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5" r:id="rId3"/>
    <p:sldId id="270" r:id="rId4"/>
    <p:sldId id="271" r:id="rId5"/>
    <p:sldId id="257" r:id="rId6"/>
    <p:sldId id="267" r:id="rId7"/>
    <p:sldId id="268" r:id="rId8"/>
    <p:sldId id="273" r:id="rId9"/>
    <p:sldId id="272"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0345" autoAdjust="0"/>
  </p:normalViewPr>
  <p:slideViewPr>
    <p:cSldViewPr>
      <p:cViewPr>
        <p:scale>
          <a:sx n="60" d="100"/>
          <a:sy n="60" d="100"/>
        </p:scale>
        <p:origin x="-56" y="2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DS(RPS)\Desktop\PPT%20for%20Gender%20Budget.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Sheet1!$D$17</c:f>
              <c:strCache>
                <c:ptCount val="1"/>
                <c:pt idx="0">
                  <c:v>Total allocation (Rs. Cr)</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Sheet1!$E$16:$G$16</c:f>
              <c:strCache>
                <c:ptCount val="3"/>
                <c:pt idx="0">
                  <c:v>2023-24</c:v>
                </c:pt>
                <c:pt idx="1">
                  <c:v>2024-25</c:v>
                </c:pt>
                <c:pt idx="2">
                  <c:v>2025-26</c:v>
                </c:pt>
              </c:strCache>
            </c:strRef>
          </c:cat>
          <c:val>
            <c:numRef>
              <c:f>Sheet1!$E$17:$G$17</c:f>
              <c:numCache>
                <c:formatCode>General</c:formatCode>
                <c:ptCount val="3"/>
                <c:pt idx="0">
                  <c:v>3342</c:v>
                </c:pt>
                <c:pt idx="1">
                  <c:v>13715</c:v>
                </c:pt>
                <c:pt idx="2">
                  <c:v>22735</c:v>
                </c:pt>
              </c:numCache>
            </c:numRef>
          </c:val>
          <c:extLst xmlns:c16r2="http://schemas.microsoft.com/office/drawing/2015/06/chart">
            <c:ext xmlns:c16="http://schemas.microsoft.com/office/drawing/2014/chart" uri="{C3380CC4-5D6E-409C-BE32-E72D297353CC}">
              <c16:uniqueId val="{00000000-22B0-4F80-9EDE-4F01BC2456C9}"/>
            </c:ext>
          </c:extLst>
        </c:ser>
        <c:ser>
          <c:idx val="1"/>
          <c:order val="1"/>
          <c:tx>
            <c:strRef>
              <c:f>Sheet1!$D$18</c:f>
              <c:strCache>
                <c:ptCount val="1"/>
                <c:pt idx="0">
                  <c:v>Gender Budget Allocation (Rs. Cr)</c:v>
                </c:pt>
              </c:strCache>
            </c:strRef>
          </c:tx>
          <c:spPr>
            <a:solidFill>
              <a:schemeClr val="accent2"/>
            </a:solidFill>
            <a:ln>
              <a:noFill/>
            </a:ln>
            <a:effectLst/>
          </c:spPr>
          <c:invertIfNegative val="0"/>
          <c:dLbls>
            <c:dLbl>
              <c:idx val="2"/>
              <c:layout/>
              <c:tx>
                <c:rich>
                  <a:bodyPr/>
                  <a:lstStyle/>
                  <a:p>
                    <a:r>
                      <a:rPr lang="en-US" smtClean="0"/>
                      <a:t>10855</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Sheet1!$E$16:$G$16</c:f>
              <c:strCache>
                <c:ptCount val="3"/>
                <c:pt idx="0">
                  <c:v>2023-24</c:v>
                </c:pt>
                <c:pt idx="1">
                  <c:v>2024-25</c:v>
                </c:pt>
                <c:pt idx="2">
                  <c:v>2025-26</c:v>
                </c:pt>
              </c:strCache>
            </c:strRef>
          </c:cat>
          <c:val>
            <c:numRef>
              <c:f>Sheet1!$E$18:$G$18</c:f>
              <c:numCache>
                <c:formatCode>General</c:formatCode>
                <c:ptCount val="3"/>
                <c:pt idx="0">
                  <c:v>1585</c:v>
                </c:pt>
                <c:pt idx="1">
                  <c:v>6518</c:v>
                </c:pt>
                <c:pt idx="2">
                  <c:v>10860</c:v>
                </c:pt>
              </c:numCache>
            </c:numRef>
          </c:val>
          <c:extLst xmlns:c16r2="http://schemas.microsoft.com/office/drawing/2015/06/chart">
            <c:ext xmlns:c16="http://schemas.microsoft.com/office/drawing/2014/chart" uri="{C3380CC4-5D6E-409C-BE32-E72D297353CC}">
              <c16:uniqueId val="{00000001-22B0-4F80-9EDE-4F01BC2456C9}"/>
            </c:ext>
          </c:extLst>
        </c:ser>
        <c:dLbls>
          <c:dLblPos val="outEnd"/>
          <c:showLegendKey val="0"/>
          <c:showVal val="1"/>
          <c:showCatName val="0"/>
          <c:showSerName val="0"/>
          <c:showPercent val="0"/>
          <c:showBubbleSize val="0"/>
        </c:dLbls>
        <c:gapWidth val="219"/>
        <c:overlap val="-27"/>
        <c:axId val="1695485760"/>
        <c:axId val="1695486304"/>
      </c:barChart>
      <c:catAx>
        <c:axId val="1695485760"/>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95486304"/>
        <c:crosses val="autoZero"/>
        <c:auto val="1"/>
        <c:lblAlgn val="ctr"/>
        <c:lblOffset val="100"/>
        <c:noMultiLvlLbl val="0"/>
      </c:catAx>
      <c:valAx>
        <c:axId val="16954863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9548576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w="12700">
      <a:solidFill>
        <a:schemeClr val="tx1"/>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B9897B-9507-4D63-AA3D-6AD06DF1C6F1}" type="datetimeFigureOut">
              <a:rPr lang="en-US" smtClean="0"/>
              <a:pPr/>
              <a:t>6/18/2025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CF3F41-0FCC-49E9-8F5E-054CAC1675DF}" type="slidenum">
              <a:rPr lang="en-US" smtClean="0"/>
              <a:pPr/>
              <a:t>‹#›</a:t>
            </a:fld>
            <a:endParaRPr lang="en-US"/>
          </a:p>
        </p:txBody>
      </p:sp>
    </p:spTree>
    <p:extLst>
      <p:ext uri="{BB962C8B-B14F-4D97-AF65-F5344CB8AC3E}">
        <p14:creationId xmlns:p14="http://schemas.microsoft.com/office/powerpoint/2010/main" val="43850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CCF3F41-0FCC-49E9-8F5E-054CAC1675DF}" type="slidenum">
              <a:rPr lang="en-US" smtClean="0"/>
              <a:pPr/>
              <a:t>1</a:t>
            </a:fld>
            <a:endParaRPr lang="en-US"/>
          </a:p>
        </p:txBody>
      </p:sp>
    </p:spTree>
    <p:extLst>
      <p:ext uri="{BB962C8B-B14F-4D97-AF65-F5344CB8AC3E}">
        <p14:creationId xmlns:p14="http://schemas.microsoft.com/office/powerpoint/2010/main" val="37205552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CE947B4-BCB4-5FB9-1FCE-218153075A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F59CBF17-84CE-2291-841F-14E6C62EE5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55A9D2A7-3E5B-698A-7720-926AE77802E2}"/>
              </a:ext>
            </a:extLst>
          </p:cNvPr>
          <p:cNvSpPr>
            <a:spLocks noGrp="1"/>
          </p:cNvSpPr>
          <p:nvPr>
            <p:ph type="body" idx="1"/>
          </p:nvPr>
        </p:nvSpPr>
        <p:spPr/>
        <p:txBody>
          <a:bodyPr>
            <a:normAutofit/>
          </a:bodyPr>
          <a:lstStyle/>
          <a:p>
            <a:endParaRPr lang="en-US" dirty="0"/>
          </a:p>
        </p:txBody>
      </p:sp>
      <p:sp>
        <p:nvSpPr>
          <p:cNvPr id="4" name="Slide Number Placeholder 3">
            <a:extLst>
              <a:ext uri="{FF2B5EF4-FFF2-40B4-BE49-F238E27FC236}">
                <a16:creationId xmlns:a16="http://schemas.microsoft.com/office/drawing/2014/main" xmlns="" id="{197C31B8-E30C-03B1-1A63-C95F2CEF8258}"/>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CCF3F41-0FCC-49E9-8F5E-054CAC1675D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713448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282EEAC-6AE1-D2D4-BD48-EC74452521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FE3C011A-69F0-CCD2-E722-B19B708AE0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E9664F8E-C119-D5E3-6D07-E67C9D4D9D64}"/>
              </a:ext>
            </a:extLst>
          </p:cNvPr>
          <p:cNvSpPr>
            <a:spLocks noGrp="1"/>
          </p:cNvSpPr>
          <p:nvPr>
            <p:ph type="body" idx="1"/>
          </p:nvPr>
        </p:nvSpPr>
        <p:spPr/>
        <p:txBody>
          <a:bodyPr>
            <a:normAutofit/>
          </a:bodyPr>
          <a:lstStyle/>
          <a:p>
            <a:endParaRPr lang="en-US" dirty="0"/>
          </a:p>
        </p:txBody>
      </p:sp>
      <p:sp>
        <p:nvSpPr>
          <p:cNvPr id="4" name="Slide Number Placeholder 3">
            <a:extLst>
              <a:ext uri="{FF2B5EF4-FFF2-40B4-BE49-F238E27FC236}">
                <a16:creationId xmlns:a16="http://schemas.microsoft.com/office/drawing/2014/main" xmlns="" id="{06809CAD-8F1E-E87D-5B6E-3A4E53D886A2}"/>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CCF3F41-0FCC-49E9-8F5E-054CAC1675D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719597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7BBC917-8FE8-9CAE-784B-3C0EA6DBA8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B54B748-376A-8D23-D9CA-6BE8E73A27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315195E0-C0A9-DBFE-CC53-DF43F22E95A4}"/>
              </a:ext>
            </a:extLst>
          </p:cNvPr>
          <p:cNvSpPr>
            <a:spLocks noGrp="1"/>
          </p:cNvSpPr>
          <p:nvPr>
            <p:ph type="body" idx="1"/>
          </p:nvPr>
        </p:nvSpPr>
        <p:spPr/>
        <p:txBody>
          <a:bodyPr>
            <a:normAutofit/>
          </a:bodyPr>
          <a:lstStyle/>
          <a:p>
            <a:endParaRPr lang="en-US" dirty="0"/>
          </a:p>
        </p:txBody>
      </p:sp>
      <p:sp>
        <p:nvSpPr>
          <p:cNvPr id="4" name="Slide Number Placeholder 3">
            <a:extLst>
              <a:ext uri="{FF2B5EF4-FFF2-40B4-BE49-F238E27FC236}">
                <a16:creationId xmlns:a16="http://schemas.microsoft.com/office/drawing/2014/main" xmlns="" id="{73843F0B-D3C0-8B61-A924-FF7F6C10AA73}"/>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CCF3F41-0FCC-49E9-8F5E-054CAC1675D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412929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Total 6693 </a:t>
            </a:r>
            <a:r>
              <a:rPr lang="en-US" dirty="0" err="1"/>
              <a:t>cr</a:t>
            </a:r>
            <a:r>
              <a:rPr lang="en-US" baseline="0" dirty="0"/>
              <a:t>              </a:t>
            </a:r>
            <a:r>
              <a:rPr lang="en-US" dirty="0"/>
              <a:t>BE 2023-24 – </a:t>
            </a:r>
            <a:r>
              <a:rPr lang="en-US" baseline="0" dirty="0"/>
              <a:t>142 </a:t>
            </a:r>
            <a:r>
              <a:rPr lang="en-US" baseline="0" dirty="0" err="1"/>
              <a:t>cr</a:t>
            </a:r>
            <a:r>
              <a:rPr lang="en-US" baseline="0" dirty="0"/>
              <a:t>           </a:t>
            </a:r>
            <a:r>
              <a:rPr lang="en-US" dirty="0"/>
              <a:t>Reason: (</a:t>
            </a:r>
            <a:r>
              <a:rPr lang="en-US" dirty="0" err="1"/>
              <a:t>i</a:t>
            </a:r>
            <a:r>
              <a:rPr lang="en-US" dirty="0"/>
              <a:t>) in 23-24 only two schemes </a:t>
            </a:r>
            <a:r>
              <a:rPr lang="en-US" baseline="0" dirty="0"/>
              <a:t>(</a:t>
            </a:r>
            <a:r>
              <a:rPr lang="en-US" dirty="0"/>
              <a:t>95+47); in 24-25 added </a:t>
            </a:r>
            <a:r>
              <a:rPr lang="en-US" baseline="0" dirty="0"/>
              <a:t>two major schemes having over 70% of total BE of Ministry (13175 RTS+1996 PMKUSUM) =15171)</a:t>
            </a:r>
          </a:p>
          <a:p>
            <a:r>
              <a:rPr lang="en-US" baseline="0" dirty="0"/>
              <a:t>(ii) Inadvertent error – instead of 30% of BE of KUSUM and </a:t>
            </a:r>
            <a:r>
              <a:rPr lang="en-US" baseline="0" dirty="0" err="1"/>
              <a:t>HRD&amp;Trg</a:t>
            </a:r>
            <a:r>
              <a:rPr lang="en-US" baseline="0" dirty="0"/>
              <a:t> – 100% reflected  </a:t>
            </a:r>
            <a:endParaRPr lang="en-US" dirty="0"/>
          </a:p>
        </p:txBody>
      </p:sp>
      <p:sp>
        <p:nvSpPr>
          <p:cNvPr id="4" name="Slide Number Placeholder 3"/>
          <p:cNvSpPr>
            <a:spLocks noGrp="1"/>
          </p:cNvSpPr>
          <p:nvPr>
            <p:ph type="sldNum" sz="quarter" idx="10"/>
          </p:nvPr>
        </p:nvSpPr>
        <p:spPr/>
        <p:txBody>
          <a:bodyPr/>
          <a:lstStyle/>
          <a:p>
            <a:fld id="{5CCF3F41-0FCC-49E9-8F5E-054CAC1675DF}" type="slidenum">
              <a:rPr lang="en-US" smtClean="0"/>
              <a:pPr/>
              <a:t>5</a:t>
            </a:fld>
            <a:endParaRPr lang="en-US"/>
          </a:p>
        </p:txBody>
      </p:sp>
    </p:spTree>
    <p:extLst>
      <p:ext uri="{BB962C8B-B14F-4D97-AF65-F5344CB8AC3E}">
        <p14:creationId xmlns:p14="http://schemas.microsoft.com/office/powerpoint/2010/main" val="2947684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CF3F41-0FCC-49E9-8F5E-054CAC1675DF}" type="slidenum">
              <a:rPr lang="en-US" smtClean="0"/>
              <a:pPr/>
              <a:t>6</a:t>
            </a:fld>
            <a:endParaRPr lang="en-US"/>
          </a:p>
        </p:txBody>
      </p:sp>
    </p:spTree>
    <p:extLst>
      <p:ext uri="{BB962C8B-B14F-4D97-AF65-F5344CB8AC3E}">
        <p14:creationId xmlns:p14="http://schemas.microsoft.com/office/powerpoint/2010/main" val="1062730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609600"/>
            <a:ext cx="8153400" cy="5486400"/>
          </a:xfrm>
        </p:spPr>
        <p:txBody>
          <a:bodyPr>
            <a:noAutofit/>
          </a:bodyPr>
          <a:lstStyle/>
          <a:p>
            <a:r>
              <a:rPr lang="en-US" sz="2400" b="1" dirty="0">
                <a:solidFill>
                  <a:srgbClr val="002060"/>
                </a:solidFill>
              </a:rPr>
              <a:t>National Consultation on Gender Budgeting with Central</a:t>
            </a:r>
          </a:p>
          <a:p>
            <a:r>
              <a:rPr lang="en-US" sz="2400" b="1" dirty="0">
                <a:solidFill>
                  <a:srgbClr val="002060"/>
                </a:solidFill>
              </a:rPr>
              <a:t>Ministries/Departments and State Governments</a:t>
            </a:r>
            <a:r>
              <a:rPr lang="en-US" sz="2400" b="1" dirty="0">
                <a:solidFill>
                  <a:schemeClr val="tx1"/>
                </a:solidFill>
              </a:rPr>
              <a:t> </a:t>
            </a:r>
          </a:p>
          <a:p>
            <a:r>
              <a:rPr lang="en-US" sz="2000" b="1" i="1" dirty="0">
                <a:solidFill>
                  <a:schemeClr val="tx1"/>
                </a:solidFill>
              </a:rPr>
              <a:t>Organized by</a:t>
            </a:r>
          </a:p>
          <a:p>
            <a:r>
              <a:rPr lang="en-US" sz="2200" b="1" dirty="0">
                <a:solidFill>
                  <a:schemeClr val="tx1"/>
                </a:solidFill>
              </a:rPr>
              <a:t>Ministry of Women &amp; Child Development</a:t>
            </a:r>
          </a:p>
          <a:p>
            <a:endParaRPr lang="en-US" sz="2000" b="1" dirty="0">
              <a:solidFill>
                <a:schemeClr val="tx1"/>
              </a:solidFill>
            </a:endParaRPr>
          </a:p>
          <a:p>
            <a:r>
              <a:rPr lang="en-US" sz="2000" b="1" dirty="0">
                <a:solidFill>
                  <a:srgbClr val="0070C0"/>
                </a:solidFill>
              </a:rPr>
              <a:t>19 June 2025</a:t>
            </a:r>
          </a:p>
          <a:p>
            <a:r>
              <a:rPr lang="en-US" sz="2000" b="1" dirty="0">
                <a:solidFill>
                  <a:srgbClr val="0070C0"/>
                </a:solidFill>
              </a:rPr>
              <a:t>Hall No 2 &amp; 3: Vigyan Bhawan, New Delhi</a:t>
            </a:r>
          </a:p>
          <a:p>
            <a:endParaRPr lang="en-US" sz="2000" b="1" dirty="0">
              <a:solidFill>
                <a:schemeClr val="tx1"/>
              </a:solidFill>
            </a:endParaRPr>
          </a:p>
          <a:p>
            <a:r>
              <a:rPr lang="en-US" sz="2400" b="1" dirty="0">
                <a:solidFill>
                  <a:srgbClr val="C00000"/>
                </a:solidFill>
              </a:rPr>
              <a:t>Initiatives to strengthen and advance Gender Budgeting </a:t>
            </a:r>
          </a:p>
          <a:p>
            <a:r>
              <a:rPr lang="en-US" sz="2200" i="1" dirty="0">
                <a:solidFill>
                  <a:srgbClr val="C00000"/>
                </a:solidFill>
              </a:rPr>
              <a:t>- Sharing of lessons by the Central Ministries/Departments</a:t>
            </a:r>
          </a:p>
          <a:p>
            <a:endParaRPr lang="en-US" sz="2000" b="1" dirty="0">
              <a:solidFill>
                <a:schemeClr val="tx1"/>
              </a:solidFill>
            </a:endParaRPr>
          </a:p>
          <a:p>
            <a:r>
              <a:rPr lang="en-US" sz="2000" b="1" dirty="0">
                <a:solidFill>
                  <a:srgbClr val="0070C0"/>
                </a:solidFill>
              </a:rPr>
              <a:t>Presented by: </a:t>
            </a:r>
          </a:p>
          <a:p>
            <a:r>
              <a:rPr lang="en-US" sz="2000" dirty="0">
                <a:solidFill>
                  <a:srgbClr val="0070C0"/>
                </a:solidFill>
              </a:rPr>
              <a:t>Ministry of New &amp; Renewable Energy, Government of India</a:t>
            </a:r>
          </a:p>
          <a:p>
            <a:endParaRPr lang="en-US" sz="2000"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5821362"/>
          </a:xfrm>
        </p:spPr>
        <p:txBody>
          <a:bodyPr>
            <a:normAutofit/>
          </a:bodyPr>
          <a:lstStyle/>
          <a:p>
            <a:r>
              <a:rPr lang="en-US" sz="6000" dirty="0"/>
              <a:t>Thank you</a:t>
            </a:r>
          </a:p>
        </p:txBody>
      </p:sp>
    </p:spTree>
    <p:extLst>
      <p:ext uri="{BB962C8B-B14F-4D97-AF65-F5344CB8AC3E}">
        <p14:creationId xmlns:p14="http://schemas.microsoft.com/office/powerpoint/2010/main" val="427174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A51CADC-001A-202A-66E8-428C9A50BBC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xmlns="" id="{79D92D42-7289-2DC2-4645-45B5D4072749}"/>
              </a:ext>
            </a:extLst>
          </p:cNvPr>
          <p:cNvSpPr>
            <a:spLocks noGrp="1"/>
          </p:cNvSpPr>
          <p:nvPr>
            <p:ph type="ctrTitle"/>
          </p:nvPr>
        </p:nvSpPr>
        <p:spPr>
          <a:xfrm>
            <a:off x="0" y="1"/>
            <a:ext cx="9144000" cy="838200"/>
          </a:xfrm>
          <a:solidFill>
            <a:schemeClr val="bg2"/>
          </a:solidFill>
          <a:ln w="12700">
            <a:solidFill>
              <a:schemeClr val="tx1"/>
            </a:solidFill>
          </a:ln>
        </p:spPr>
        <p:txBody>
          <a:bodyPr>
            <a:noAutofit/>
          </a:bodyPr>
          <a:lstStyle/>
          <a:p>
            <a:r>
              <a:rPr lang="en-US" sz="2800" dirty="0"/>
              <a:t>Overview of the Schemes/</a:t>
            </a:r>
            <a:r>
              <a:rPr lang="en-US" sz="2800" dirty="0" err="1"/>
              <a:t>Programmes</a:t>
            </a:r>
            <a:r>
              <a:rPr lang="en-US" sz="2800" dirty="0"/>
              <a:t> benefitting women and girls  (1/3)</a:t>
            </a:r>
          </a:p>
        </p:txBody>
      </p:sp>
      <p:sp>
        <p:nvSpPr>
          <p:cNvPr id="2" name="TextBox 1">
            <a:extLst>
              <a:ext uri="{FF2B5EF4-FFF2-40B4-BE49-F238E27FC236}">
                <a16:creationId xmlns:a16="http://schemas.microsoft.com/office/drawing/2014/main" xmlns="" id="{AFA3DAA4-A281-82C6-D24A-7E2836A4A2A3}"/>
              </a:ext>
            </a:extLst>
          </p:cNvPr>
          <p:cNvSpPr txBox="1"/>
          <p:nvPr/>
        </p:nvSpPr>
        <p:spPr>
          <a:xfrm>
            <a:off x="152400" y="1143000"/>
            <a:ext cx="8686800" cy="4893647"/>
          </a:xfrm>
          <a:prstGeom prst="rect">
            <a:avLst/>
          </a:prstGeom>
          <a:noFill/>
        </p:spPr>
        <p:txBody>
          <a:bodyPr wrap="square" rtlCol="0">
            <a:spAutoFit/>
          </a:bodyPr>
          <a:lstStyle/>
          <a:p>
            <a:pPr marL="285750" indent="-285750" algn="just">
              <a:buFont typeface="Wingdings" panose="05000000000000000000" pitchFamily="2" charset="2"/>
              <a:buChar char="Ø"/>
            </a:pPr>
            <a:r>
              <a:rPr lang="en-IN" sz="2400" dirty="0"/>
              <a:t>MNRE is working for promotion of development and deployment of Renewable Energy to achieve 500 GW non-fossil fuel based electricity installed capacity by 2030.  </a:t>
            </a:r>
          </a:p>
          <a:p>
            <a:pPr marL="285750" indent="-285750" algn="just">
              <a:buFont typeface="Wingdings" panose="05000000000000000000" pitchFamily="2" charset="2"/>
              <a:buChar char="Ø"/>
            </a:pPr>
            <a:endParaRPr lang="en-IN" sz="2400" dirty="0"/>
          </a:p>
          <a:p>
            <a:pPr marL="285750" indent="-285750" algn="just">
              <a:buFont typeface="Wingdings" panose="05000000000000000000" pitchFamily="2" charset="2"/>
              <a:buChar char="Ø"/>
            </a:pPr>
            <a:r>
              <a:rPr lang="en-IN" sz="2400" dirty="0"/>
              <a:t>Most RE projects are being set up by private sector developers, selected through a transparent bidding.  </a:t>
            </a:r>
          </a:p>
          <a:p>
            <a:pPr marL="285750" indent="-285750" algn="just">
              <a:buFont typeface="Wingdings" panose="05000000000000000000" pitchFamily="2" charset="2"/>
              <a:buChar char="Ø"/>
            </a:pPr>
            <a:endParaRPr lang="en-IN" sz="2400" dirty="0"/>
          </a:p>
          <a:p>
            <a:pPr marL="285750" indent="-285750" algn="just">
              <a:buFont typeface="Wingdings" panose="05000000000000000000" pitchFamily="2" charset="2"/>
              <a:buChar char="Ø"/>
            </a:pPr>
            <a:r>
              <a:rPr lang="en-IN" sz="2400" dirty="0"/>
              <a:t>However, to promote and accelerate development of RE capacity, MNRE has been implementing various schemes with Central Financial Assistance.  </a:t>
            </a:r>
          </a:p>
          <a:p>
            <a:pPr algn="just"/>
            <a:endParaRPr lang="en-IN" sz="2400" b="1" dirty="0"/>
          </a:p>
          <a:p>
            <a:pPr marL="285750" indent="-285750" algn="just">
              <a:buFont typeface="Wingdings" panose="05000000000000000000" pitchFamily="2" charset="2"/>
              <a:buChar char="Ø"/>
            </a:pPr>
            <a:r>
              <a:rPr lang="en-IN" sz="2400" b="1" dirty="0"/>
              <a:t>All the schemes being implemented by the Ministry are gender neutral.  </a:t>
            </a:r>
            <a:endParaRPr lang="en-US" sz="2400" dirty="0"/>
          </a:p>
        </p:txBody>
      </p:sp>
    </p:spTree>
    <p:extLst>
      <p:ext uri="{BB962C8B-B14F-4D97-AF65-F5344CB8AC3E}">
        <p14:creationId xmlns:p14="http://schemas.microsoft.com/office/powerpoint/2010/main" val="3687312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AD8C38D-C142-B0FC-2378-B0EADF00B82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xmlns="" id="{CB1E61B7-6664-18E1-E6D8-EEBD1F82890C}"/>
              </a:ext>
            </a:extLst>
          </p:cNvPr>
          <p:cNvSpPr>
            <a:spLocks noGrp="1"/>
          </p:cNvSpPr>
          <p:nvPr>
            <p:ph type="ctrTitle"/>
          </p:nvPr>
        </p:nvSpPr>
        <p:spPr>
          <a:xfrm>
            <a:off x="0" y="1"/>
            <a:ext cx="9144000" cy="838199"/>
          </a:xfrm>
          <a:solidFill>
            <a:schemeClr val="bg2"/>
          </a:solidFill>
        </p:spPr>
        <p:txBody>
          <a:bodyPr>
            <a:noAutofit/>
          </a:bodyPr>
          <a:lstStyle/>
          <a:p>
            <a:r>
              <a:rPr lang="en-US" sz="2800" dirty="0"/>
              <a:t>Overview of the Schemes/</a:t>
            </a:r>
            <a:r>
              <a:rPr lang="en-US" sz="2800" dirty="0" err="1"/>
              <a:t>Programmes</a:t>
            </a:r>
            <a:r>
              <a:rPr lang="en-US" sz="2800" dirty="0"/>
              <a:t> benefitting women and girls (2/3)</a:t>
            </a:r>
          </a:p>
        </p:txBody>
      </p:sp>
      <p:graphicFrame>
        <p:nvGraphicFramePr>
          <p:cNvPr id="3" name="Table 2">
            <a:extLst>
              <a:ext uri="{FF2B5EF4-FFF2-40B4-BE49-F238E27FC236}">
                <a16:creationId xmlns:a16="http://schemas.microsoft.com/office/drawing/2014/main" xmlns="" id="{B7CB8326-8DC6-F66D-FAA0-DB166F1DBFEC}"/>
              </a:ext>
            </a:extLst>
          </p:cNvPr>
          <p:cNvGraphicFramePr>
            <a:graphicFrameLocks noGrp="1"/>
          </p:cNvGraphicFramePr>
          <p:nvPr>
            <p:extLst>
              <p:ext uri="{D42A27DB-BD31-4B8C-83A1-F6EECF244321}">
                <p14:modId xmlns:p14="http://schemas.microsoft.com/office/powerpoint/2010/main" val="1742426197"/>
              </p:ext>
            </p:extLst>
          </p:nvPr>
        </p:nvGraphicFramePr>
        <p:xfrm>
          <a:off x="304800" y="1523202"/>
          <a:ext cx="8534400" cy="4801399"/>
        </p:xfrm>
        <a:graphic>
          <a:graphicData uri="http://schemas.openxmlformats.org/drawingml/2006/table">
            <a:tbl>
              <a:tblPr firstRow="1" firstCol="1" bandRow="1">
                <a:tableStyleId>{5C22544A-7EE6-4342-B048-85BDC9FD1C3A}</a:tableStyleId>
              </a:tblPr>
              <a:tblGrid>
                <a:gridCol w="574431">
                  <a:extLst>
                    <a:ext uri="{9D8B030D-6E8A-4147-A177-3AD203B41FA5}">
                      <a16:colId xmlns:a16="http://schemas.microsoft.com/office/drawing/2014/main" xmlns="" val="302746741"/>
                    </a:ext>
                  </a:extLst>
                </a:gridCol>
                <a:gridCol w="2726610">
                  <a:extLst>
                    <a:ext uri="{9D8B030D-6E8A-4147-A177-3AD203B41FA5}">
                      <a16:colId xmlns:a16="http://schemas.microsoft.com/office/drawing/2014/main" xmlns="" val="3993631732"/>
                    </a:ext>
                  </a:extLst>
                </a:gridCol>
                <a:gridCol w="3894630">
                  <a:extLst>
                    <a:ext uri="{9D8B030D-6E8A-4147-A177-3AD203B41FA5}">
                      <a16:colId xmlns:a16="http://schemas.microsoft.com/office/drawing/2014/main" xmlns="" val="4113792528"/>
                    </a:ext>
                  </a:extLst>
                </a:gridCol>
                <a:gridCol w="1338729">
                  <a:extLst>
                    <a:ext uri="{9D8B030D-6E8A-4147-A177-3AD203B41FA5}">
                      <a16:colId xmlns:a16="http://schemas.microsoft.com/office/drawing/2014/main" xmlns="" val="3816458433"/>
                    </a:ext>
                  </a:extLst>
                </a:gridCol>
              </a:tblGrid>
              <a:tr h="564871">
                <a:tc>
                  <a:txBody>
                    <a:bodyPr/>
                    <a:lstStyle/>
                    <a:p>
                      <a:pPr marL="0" marR="0">
                        <a:lnSpc>
                          <a:spcPct val="100000"/>
                        </a:lnSpc>
                        <a:spcAft>
                          <a:spcPts val="0"/>
                        </a:spcAft>
                        <a:buNone/>
                      </a:pPr>
                      <a:r>
                        <a:rPr lang="en-US" sz="1800" kern="100" dirty="0">
                          <a:effectLst/>
                        </a:rPr>
                        <a:t>Sl. No.</a:t>
                      </a:r>
                      <a:endParaRPr lang="en-US" sz="1800" kern="1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0" marR="0">
                        <a:lnSpc>
                          <a:spcPct val="100000"/>
                        </a:lnSpc>
                        <a:spcAft>
                          <a:spcPts val="0"/>
                        </a:spcAft>
                        <a:buNone/>
                      </a:pPr>
                      <a:r>
                        <a:rPr lang="en-US" sz="1800" kern="100" dirty="0">
                          <a:effectLst/>
                        </a:rPr>
                        <a:t>Name of the Scheme</a:t>
                      </a:r>
                      <a:endParaRPr lang="en-US" sz="1800" kern="1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0" marR="0">
                        <a:lnSpc>
                          <a:spcPct val="100000"/>
                        </a:lnSpc>
                        <a:spcAft>
                          <a:spcPts val="0"/>
                        </a:spcAft>
                        <a:buNone/>
                      </a:pPr>
                      <a:r>
                        <a:rPr lang="en-US" sz="1800" kern="100">
                          <a:effectLst/>
                        </a:rPr>
                        <a:t>Key Objective</a:t>
                      </a:r>
                      <a:endParaRPr lang="en-US" sz="1800" kern="1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0" marR="0">
                        <a:lnSpc>
                          <a:spcPct val="100000"/>
                        </a:lnSpc>
                        <a:spcAft>
                          <a:spcPts val="0"/>
                        </a:spcAft>
                        <a:buNone/>
                      </a:pPr>
                      <a:r>
                        <a:rPr lang="en-US" sz="1800" kern="100" dirty="0">
                          <a:effectLst/>
                        </a:rPr>
                        <a:t>BE 2025-26 </a:t>
                      </a:r>
                    </a:p>
                    <a:p>
                      <a:pPr marL="0" marR="0">
                        <a:lnSpc>
                          <a:spcPct val="100000"/>
                        </a:lnSpc>
                        <a:spcAft>
                          <a:spcPts val="0"/>
                        </a:spcAft>
                        <a:buNone/>
                      </a:pPr>
                      <a:r>
                        <a:rPr lang="en-US" sz="1800" kern="100" dirty="0">
                          <a:effectLst/>
                        </a:rPr>
                        <a:t>(Rs. Crore)</a:t>
                      </a:r>
                      <a:endParaRPr lang="en-US" sz="1800" kern="1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xmlns="" val="3692126539"/>
                  </a:ext>
                </a:extLst>
              </a:tr>
              <a:tr h="847305">
                <a:tc>
                  <a:txBody>
                    <a:bodyPr/>
                    <a:lstStyle/>
                    <a:p>
                      <a:pPr marL="0" marR="0" algn="ctr">
                        <a:lnSpc>
                          <a:spcPct val="100000"/>
                        </a:lnSpc>
                        <a:spcAft>
                          <a:spcPts val="0"/>
                        </a:spcAft>
                        <a:buNone/>
                      </a:pPr>
                      <a:r>
                        <a:rPr lang="en-US" sz="1800" kern="100">
                          <a:effectLst/>
                        </a:rPr>
                        <a:t>1</a:t>
                      </a:r>
                      <a:endParaRPr lang="en-US" sz="1800" kern="1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0" marR="0">
                        <a:lnSpc>
                          <a:spcPct val="100000"/>
                        </a:lnSpc>
                        <a:spcAft>
                          <a:spcPts val="0"/>
                        </a:spcAft>
                        <a:buNone/>
                      </a:pPr>
                      <a:r>
                        <a:rPr lang="en-US" sz="1800" kern="100" dirty="0">
                          <a:effectLst/>
                        </a:rPr>
                        <a:t>PM Surya Ghar: </a:t>
                      </a:r>
                      <a:r>
                        <a:rPr lang="en-US" sz="1800" kern="100" dirty="0" err="1">
                          <a:effectLst/>
                        </a:rPr>
                        <a:t>Muft</a:t>
                      </a:r>
                      <a:r>
                        <a:rPr lang="en-US" sz="1800" kern="100" dirty="0">
                          <a:effectLst/>
                        </a:rPr>
                        <a:t> Bijli Yojana</a:t>
                      </a:r>
                    </a:p>
                  </a:txBody>
                  <a:tcPr marL="68580" marR="68580" marT="0" marB="0"/>
                </a:tc>
                <a:tc>
                  <a:txBody>
                    <a:bodyPr/>
                    <a:lstStyle/>
                    <a:p>
                      <a:pPr marL="0" marR="0">
                        <a:lnSpc>
                          <a:spcPct val="100000"/>
                        </a:lnSpc>
                        <a:spcAft>
                          <a:spcPts val="0"/>
                        </a:spcAft>
                        <a:buNone/>
                      </a:pPr>
                      <a:r>
                        <a:rPr lang="en-US" sz="1800" kern="100" dirty="0">
                          <a:effectLst/>
                        </a:rPr>
                        <a:t>Installation of rooftop solar for 1 crore household</a:t>
                      </a:r>
                    </a:p>
                    <a:p>
                      <a:pPr marL="0" marR="0">
                        <a:lnSpc>
                          <a:spcPct val="100000"/>
                        </a:lnSpc>
                        <a:spcAft>
                          <a:spcPts val="0"/>
                        </a:spcAft>
                        <a:buNone/>
                      </a:pPr>
                      <a:endParaRPr lang="en-US" sz="1800" kern="1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0" marR="0" algn="ctr">
                        <a:lnSpc>
                          <a:spcPct val="100000"/>
                        </a:lnSpc>
                        <a:spcAft>
                          <a:spcPts val="0"/>
                        </a:spcAft>
                        <a:buNone/>
                      </a:pPr>
                      <a:r>
                        <a:rPr lang="en-US" sz="1800" kern="100" dirty="0">
                          <a:effectLst/>
                        </a:rPr>
                        <a:t>20,000</a:t>
                      </a:r>
                      <a:endParaRPr lang="en-US" sz="1800" kern="1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xmlns="" val="2992718345"/>
                  </a:ext>
                </a:extLst>
              </a:tr>
              <a:tr h="2259481">
                <a:tc>
                  <a:txBody>
                    <a:bodyPr/>
                    <a:lstStyle/>
                    <a:p>
                      <a:pPr marL="0" marR="0" algn="ctr">
                        <a:lnSpc>
                          <a:spcPct val="100000"/>
                        </a:lnSpc>
                        <a:spcAft>
                          <a:spcPts val="0"/>
                        </a:spcAft>
                        <a:buNone/>
                      </a:pPr>
                      <a:r>
                        <a:rPr lang="en-US" sz="1800" kern="100">
                          <a:effectLst/>
                        </a:rPr>
                        <a:t>2</a:t>
                      </a:r>
                      <a:endParaRPr lang="en-US" sz="1800" kern="1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0" marR="0">
                        <a:lnSpc>
                          <a:spcPct val="100000"/>
                        </a:lnSpc>
                        <a:spcAft>
                          <a:spcPts val="0"/>
                        </a:spcAft>
                        <a:buNone/>
                      </a:pPr>
                      <a:r>
                        <a:rPr lang="en-US" sz="1800" kern="100" dirty="0">
                          <a:effectLst/>
                        </a:rPr>
                        <a:t>PM Kisan Urja Suraksha </a:t>
                      </a:r>
                      <a:r>
                        <a:rPr lang="en-US" sz="1800" kern="100" dirty="0" err="1">
                          <a:effectLst/>
                        </a:rPr>
                        <a:t>evam</a:t>
                      </a:r>
                      <a:r>
                        <a:rPr lang="en-US" sz="1800" kern="100" dirty="0">
                          <a:effectLst/>
                        </a:rPr>
                        <a:t> </a:t>
                      </a:r>
                      <a:r>
                        <a:rPr lang="en-US" sz="1800" kern="100" dirty="0" err="1">
                          <a:effectLst/>
                        </a:rPr>
                        <a:t>Uthhan</a:t>
                      </a:r>
                      <a:r>
                        <a:rPr lang="en-US" sz="1800" kern="100" dirty="0">
                          <a:effectLst/>
                        </a:rPr>
                        <a:t> </a:t>
                      </a:r>
                      <a:r>
                        <a:rPr lang="en-US" sz="1800" kern="100" dirty="0" err="1">
                          <a:effectLst/>
                        </a:rPr>
                        <a:t>Mahabhiyan</a:t>
                      </a:r>
                      <a:r>
                        <a:rPr lang="en-US" sz="1800" kern="100" dirty="0">
                          <a:effectLst/>
                        </a:rPr>
                        <a:t> (PM-KUSUM) </a:t>
                      </a:r>
                    </a:p>
                    <a:p>
                      <a:pPr marL="0" marR="0">
                        <a:lnSpc>
                          <a:spcPct val="100000"/>
                        </a:lnSpc>
                        <a:spcAft>
                          <a:spcPts val="0"/>
                        </a:spcAft>
                        <a:buNone/>
                      </a:pPr>
                      <a:r>
                        <a:rPr lang="en-US" sz="1800" kern="100" dirty="0">
                          <a:effectLst/>
                        </a:rPr>
                        <a:t> </a:t>
                      </a:r>
                      <a:endParaRPr lang="en-US" sz="1800" kern="1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0" marR="0">
                        <a:lnSpc>
                          <a:spcPct val="100000"/>
                        </a:lnSpc>
                        <a:spcAft>
                          <a:spcPts val="0"/>
                        </a:spcAft>
                        <a:buNone/>
                      </a:pPr>
                      <a:r>
                        <a:rPr lang="en-US" sz="1800" kern="100" dirty="0">
                          <a:effectLst/>
                        </a:rPr>
                        <a:t>The scheme is for farmers:</a:t>
                      </a:r>
                    </a:p>
                    <a:p>
                      <a:pPr marL="342900" marR="0" lvl="0" indent="-342900">
                        <a:lnSpc>
                          <a:spcPct val="100000"/>
                        </a:lnSpc>
                        <a:spcAft>
                          <a:spcPts val="0"/>
                        </a:spcAft>
                        <a:buFont typeface="Symbol" panose="05050102010706020507" pitchFamily="18" charset="2"/>
                        <a:buChar char=""/>
                      </a:pPr>
                      <a:r>
                        <a:rPr lang="en-US" sz="1800" kern="100" dirty="0">
                          <a:effectLst/>
                        </a:rPr>
                        <a:t>Installation of stand-alone solar powered agricultural pumps </a:t>
                      </a:r>
                    </a:p>
                    <a:p>
                      <a:pPr marL="342900" marR="0" lvl="0" indent="-342900">
                        <a:lnSpc>
                          <a:spcPct val="100000"/>
                        </a:lnSpc>
                        <a:spcAft>
                          <a:spcPts val="0"/>
                        </a:spcAft>
                        <a:buFont typeface="Symbol" panose="05050102010706020507" pitchFamily="18" charset="2"/>
                        <a:buChar char=""/>
                      </a:pPr>
                      <a:r>
                        <a:rPr lang="en-US" sz="1800" kern="100" dirty="0">
                          <a:effectLst/>
                        </a:rPr>
                        <a:t>Solarization of existing grid connected agricultural pumps</a:t>
                      </a:r>
                    </a:p>
                    <a:p>
                      <a:pPr marL="342900" marR="0" lvl="0" indent="-342900">
                        <a:lnSpc>
                          <a:spcPct val="100000"/>
                        </a:lnSpc>
                        <a:spcAft>
                          <a:spcPts val="0"/>
                        </a:spcAft>
                        <a:buFont typeface="Symbol" panose="05050102010706020507" pitchFamily="18" charset="2"/>
                        <a:buChar char=""/>
                      </a:pPr>
                      <a:r>
                        <a:rPr lang="en-US" sz="1800" kern="100" dirty="0">
                          <a:effectLst/>
                        </a:rPr>
                        <a:t>Installation of solar plants on their barren/fallow agriculture land </a:t>
                      </a:r>
                    </a:p>
                    <a:p>
                      <a:pPr marL="0" marR="0" lvl="0" indent="0">
                        <a:lnSpc>
                          <a:spcPct val="100000"/>
                        </a:lnSpc>
                        <a:spcAft>
                          <a:spcPts val="0"/>
                        </a:spcAft>
                        <a:buFont typeface="Symbol" panose="05050102010706020507" pitchFamily="18" charset="2"/>
                        <a:buNone/>
                      </a:pPr>
                      <a:endParaRPr lang="en-US" sz="1800" kern="100" dirty="0">
                        <a:effectLst/>
                      </a:endParaRPr>
                    </a:p>
                  </a:txBody>
                  <a:tcPr marL="68580" marR="68580" marT="0" marB="0"/>
                </a:tc>
                <a:tc>
                  <a:txBody>
                    <a:bodyPr/>
                    <a:lstStyle/>
                    <a:p>
                      <a:pPr marL="0" marR="0" algn="ctr">
                        <a:lnSpc>
                          <a:spcPct val="100000"/>
                        </a:lnSpc>
                        <a:spcAft>
                          <a:spcPts val="0"/>
                        </a:spcAft>
                        <a:buNone/>
                      </a:pPr>
                      <a:r>
                        <a:rPr lang="en-US" sz="1800" kern="100" dirty="0">
                          <a:effectLst/>
                        </a:rPr>
                        <a:t>2,600</a:t>
                      </a:r>
                      <a:endParaRPr lang="en-US" sz="1800" kern="1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xmlns="" val="3599725601"/>
                  </a:ext>
                </a:extLst>
              </a:tr>
              <a:tr h="564871">
                <a:tc>
                  <a:txBody>
                    <a:bodyPr/>
                    <a:lstStyle/>
                    <a:p>
                      <a:pPr marL="0" marR="0" algn="ctr">
                        <a:lnSpc>
                          <a:spcPct val="100000"/>
                        </a:lnSpc>
                        <a:spcAft>
                          <a:spcPts val="0"/>
                        </a:spcAft>
                        <a:buNone/>
                      </a:pPr>
                      <a:r>
                        <a:rPr lang="en-US" sz="1800" kern="100">
                          <a:effectLst/>
                        </a:rPr>
                        <a:t>3</a:t>
                      </a:r>
                      <a:endParaRPr lang="en-US" sz="1800" kern="1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0" marR="0">
                        <a:lnSpc>
                          <a:spcPct val="100000"/>
                        </a:lnSpc>
                        <a:spcAft>
                          <a:spcPts val="0"/>
                        </a:spcAft>
                        <a:buNone/>
                      </a:pPr>
                      <a:r>
                        <a:rPr lang="en-US" sz="1800" kern="100" dirty="0">
                          <a:effectLst/>
                        </a:rPr>
                        <a:t>Biogas </a:t>
                      </a:r>
                      <a:r>
                        <a:rPr lang="en-US" sz="1800" kern="100" dirty="0" err="1">
                          <a:effectLst/>
                        </a:rPr>
                        <a:t>Programme</a:t>
                      </a:r>
                      <a:endParaRPr lang="en-US" sz="1800" kern="100" dirty="0">
                        <a:effectLst/>
                      </a:endParaRPr>
                    </a:p>
                    <a:p>
                      <a:pPr marL="0" marR="0">
                        <a:lnSpc>
                          <a:spcPct val="100000"/>
                        </a:lnSpc>
                        <a:spcAft>
                          <a:spcPts val="0"/>
                        </a:spcAft>
                        <a:buNone/>
                      </a:pPr>
                      <a:endParaRPr lang="en-US" sz="1800" kern="100" dirty="0">
                        <a:effectLst/>
                      </a:endParaRPr>
                    </a:p>
                  </a:txBody>
                  <a:tcPr marL="68580" marR="68580" marT="0" marB="0"/>
                </a:tc>
                <a:tc>
                  <a:txBody>
                    <a:bodyPr/>
                    <a:lstStyle/>
                    <a:p>
                      <a:pPr marL="0" marR="0">
                        <a:lnSpc>
                          <a:spcPct val="100000"/>
                        </a:lnSpc>
                        <a:spcAft>
                          <a:spcPts val="0"/>
                        </a:spcAft>
                        <a:buNone/>
                      </a:pPr>
                      <a:r>
                        <a:rPr lang="en-US" sz="1800" kern="100" dirty="0">
                          <a:effectLst/>
                        </a:rPr>
                        <a:t>To set up family type biogas plants</a:t>
                      </a:r>
                      <a:endParaRPr lang="en-US" sz="1800" kern="1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0" marR="0" algn="ctr">
                        <a:lnSpc>
                          <a:spcPct val="100000"/>
                        </a:lnSpc>
                        <a:spcAft>
                          <a:spcPts val="0"/>
                        </a:spcAft>
                        <a:buNone/>
                      </a:pPr>
                      <a:r>
                        <a:rPr lang="en-US" sz="1800" kern="100" dirty="0">
                          <a:effectLst/>
                        </a:rPr>
                        <a:t>95</a:t>
                      </a:r>
                      <a:endParaRPr lang="en-US" sz="1800" kern="1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xmlns="" val="663241400"/>
                  </a:ext>
                </a:extLst>
              </a:tr>
              <a:tr h="564871">
                <a:tc>
                  <a:txBody>
                    <a:bodyPr/>
                    <a:lstStyle/>
                    <a:p>
                      <a:pPr marL="0" marR="0" algn="ctr">
                        <a:lnSpc>
                          <a:spcPct val="100000"/>
                        </a:lnSpc>
                        <a:spcAft>
                          <a:spcPts val="0"/>
                        </a:spcAft>
                        <a:buNone/>
                      </a:pPr>
                      <a:r>
                        <a:rPr lang="en-US" sz="1800" kern="100">
                          <a:effectLst/>
                        </a:rPr>
                        <a:t>4</a:t>
                      </a:r>
                      <a:endParaRPr lang="en-US" sz="1800" kern="10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0" marR="0">
                        <a:lnSpc>
                          <a:spcPct val="100000"/>
                        </a:lnSpc>
                        <a:spcAft>
                          <a:spcPts val="0"/>
                        </a:spcAft>
                        <a:buNone/>
                      </a:pPr>
                      <a:r>
                        <a:rPr lang="en-US" sz="1800" kern="100" dirty="0">
                          <a:effectLst/>
                        </a:rPr>
                        <a:t>HRD &amp; Training </a:t>
                      </a:r>
                      <a:r>
                        <a:rPr lang="en-US" sz="1800" kern="100" dirty="0" err="1">
                          <a:effectLst/>
                        </a:rPr>
                        <a:t>Programme</a:t>
                      </a:r>
                      <a:endParaRPr lang="en-US" sz="1800" kern="100" dirty="0">
                        <a:effectLst/>
                      </a:endParaRPr>
                    </a:p>
                  </a:txBody>
                  <a:tcPr marL="68580" marR="68580" marT="0" marB="0"/>
                </a:tc>
                <a:tc>
                  <a:txBody>
                    <a:bodyPr/>
                    <a:lstStyle/>
                    <a:p>
                      <a:pPr marL="0" marR="0">
                        <a:lnSpc>
                          <a:spcPct val="100000"/>
                        </a:lnSpc>
                        <a:spcAft>
                          <a:spcPts val="0"/>
                        </a:spcAft>
                        <a:buNone/>
                      </a:pPr>
                      <a:r>
                        <a:rPr lang="en-US" sz="1800" kern="100" dirty="0">
                          <a:effectLst/>
                        </a:rPr>
                        <a:t>Short-term training courses &amp; skill development </a:t>
                      </a:r>
                      <a:r>
                        <a:rPr lang="en-US" sz="1800" kern="100" dirty="0" err="1">
                          <a:effectLst/>
                        </a:rPr>
                        <a:t>programmes</a:t>
                      </a:r>
                      <a:r>
                        <a:rPr lang="en-US" sz="1800" kern="100" dirty="0">
                          <a:effectLst/>
                        </a:rPr>
                        <a:t> </a:t>
                      </a:r>
                      <a:endParaRPr lang="en-US" sz="1800" kern="1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tc>
                  <a:txBody>
                    <a:bodyPr/>
                    <a:lstStyle/>
                    <a:p>
                      <a:pPr marL="0" marR="0" algn="ctr">
                        <a:lnSpc>
                          <a:spcPct val="100000"/>
                        </a:lnSpc>
                        <a:spcAft>
                          <a:spcPts val="0"/>
                        </a:spcAft>
                        <a:buNone/>
                      </a:pPr>
                      <a:r>
                        <a:rPr lang="en-US" sz="1800" kern="100" dirty="0">
                          <a:effectLst/>
                        </a:rPr>
                        <a:t>40</a:t>
                      </a:r>
                      <a:endParaRPr lang="en-US" sz="1800" kern="100" dirty="0">
                        <a:effectLst/>
                        <a:latin typeface="Calibri" panose="020F0502020204030204" pitchFamily="34" charset="0"/>
                        <a:ea typeface="Calibri" panose="020F0502020204030204" pitchFamily="34" charset="0"/>
                        <a:cs typeface="Mangal" panose="02040503050203030202" pitchFamily="18" charset="0"/>
                      </a:endParaRPr>
                    </a:p>
                  </a:txBody>
                  <a:tcPr marL="68580" marR="68580" marT="0" marB="0"/>
                </a:tc>
                <a:extLst>
                  <a:ext uri="{0D108BD9-81ED-4DB2-BD59-A6C34878D82A}">
                    <a16:rowId xmlns:a16="http://schemas.microsoft.com/office/drawing/2014/main" xmlns="" val="2253896339"/>
                  </a:ext>
                </a:extLst>
              </a:tr>
            </a:tbl>
          </a:graphicData>
        </a:graphic>
      </p:graphicFrame>
      <p:sp>
        <p:nvSpPr>
          <p:cNvPr id="2" name="TextBox 1">
            <a:extLst>
              <a:ext uri="{FF2B5EF4-FFF2-40B4-BE49-F238E27FC236}">
                <a16:creationId xmlns:a16="http://schemas.microsoft.com/office/drawing/2014/main" xmlns="" id="{90DF8A5D-02CC-048C-A5E5-DFD209F2F293}"/>
              </a:ext>
            </a:extLst>
          </p:cNvPr>
          <p:cNvSpPr txBox="1"/>
          <p:nvPr/>
        </p:nvSpPr>
        <p:spPr>
          <a:xfrm>
            <a:off x="349577" y="1021238"/>
            <a:ext cx="8458200" cy="461665"/>
          </a:xfrm>
          <a:prstGeom prst="rect">
            <a:avLst/>
          </a:prstGeom>
          <a:solidFill>
            <a:schemeClr val="bg1">
              <a:lumMod val="85000"/>
            </a:schemeClr>
          </a:solidFill>
        </p:spPr>
        <p:txBody>
          <a:bodyPr wrap="square" rtlCol="0">
            <a:spAutoFit/>
          </a:bodyPr>
          <a:lstStyle/>
          <a:p>
            <a:pPr algn="ctr"/>
            <a:r>
              <a:rPr lang="en-US" sz="2400" dirty="0"/>
              <a:t>Individual beneficiary-oriented schemes</a:t>
            </a:r>
          </a:p>
        </p:txBody>
      </p:sp>
    </p:spTree>
    <p:extLst>
      <p:ext uri="{BB962C8B-B14F-4D97-AF65-F5344CB8AC3E}">
        <p14:creationId xmlns:p14="http://schemas.microsoft.com/office/powerpoint/2010/main" val="1045900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4F2CA2D-72F9-8A34-A77C-6770E3D7537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xmlns="" id="{6DC1F9B4-3C89-4B5B-A50A-08B57089EC0D}"/>
              </a:ext>
            </a:extLst>
          </p:cNvPr>
          <p:cNvSpPr>
            <a:spLocks noGrp="1"/>
          </p:cNvSpPr>
          <p:nvPr>
            <p:ph type="ctrTitle"/>
          </p:nvPr>
        </p:nvSpPr>
        <p:spPr>
          <a:xfrm>
            <a:off x="0" y="0"/>
            <a:ext cx="9144000" cy="838200"/>
          </a:xfrm>
          <a:solidFill>
            <a:schemeClr val="bg2"/>
          </a:solidFill>
        </p:spPr>
        <p:txBody>
          <a:bodyPr>
            <a:noAutofit/>
          </a:bodyPr>
          <a:lstStyle/>
          <a:p>
            <a:r>
              <a:rPr lang="en-US" sz="2800" dirty="0"/>
              <a:t>Overview of the Schemes/</a:t>
            </a:r>
            <a:r>
              <a:rPr lang="en-US" sz="2800" dirty="0" err="1"/>
              <a:t>Programmes</a:t>
            </a:r>
            <a:r>
              <a:rPr lang="en-US" sz="2800" dirty="0"/>
              <a:t> benefitting women and girls (3/3)</a:t>
            </a:r>
          </a:p>
        </p:txBody>
      </p:sp>
      <p:sp>
        <p:nvSpPr>
          <p:cNvPr id="9" name="TextBox 8">
            <a:extLst>
              <a:ext uri="{FF2B5EF4-FFF2-40B4-BE49-F238E27FC236}">
                <a16:creationId xmlns:a16="http://schemas.microsoft.com/office/drawing/2014/main" xmlns="" id="{0738FA39-5D7A-DA81-1772-7C2ED5A2AE4C}"/>
              </a:ext>
            </a:extLst>
          </p:cNvPr>
          <p:cNvSpPr txBox="1"/>
          <p:nvPr/>
        </p:nvSpPr>
        <p:spPr>
          <a:xfrm>
            <a:off x="381000" y="1295400"/>
            <a:ext cx="8277520" cy="5530745"/>
          </a:xfrm>
          <a:prstGeom prst="rect">
            <a:avLst/>
          </a:prstGeom>
          <a:noFill/>
        </p:spPr>
        <p:txBody>
          <a:bodyPr wrap="square" rtlCol="0">
            <a:spAutoFit/>
          </a:bodyPr>
          <a:lstStyle/>
          <a:p>
            <a:pPr algn="just">
              <a:lnSpc>
                <a:spcPct val="90000"/>
              </a:lnSpc>
              <a:spcAft>
                <a:spcPts val="1200"/>
              </a:spcAft>
            </a:pPr>
            <a:r>
              <a:rPr lang="en-US" sz="2400" b="1" dirty="0"/>
              <a:t>PM Surya Ghar: </a:t>
            </a:r>
            <a:r>
              <a:rPr lang="en-US" sz="2400" b="1" dirty="0" err="1"/>
              <a:t>Muft</a:t>
            </a:r>
            <a:r>
              <a:rPr lang="en-US" sz="2400" b="1" dirty="0"/>
              <a:t> Bijli Yojana: </a:t>
            </a:r>
            <a:r>
              <a:rPr lang="en-US" sz="2400" dirty="0"/>
              <a:t>HH is the unit to receive financial support – Electricity generated is used by all members of HH – hence the scheme benefits men and women of the HHs</a:t>
            </a:r>
          </a:p>
          <a:p>
            <a:pPr algn="just">
              <a:lnSpc>
                <a:spcPct val="90000"/>
              </a:lnSpc>
              <a:spcAft>
                <a:spcPts val="1200"/>
              </a:spcAft>
            </a:pPr>
            <a:endParaRPr lang="en-US" sz="1050" b="1" dirty="0"/>
          </a:p>
          <a:p>
            <a:pPr algn="just">
              <a:lnSpc>
                <a:spcPct val="90000"/>
              </a:lnSpc>
              <a:spcAft>
                <a:spcPts val="1200"/>
              </a:spcAft>
            </a:pPr>
            <a:r>
              <a:rPr lang="en-US" sz="2400" b="1" dirty="0"/>
              <a:t>PM-KUSUM: </a:t>
            </a:r>
            <a:r>
              <a:rPr lang="en-US" sz="2400" dirty="0"/>
              <a:t>Agriculture land belongs to the HH – both men and women of the HH work in their fields – hence the benefit of the solar pump providing assured daytime and cheap power supply accrues to men and women of the HH</a:t>
            </a:r>
          </a:p>
          <a:p>
            <a:pPr algn="just">
              <a:lnSpc>
                <a:spcPct val="90000"/>
              </a:lnSpc>
              <a:spcAft>
                <a:spcPts val="1200"/>
              </a:spcAft>
            </a:pPr>
            <a:endParaRPr lang="en-US" sz="1100" b="1" dirty="0"/>
          </a:p>
          <a:p>
            <a:pPr algn="just">
              <a:lnSpc>
                <a:spcPct val="90000"/>
              </a:lnSpc>
              <a:spcAft>
                <a:spcPts val="1200"/>
              </a:spcAft>
            </a:pPr>
            <a:r>
              <a:rPr lang="en-US" sz="2400" b="1" dirty="0"/>
              <a:t>Biogas </a:t>
            </a:r>
            <a:r>
              <a:rPr lang="en-US" sz="2400" b="1" dirty="0" err="1"/>
              <a:t>Programme</a:t>
            </a:r>
            <a:r>
              <a:rPr lang="en-US" sz="2400" b="1" dirty="0"/>
              <a:t>: </a:t>
            </a:r>
            <a:r>
              <a:rPr lang="en-US" sz="2400" dirty="0"/>
              <a:t>Biogas is mainly used for cooking -  hence predominantly benefits to women</a:t>
            </a:r>
          </a:p>
          <a:p>
            <a:pPr algn="just">
              <a:lnSpc>
                <a:spcPct val="90000"/>
              </a:lnSpc>
              <a:spcAft>
                <a:spcPts val="1200"/>
              </a:spcAft>
            </a:pPr>
            <a:endParaRPr lang="en-US" sz="1050" b="1" dirty="0"/>
          </a:p>
          <a:p>
            <a:pPr algn="just">
              <a:lnSpc>
                <a:spcPct val="90000"/>
              </a:lnSpc>
              <a:spcAft>
                <a:spcPts val="1200"/>
              </a:spcAft>
            </a:pPr>
            <a:r>
              <a:rPr lang="en-US" sz="2400" b="1" dirty="0"/>
              <a:t>HRD &amp; Training: </a:t>
            </a:r>
            <a:r>
              <a:rPr lang="en-US" sz="2400" dirty="0"/>
              <a:t>The scheme directly benefits to women beneficiaries who undergo short term training courses and fellowships/internships in RE sector</a:t>
            </a:r>
          </a:p>
        </p:txBody>
      </p:sp>
    </p:spTree>
    <p:extLst>
      <p:ext uri="{BB962C8B-B14F-4D97-AF65-F5344CB8AC3E}">
        <p14:creationId xmlns:p14="http://schemas.microsoft.com/office/powerpoint/2010/main" val="1602128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91600" cy="838200"/>
          </a:xfrm>
        </p:spPr>
        <p:txBody>
          <a:bodyPr/>
          <a:lstStyle/>
          <a:p>
            <a:endParaRPr lang="en-US" dirty="0">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01128571"/>
              </p:ext>
            </p:extLst>
          </p:nvPr>
        </p:nvGraphicFramePr>
        <p:xfrm>
          <a:off x="381000" y="1981200"/>
          <a:ext cx="8420101" cy="4343399"/>
        </p:xfrm>
        <a:graphic>
          <a:graphicData uri="http://schemas.openxmlformats.org/drawingml/2006/table">
            <a:tbl>
              <a:tblPr firstRow="1" bandRow="1">
                <a:tableStyleId>{5C22544A-7EE6-4342-B048-85BDC9FD1C3A}</a:tableStyleId>
              </a:tblPr>
              <a:tblGrid>
                <a:gridCol w="606437">
                  <a:extLst>
                    <a:ext uri="{9D8B030D-6E8A-4147-A177-3AD203B41FA5}">
                      <a16:colId xmlns:a16="http://schemas.microsoft.com/office/drawing/2014/main" xmlns="" val="1734526363"/>
                    </a:ext>
                  </a:extLst>
                </a:gridCol>
                <a:gridCol w="1843047">
                  <a:extLst>
                    <a:ext uri="{9D8B030D-6E8A-4147-A177-3AD203B41FA5}">
                      <a16:colId xmlns:a16="http://schemas.microsoft.com/office/drawing/2014/main" xmlns="" val="20000"/>
                    </a:ext>
                  </a:extLst>
                </a:gridCol>
                <a:gridCol w="1301288">
                  <a:extLst>
                    <a:ext uri="{9D8B030D-6E8A-4147-A177-3AD203B41FA5}">
                      <a16:colId xmlns:a16="http://schemas.microsoft.com/office/drawing/2014/main" xmlns="" val="20001"/>
                    </a:ext>
                  </a:extLst>
                </a:gridCol>
                <a:gridCol w="927459">
                  <a:extLst>
                    <a:ext uri="{9D8B030D-6E8A-4147-A177-3AD203B41FA5}">
                      <a16:colId xmlns:a16="http://schemas.microsoft.com/office/drawing/2014/main" xmlns="" val="2822806526"/>
                    </a:ext>
                  </a:extLst>
                </a:gridCol>
                <a:gridCol w="866340">
                  <a:extLst>
                    <a:ext uri="{9D8B030D-6E8A-4147-A177-3AD203B41FA5}">
                      <a16:colId xmlns:a16="http://schemas.microsoft.com/office/drawing/2014/main" xmlns="" val="2474529589"/>
                    </a:ext>
                  </a:extLst>
                </a:gridCol>
                <a:gridCol w="829524">
                  <a:extLst>
                    <a:ext uri="{9D8B030D-6E8A-4147-A177-3AD203B41FA5}">
                      <a16:colId xmlns:a16="http://schemas.microsoft.com/office/drawing/2014/main" xmlns="" val="1499954874"/>
                    </a:ext>
                  </a:extLst>
                </a:gridCol>
                <a:gridCol w="786927">
                  <a:extLst>
                    <a:ext uri="{9D8B030D-6E8A-4147-A177-3AD203B41FA5}">
                      <a16:colId xmlns:a16="http://schemas.microsoft.com/office/drawing/2014/main" xmlns="" val="1951025380"/>
                    </a:ext>
                  </a:extLst>
                </a:gridCol>
                <a:gridCol w="1259079">
                  <a:extLst>
                    <a:ext uri="{9D8B030D-6E8A-4147-A177-3AD203B41FA5}">
                      <a16:colId xmlns:a16="http://schemas.microsoft.com/office/drawing/2014/main" xmlns="" val="3456210011"/>
                    </a:ext>
                  </a:extLst>
                </a:gridCol>
              </a:tblGrid>
              <a:tr h="983074">
                <a:tc rowSpan="2">
                  <a:txBody>
                    <a:bodyPr/>
                    <a:lstStyle/>
                    <a:p>
                      <a:r>
                        <a:rPr lang="en-US" sz="1800" dirty="0"/>
                        <a:t>Sl.</a:t>
                      </a:r>
                    </a:p>
                    <a:p>
                      <a:r>
                        <a:rPr lang="en-US" sz="1800" dirty="0"/>
                        <a:t>No.</a:t>
                      </a:r>
                    </a:p>
                  </a:txBody>
                  <a:tcPr anchor="ctr"/>
                </a:tc>
                <a:tc rowSpan="2">
                  <a:txBody>
                    <a:bodyPr/>
                    <a:lstStyle/>
                    <a:p>
                      <a:r>
                        <a:rPr lang="en-US" sz="1800" dirty="0"/>
                        <a:t>Name of the Scheme</a:t>
                      </a:r>
                    </a:p>
                  </a:txBody>
                  <a:tcPr anchor="ctr"/>
                </a:tc>
                <a:tc rowSpan="2">
                  <a:txBody>
                    <a:bodyPr/>
                    <a:lstStyle/>
                    <a:p>
                      <a:pPr algn="ctr"/>
                      <a:r>
                        <a:rPr lang="en-US" sz="1800" dirty="0"/>
                        <a:t>Total BE 2025-26</a:t>
                      </a:r>
                    </a:p>
                    <a:p>
                      <a:pPr algn="ctr"/>
                      <a:r>
                        <a:rPr lang="en-US" sz="1800" dirty="0"/>
                        <a:t>(Rs. crore)</a:t>
                      </a:r>
                    </a:p>
                  </a:txBody>
                  <a:tcPr anchor="ctr"/>
                </a:tc>
                <a:tc gridSpan="4">
                  <a:txBody>
                    <a:bodyPr/>
                    <a:lstStyle/>
                    <a:p>
                      <a:pPr algn="ctr"/>
                      <a:r>
                        <a:rPr lang="en-US" sz="1800" dirty="0"/>
                        <a:t>Allocation in GBS 2025-26</a:t>
                      </a:r>
                    </a:p>
                    <a:p>
                      <a:pPr algn="ctr"/>
                      <a:r>
                        <a:rPr lang="en-US" sz="1800" dirty="0"/>
                        <a:t>(Rs. crore)</a:t>
                      </a:r>
                    </a:p>
                  </a:txBody>
                  <a:tcPr anchor="ctr"/>
                </a:tc>
                <a:tc hMerge="1">
                  <a:txBody>
                    <a:bodyPr/>
                    <a:lstStyle/>
                    <a:p>
                      <a:pPr algn="ctr"/>
                      <a:endParaRPr lang="en-US" sz="1800" dirty="0"/>
                    </a:p>
                  </a:txBody>
                  <a:tcPr anchor="ctr"/>
                </a:tc>
                <a:tc hMerge="1">
                  <a:txBody>
                    <a:bodyPr/>
                    <a:lstStyle/>
                    <a:p>
                      <a:pPr algn="ctr"/>
                      <a:endParaRPr lang="en-US" sz="1800" dirty="0"/>
                    </a:p>
                  </a:txBody>
                  <a:tcPr anchor="ctr"/>
                </a:tc>
                <a:tc hMerge="1">
                  <a:txBody>
                    <a:bodyPr/>
                    <a:lstStyle/>
                    <a:p>
                      <a:pPr algn="ctr"/>
                      <a:endParaRPr lang="en-US" sz="1800" dirty="0"/>
                    </a:p>
                  </a:txBody>
                  <a:tcPr anchor="ctr"/>
                </a:tc>
                <a:tc rowSpan="2">
                  <a:txBody>
                    <a:bodyPr/>
                    <a:lstStyle/>
                    <a:p>
                      <a:pPr algn="ctr"/>
                      <a:r>
                        <a:rPr lang="en-US" sz="1800" dirty="0"/>
                        <a:t>% of total BE reported in GBS</a:t>
                      </a:r>
                    </a:p>
                  </a:txBody>
                  <a:tcPr anchor="ctr"/>
                </a:tc>
                <a:extLst>
                  <a:ext uri="{0D108BD9-81ED-4DB2-BD59-A6C34878D82A}">
                    <a16:rowId xmlns:a16="http://schemas.microsoft.com/office/drawing/2014/main" xmlns="" val="10000"/>
                  </a:ext>
                </a:extLst>
              </a:tr>
              <a:tr h="456201">
                <a:tc vMerge="1">
                  <a:txBody>
                    <a:bodyPr/>
                    <a:lstStyle/>
                    <a:p>
                      <a:endParaRPr lang="en-US" sz="1800" i="1" dirty="0"/>
                    </a:p>
                  </a:txBody>
                  <a:tcPr anchor="ctr"/>
                </a:tc>
                <a:tc vMerge="1">
                  <a:txBody>
                    <a:bodyPr/>
                    <a:lstStyle/>
                    <a:p>
                      <a:endParaRPr lang="en-US" sz="1800" i="1" dirty="0"/>
                    </a:p>
                  </a:txBody>
                  <a:tcPr anchor="ctr"/>
                </a:tc>
                <a:tc vMerge="1">
                  <a:txBody>
                    <a:bodyPr/>
                    <a:lstStyle/>
                    <a:p>
                      <a:pPr algn="r"/>
                      <a:endParaRPr lang="en-US" sz="1800" dirty="0"/>
                    </a:p>
                  </a:txBody>
                  <a:tcPr anchor="ctr"/>
                </a:tc>
                <a:tc>
                  <a:txBody>
                    <a:bodyPr/>
                    <a:lstStyle/>
                    <a:p>
                      <a:pPr algn="ctr"/>
                      <a:r>
                        <a:rPr lang="en-US" sz="1800" dirty="0"/>
                        <a:t>Part A</a:t>
                      </a:r>
                    </a:p>
                  </a:txBody>
                  <a:tcPr anchor="ctr"/>
                </a:tc>
                <a:tc>
                  <a:txBody>
                    <a:bodyPr/>
                    <a:lstStyle/>
                    <a:p>
                      <a:pPr algn="ctr"/>
                      <a:r>
                        <a:rPr lang="en-US" sz="1800" dirty="0"/>
                        <a:t>Part B</a:t>
                      </a:r>
                    </a:p>
                  </a:txBody>
                  <a:tcPr anchor="ctr"/>
                </a:tc>
                <a:tc>
                  <a:txBody>
                    <a:bodyPr/>
                    <a:lstStyle/>
                    <a:p>
                      <a:pPr algn="ctr"/>
                      <a:r>
                        <a:rPr lang="en-US" sz="1800" dirty="0"/>
                        <a:t>Part C</a:t>
                      </a:r>
                    </a:p>
                  </a:txBody>
                  <a:tcPr anchor="ctr"/>
                </a:tc>
                <a:tc>
                  <a:txBody>
                    <a:bodyPr/>
                    <a:lstStyle/>
                    <a:p>
                      <a:pPr algn="ctr"/>
                      <a:r>
                        <a:rPr lang="en-US" sz="1800" dirty="0"/>
                        <a:t>Total</a:t>
                      </a:r>
                    </a:p>
                  </a:txBody>
                  <a:tcPr anchor="ctr"/>
                </a:tc>
                <a:tc vMerge="1">
                  <a:txBody>
                    <a:bodyPr/>
                    <a:lstStyle/>
                    <a:p>
                      <a:pPr algn="r"/>
                      <a:endParaRPr lang="en-US" sz="1800" dirty="0"/>
                    </a:p>
                  </a:txBody>
                  <a:tcPr anchor="ctr"/>
                </a:tc>
                <a:extLst>
                  <a:ext uri="{0D108BD9-81ED-4DB2-BD59-A6C34878D82A}">
                    <a16:rowId xmlns:a16="http://schemas.microsoft.com/office/drawing/2014/main" xmlns="" val="4052726265"/>
                  </a:ext>
                </a:extLst>
              </a:tr>
              <a:tr h="750711">
                <a:tc>
                  <a:txBody>
                    <a:bodyPr/>
                    <a:lstStyle/>
                    <a:p>
                      <a:pPr algn="ctr"/>
                      <a:r>
                        <a:rPr lang="en-US" sz="1600" i="0" dirty="0"/>
                        <a:t>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PM Surya Ghar: </a:t>
                      </a:r>
                      <a:r>
                        <a:rPr lang="en-US" sz="1800" dirty="0" err="1"/>
                        <a:t>Muft</a:t>
                      </a:r>
                      <a:r>
                        <a:rPr lang="en-US" sz="1800" dirty="0"/>
                        <a:t> Bijli Yojana</a:t>
                      </a:r>
                      <a:endParaRPr lang="en-US" sz="1800" i="1" dirty="0"/>
                    </a:p>
                  </a:txBody>
                  <a:tcPr anchor="ctr"/>
                </a:tc>
                <a:tc>
                  <a:txBody>
                    <a:bodyPr/>
                    <a:lstStyle/>
                    <a:p>
                      <a:pPr algn="r"/>
                      <a:r>
                        <a:rPr lang="en-US" sz="1800" dirty="0"/>
                        <a:t>20,000</a:t>
                      </a:r>
                    </a:p>
                  </a:txBody>
                  <a:tcPr anchor="ctr"/>
                </a:tc>
                <a:tc>
                  <a:txBody>
                    <a:bodyPr/>
                    <a:lstStyle/>
                    <a:p>
                      <a:pPr algn="r"/>
                      <a:endParaRPr lang="en-US" sz="1800" dirty="0"/>
                    </a:p>
                  </a:txBody>
                  <a:tcPr anchor="ctr"/>
                </a:tc>
                <a:tc>
                  <a:txBody>
                    <a:bodyPr/>
                    <a:lstStyle/>
                    <a:p>
                      <a:pPr algn="r"/>
                      <a:r>
                        <a:rPr lang="en-US" sz="1800" dirty="0"/>
                        <a:t>9,600</a:t>
                      </a:r>
                    </a:p>
                  </a:txBody>
                  <a:tcPr anchor="ctr"/>
                </a:tc>
                <a:tc>
                  <a:txBody>
                    <a:bodyPr/>
                    <a:lstStyle/>
                    <a:p>
                      <a:pPr algn="r"/>
                      <a:endParaRPr lang="en-US" sz="1800" dirty="0"/>
                    </a:p>
                  </a:txBody>
                  <a:tcPr anchor="ctr"/>
                </a:tc>
                <a:tc>
                  <a:txBody>
                    <a:bodyPr/>
                    <a:lstStyle/>
                    <a:p>
                      <a:pPr algn="r"/>
                      <a:r>
                        <a:rPr lang="en-US" sz="1800" dirty="0"/>
                        <a:t>9,600</a:t>
                      </a:r>
                    </a:p>
                  </a:txBody>
                  <a:tcPr anchor="ctr"/>
                </a:tc>
                <a:tc>
                  <a:txBody>
                    <a:bodyPr/>
                    <a:lstStyle/>
                    <a:p>
                      <a:pPr algn="ctr"/>
                      <a:r>
                        <a:rPr lang="en-US" sz="1800" dirty="0"/>
                        <a:t>48%</a:t>
                      </a:r>
                    </a:p>
                  </a:txBody>
                  <a:tcPr anchor="ctr"/>
                </a:tc>
                <a:extLst>
                  <a:ext uri="{0D108BD9-81ED-4DB2-BD59-A6C34878D82A}">
                    <a16:rowId xmlns:a16="http://schemas.microsoft.com/office/drawing/2014/main" xmlns="" val="10001"/>
                  </a:ext>
                </a:extLst>
              </a:tr>
              <a:tr h="65199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i="0" dirty="0"/>
                        <a:t>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PM-KUSUM</a:t>
                      </a:r>
                      <a:endParaRPr lang="en-US" sz="1800" i="1" dirty="0"/>
                    </a:p>
                  </a:txBody>
                  <a:tcPr anchor="ctr"/>
                </a:tc>
                <a:tc>
                  <a:txBody>
                    <a:bodyPr/>
                    <a:lstStyle/>
                    <a:p>
                      <a:pPr algn="r"/>
                      <a:r>
                        <a:rPr lang="en-US" sz="1800" dirty="0"/>
                        <a:t>2,600</a:t>
                      </a:r>
                    </a:p>
                  </a:txBody>
                  <a:tcPr anchor="ctr"/>
                </a:tc>
                <a:tc>
                  <a:txBody>
                    <a:bodyPr/>
                    <a:lstStyle/>
                    <a:p>
                      <a:pPr algn="r"/>
                      <a:endParaRPr lang="en-US" sz="1800" dirty="0"/>
                    </a:p>
                  </a:txBody>
                  <a:tcPr anchor="ctr"/>
                </a:tc>
                <a:tc>
                  <a:txBody>
                    <a:bodyPr/>
                    <a:lstStyle/>
                    <a:p>
                      <a:pPr algn="r"/>
                      <a:r>
                        <a:rPr lang="en-US" sz="1800" dirty="0"/>
                        <a:t>1,170</a:t>
                      </a:r>
                    </a:p>
                  </a:txBody>
                  <a:tcPr anchor="ctr"/>
                </a:tc>
                <a:tc>
                  <a:txBody>
                    <a:bodyPr/>
                    <a:lstStyle/>
                    <a:p>
                      <a:pPr algn="r"/>
                      <a:endParaRPr lang="en-US" sz="1800" dirty="0"/>
                    </a:p>
                  </a:txBody>
                  <a:tcPr anchor="ctr"/>
                </a:tc>
                <a:tc>
                  <a:txBody>
                    <a:bodyPr/>
                    <a:lstStyle/>
                    <a:p>
                      <a:pPr algn="r"/>
                      <a:r>
                        <a:rPr lang="en-US" sz="1800" dirty="0"/>
                        <a:t>1,170</a:t>
                      </a:r>
                    </a:p>
                  </a:txBody>
                  <a:tcPr anchor="ctr"/>
                </a:tc>
                <a:tc>
                  <a:txBody>
                    <a:bodyPr/>
                    <a:lstStyle/>
                    <a:p>
                      <a:pPr algn="ctr"/>
                      <a:r>
                        <a:rPr lang="en-US" sz="1800" dirty="0"/>
                        <a:t>45%</a:t>
                      </a:r>
                    </a:p>
                  </a:txBody>
                  <a:tcPr anchor="ctr"/>
                </a:tc>
                <a:extLst>
                  <a:ext uri="{0D108BD9-81ED-4DB2-BD59-A6C34878D82A}">
                    <a16:rowId xmlns:a16="http://schemas.microsoft.com/office/drawing/2014/main" xmlns="" val="10002"/>
                  </a:ext>
                </a:extLst>
              </a:tr>
              <a:tr h="75071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i="0" dirty="0"/>
                        <a:t>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Biogas</a:t>
                      </a:r>
                      <a:r>
                        <a:rPr lang="en-US" sz="1800" baseline="0" dirty="0"/>
                        <a:t> </a:t>
                      </a:r>
                      <a:r>
                        <a:rPr lang="en-US" sz="1800" baseline="0" dirty="0" err="1"/>
                        <a:t>Programme</a:t>
                      </a:r>
                      <a:endParaRPr lang="en-US" sz="1800" i="1" dirty="0"/>
                    </a:p>
                  </a:txBody>
                  <a:tcPr anchor="ctr"/>
                </a:tc>
                <a:tc>
                  <a:txBody>
                    <a:bodyPr/>
                    <a:lstStyle/>
                    <a:p>
                      <a:pPr algn="r"/>
                      <a:r>
                        <a:rPr lang="en-US" sz="1800" dirty="0"/>
                        <a:t>95</a:t>
                      </a:r>
                    </a:p>
                  </a:txBody>
                  <a:tcPr anchor="ctr"/>
                </a:tc>
                <a:tc>
                  <a:txBody>
                    <a:bodyPr/>
                    <a:lstStyle/>
                    <a:p>
                      <a:pPr algn="r"/>
                      <a:endParaRPr lang="en-US" sz="1800" dirty="0"/>
                    </a:p>
                  </a:txBody>
                  <a:tcPr anchor="ctr"/>
                </a:tc>
                <a:tc>
                  <a:txBody>
                    <a:bodyPr/>
                    <a:lstStyle/>
                    <a:p>
                      <a:pPr algn="r"/>
                      <a:r>
                        <a:rPr lang="en-US" sz="1800" dirty="0"/>
                        <a:t>80.75</a:t>
                      </a:r>
                    </a:p>
                  </a:txBody>
                  <a:tcPr anchor="ctr"/>
                </a:tc>
                <a:tc>
                  <a:txBody>
                    <a:bodyPr/>
                    <a:lstStyle/>
                    <a:p>
                      <a:pPr algn="r"/>
                      <a:endParaRPr lang="en-US" sz="1800" dirty="0"/>
                    </a:p>
                  </a:txBody>
                  <a:tcPr anchor="ctr"/>
                </a:tc>
                <a:tc>
                  <a:txBody>
                    <a:bodyPr/>
                    <a:lstStyle/>
                    <a:p>
                      <a:pPr algn="r"/>
                      <a:r>
                        <a:rPr lang="en-US" sz="1800" dirty="0"/>
                        <a:t>80.75</a:t>
                      </a:r>
                    </a:p>
                  </a:txBody>
                  <a:tcPr anchor="ctr"/>
                </a:tc>
                <a:tc>
                  <a:txBody>
                    <a:bodyPr/>
                    <a:lstStyle/>
                    <a:p>
                      <a:pPr algn="ctr"/>
                      <a:r>
                        <a:rPr lang="en-US" sz="1800" dirty="0"/>
                        <a:t>85%</a:t>
                      </a:r>
                    </a:p>
                  </a:txBody>
                  <a:tcPr anchor="ctr"/>
                </a:tc>
                <a:extLst>
                  <a:ext uri="{0D108BD9-81ED-4DB2-BD59-A6C34878D82A}">
                    <a16:rowId xmlns:a16="http://schemas.microsoft.com/office/drawing/2014/main" xmlns="" val="10003"/>
                  </a:ext>
                </a:extLst>
              </a:tr>
              <a:tr h="75071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i="0" dirty="0"/>
                        <a:t>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HRD &amp; Training</a:t>
                      </a:r>
                      <a:endParaRPr lang="en-US" sz="1800" i="1"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i="1" dirty="0"/>
                    </a:p>
                  </a:txBody>
                  <a:tcPr anchor="ctr"/>
                </a:tc>
                <a:tc>
                  <a:txBody>
                    <a:bodyPr/>
                    <a:lstStyle/>
                    <a:p>
                      <a:pPr algn="r"/>
                      <a:r>
                        <a:rPr lang="en-US" sz="1800" dirty="0"/>
                        <a:t>40</a:t>
                      </a:r>
                    </a:p>
                  </a:txBody>
                  <a:tcPr anchor="ctr"/>
                </a:tc>
                <a:tc>
                  <a:txBody>
                    <a:bodyPr/>
                    <a:lstStyle/>
                    <a:p>
                      <a:pPr algn="r"/>
                      <a:endParaRPr lang="en-US" sz="1800" dirty="0"/>
                    </a:p>
                  </a:txBody>
                  <a:tcPr anchor="ctr"/>
                </a:tc>
                <a:tc>
                  <a:txBody>
                    <a:bodyPr/>
                    <a:lstStyle/>
                    <a:p>
                      <a:pPr algn="r"/>
                      <a:endParaRPr lang="en-US" sz="1800" dirty="0"/>
                    </a:p>
                  </a:txBody>
                  <a:tcPr anchor="ctr"/>
                </a:tc>
                <a:tc>
                  <a:txBody>
                    <a:bodyPr/>
                    <a:lstStyle/>
                    <a:p>
                      <a:pPr algn="r"/>
                      <a:r>
                        <a:rPr lang="en-US" sz="1800" dirty="0"/>
                        <a:t>4.00</a:t>
                      </a:r>
                    </a:p>
                  </a:txBody>
                  <a:tcPr anchor="ctr"/>
                </a:tc>
                <a:tc>
                  <a:txBody>
                    <a:bodyPr/>
                    <a:lstStyle/>
                    <a:p>
                      <a:pPr algn="r"/>
                      <a:r>
                        <a:rPr lang="en-US" sz="1800" dirty="0"/>
                        <a:t>4.00</a:t>
                      </a:r>
                    </a:p>
                  </a:txBody>
                  <a:tcPr anchor="ctr"/>
                </a:tc>
                <a:tc>
                  <a:txBody>
                    <a:bodyPr/>
                    <a:lstStyle/>
                    <a:p>
                      <a:pPr algn="ctr"/>
                      <a:r>
                        <a:rPr lang="en-US" sz="1800" dirty="0"/>
                        <a:t>10%</a:t>
                      </a:r>
                    </a:p>
                  </a:txBody>
                  <a:tcPr anchor="ctr"/>
                </a:tc>
                <a:extLst>
                  <a:ext uri="{0D108BD9-81ED-4DB2-BD59-A6C34878D82A}">
                    <a16:rowId xmlns:a16="http://schemas.microsoft.com/office/drawing/2014/main" xmlns="" val="10004"/>
                  </a:ext>
                </a:extLst>
              </a:tr>
            </a:tbl>
          </a:graphicData>
        </a:graphic>
      </p:graphicFrame>
      <p:sp>
        <p:nvSpPr>
          <p:cNvPr id="5" name="Rounded Rectangle 4"/>
          <p:cNvSpPr/>
          <p:nvPr/>
        </p:nvSpPr>
        <p:spPr>
          <a:xfrm>
            <a:off x="0" y="0"/>
            <a:ext cx="9144000" cy="914400"/>
          </a:xfrm>
          <a:prstGeom prst="roundRect">
            <a:avLst/>
          </a:prstGeom>
          <a:solidFill>
            <a:schemeClr val="bg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Allocations reported in the Gender Budget Statement in FY 2025-26</a:t>
            </a:r>
          </a:p>
        </p:txBody>
      </p:sp>
      <p:sp>
        <p:nvSpPr>
          <p:cNvPr id="3" name="TextBox 2">
            <a:extLst>
              <a:ext uri="{FF2B5EF4-FFF2-40B4-BE49-F238E27FC236}">
                <a16:creationId xmlns:a16="http://schemas.microsoft.com/office/drawing/2014/main" xmlns="" id="{6C955B28-5536-55A4-7B70-E9052B2DE021}"/>
              </a:ext>
            </a:extLst>
          </p:cNvPr>
          <p:cNvSpPr txBox="1"/>
          <p:nvPr/>
        </p:nvSpPr>
        <p:spPr>
          <a:xfrm>
            <a:off x="342900" y="1443335"/>
            <a:ext cx="8458200" cy="461665"/>
          </a:xfrm>
          <a:prstGeom prst="rect">
            <a:avLst/>
          </a:prstGeom>
          <a:solidFill>
            <a:schemeClr val="bg1">
              <a:lumMod val="85000"/>
            </a:schemeClr>
          </a:solidFill>
        </p:spPr>
        <p:txBody>
          <a:bodyPr wrap="square" rtlCol="0">
            <a:spAutoFit/>
          </a:bodyPr>
          <a:lstStyle/>
          <a:p>
            <a:pPr algn="ctr"/>
            <a:r>
              <a:rPr lang="en-US" sz="2400" dirty="0"/>
              <a:t>Individual beneficiary-oriented schemes</a:t>
            </a:r>
          </a:p>
        </p:txBody>
      </p:sp>
    </p:spTree>
    <p:extLst>
      <p:ext uri="{BB962C8B-B14F-4D97-AF65-F5344CB8AC3E}">
        <p14:creationId xmlns:p14="http://schemas.microsoft.com/office/powerpoint/2010/main" val="7944341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AB847C-E5CB-8720-9F54-E10456059BB1}"/>
              </a:ext>
            </a:extLst>
          </p:cNvPr>
          <p:cNvSpPr>
            <a:spLocks noGrp="1"/>
          </p:cNvSpPr>
          <p:nvPr>
            <p:ph type="title"/>
          </p:nvPr>
        </p:nvSpPr>
        <p:spPr>
          <a:xfrm>
            <a:off x="-1571" y="0"/>
            <a:ext cx="9144000" cy="792162"/>
          </a:xfrm>
          <a:solidFill>
            <a:schemeClr val="bg2"/>
          </a:solidFill>
        </p:spPr>
        <p:txBody>
          <a:bodyPr>
            <a:noAutofit/>
          </a:bodyPr>
          <a:lstStyle/>
          <a:p>
            <a:r>
              <a:rPr lang="en-US" sz="2400" b="1" dirty="0"/>
              <a:t>Trends of Allocation in Gender Budget Statement during last 3 years</a:t>
            </a:r>
          </a:p>
        </p:txBody>
      </p:sp>
      <p:sp>
        <p:nvSpPr>
          <p:cNvPr id="3" name="Content Placeholder 2">
            <a:extLst>
              <a:ext uri="{FF2B5EF4-FFF2-40B4-BE49-F238E27FC236}">
                <a16:creationId xmlns:a16="http://schemas.microsoft.com/office/drawing/2014/main" xmlns="" id="{277D58A8-4307-5D43-BED5-42B51D478B83}"/>
              </a:ext>
            </a:extLst>
          </p:cNvPr>
          <p:cNvSpPr>
            <a:spLocks noGrp="1"/>
          </p:cNvSpPr>
          <p:nvPr>
            <p:ph idx="1"/>
          </p:nvPr>
        </p:nvSpPr>
        <p:spPr>
          <a:xfrm>
            <a:off x="489408" y="1143000"/>
            <a:ext cx="8229600" cy="685800"/>
          </a:xfrm>
        </p:spPr>
        <p:txBody>
          <a:bodyPr>
            <a:normAutofit/>
          </a:bodyPr>
          <a:lstStyle/>
          <a:p>
            <a:pPr marL="0" indent="0">
              <a:buNone/>
            </a:pPr>
            <a:endParaRPr lang="en-US" sz="2000" dirty="0"/>
          </a:p>
          <a:p>
            <a:endParaRPr lang="en-US" sz="2000" dirty="0"/>
          </a:p>
        </p:txBody>
      </p:sp>
      <p:graphicFrame>
        <p:nvGraphicFramePr>
          <p:cNvPr id="4" name="Chart 3">
            <a:extLst>
              <a:ext uri="{FF2B5EF4-FFF2-40B4-BE49-F238E27FC236}">
                <a16:creationId xmlns:a16="http://schemas.microsoft.com/office/drawing/2014/main" xmlns="" id="{688E7CF0-3BF3-2242-6C78-17190462E4DD}"/>
              </a:ext>
            </a:extLst>
          </p:cNvPr>
          <p:cNvGraphicFramePr>
            <a:graphicFrameLocks/>
          </p:cNvGraphicFramePr>
          <p:nvPr>
            <p:extLst>
              <p:ext uri="{D42A27DB-BD31-4B8C-83A1-F6EECF244321}">
                <p14:modId xmlns:p14="http://schemas.microsoft.com/office/powerpoint/2010/main" val="1322733479"/>
              </p:ext>
            </p:extLst>
          </p:nvPr>
        </p:nvGraphicFramePr>
        <p:xfrm>
          <a:off x="685800" y="1676400"/>
          <a:ext cx="7697771" cy="41910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xmlns="" id="{D1134B79-15EF-2127-A51D-C0DE34A8DCC0}"/>
              </a:ext>
            </a:extLst>
          </p:cNvPr>
          <p:cNvSpPr txBox="1"/>
          <p:nvPr/>
        </p:nvSpPr>
        <p:spPr>
          <a:xfrm>
            <a:off x="424992" y="948035"/>
            <a:ext cx="8458200" cy="461665"/>
          </a:xfrm>
          <a:prstGeom prst="rect">
            <a:avLst/>
          </a:prstGeom>
          <a:solidFill>
            <a:schemeClr val="bg1">
              <a:lumMod val="85000"/>
            </a:schemeClr>
          </a:solidFill>
        </p:spPr>
        <p:txBody>
          <a:bodyPr wrap="square" rtlCol="0">
            <a:spAutoFit/>
          </a:bodyPr>
          <a:lstStyle/>
          <a:p>
            <a:pPr algn="ctr"/>
            <a:r>
              <a:rPr lang="en-US" sz="2400" dirty="0"/>
              <a:t>Individual beneficiary-oriented schemes</a:t>
            </a:r>
          </a:p>
        </p:txBody>
      </p:sp>
    </p:spTree>
    <p:extLst>
      <p:ext uri="{BB962C8B-B14F-4D97-AF65-F5344CB8AC3E}">
        <p14:creationId xmlns:p14="http://schemas.microsoft.com/office/powerpoint/2010/main" val="9017705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3C1ADD-29C2-55D8-9AE3-09E40A9B698E}"/>
              </a:ext>
            </a:extLst>
          </p:cNvPr>
          <p:cNvSpPr>
            <a:spLocks noGrp="1"/>
          </p:cNvSpPr>
          <p:nvPr>
            <p:ph type="title"/>
          </p:nvPr>
        </p:nvSpPr>
        <p:spPr>
          <a:xfrm>
            <a:off x="0" y="0"/>
            <a:ext cx="9144000" cy="990600"/>
          </a:xfrm>
          <a:solidFill>
            <a:schemeClr val="bg2"/>
          </a:solidFill>
        </p:spPr>
        <p:txBody>
          <a:bodyPr>
            <a:noAutofit/>
          </a:bodyPr>
          <a:lstStyle/>
          <a:p>
            <a:r>
              <a:rPr lang="en-US" sz="3200" dirty="0"/>
              <a:t>Initiatives for strengthening Gender Budgeting Processes (1/2)</a:t>
            </a:r>
          </a:p>
        </p:txBody>
      </p:sp>
      <p:sp>
        <p:nvSpPr>
          <p:cNvPr id="7" name="TextBox 6">
            <a:extLst>
              <a:ext uri="{FF2B5EF4-FFF2-40B4-BE49-F238E27FC236}">
                <a16:creationId xmlns:a16="http://schemas.microsoft.com/office/drawing/2014/main" xmlns="" id="{B2B51A62-F81B-19D8-1174-DD699EDC4A7E}"/>
              </a:ext>
            </a:extLst>
          </p:cNvPr>
          <p:cNvSpPr txBox="1"/>
          <p:nvPr/>
        </p:nvSpPr>
        <p:spPr>
          <a:xfrm>
            <a:off x="443060" y="1676400"/>
            <a:ext cx="8257880" cy="4154984"/>
          </a:xfrm>
          <a:prstGeom prst="rect">
            <a:avLst/>
          </a:prstGeom>
          <a:noFill/>
          <a:ln w="9525">
            <a:solidFill>
              <a:schemeClr val="tx1"/>
            </a:solidFill>
          </a:ln>
        </p:spPr>
        <p:txBody>
          <a:bodyPr wrap="square" rtlCol="0">
            <a:spAutoFit/>
          </a:bodyPr>
          <a:lstStyle/>
          <a:p>
            <a:pPr marL="342900" indent="-342900" algn="just">
              <a:buFont typeface="Wingdings" panose="05000000000000000000" pitchFamily="2" charset="2"/>
              <a:buChar char="Ø"/>
            </a:pPr>
            <a:r>
              <a:rPr lang="en-US" sz="2400" dirty="0"/>
              <a:t>Prior to 2023-24, only Biogas </a:t>
            </a:r>
            <a:r>
              <a:rPr lang="en-US" sz="2400" dirty="0" err="1"/>
              <a:t>Programme</a:t>
            </a:r>
            <a:r>
              <a:rPr lang="en-US" sz="2400" dirty="0"/>
              <a:t> and HRD &amp; </a:t>
            </a:r>
            <a:r>
              <a:rPr lang="en-US" sz="2400" dirty="0" err="1"/>
              <a:t>Trg</a:t>
            </a:r>
            <a:r>
              <a:rPr lang="en-US" sz="2400" dirty="0"/>
              <a:t> </a:t>
            </a:r>
            <a:r>
              <a:rPr lang="en-US" sz="2400" dirty="0" err="1"/>
              <a:t>programmes</a:t>
            </a:r>
            <a:r>
              <a:rPr lang="en-US" sz="2400" dirty="0"/>
              <a:t> were reported under GBS.  </a:t>
            </a:r>
          </a:p>
          <a:p>
            <a:pPr marL="342900" indent="-342900" algn="just">
              <a:buFont typeface="Wingdings" panose="05000000000000000000" pitchFamily="2" charset="2"/>
              <a:buChar char="Ø"/>
            </a:pPr>
            <a:endParaRPr lang="en-US" sz="2400" dirty="0"/>
          </a:p>
          <a:p>
            <a:pPr marL="342900" indent="-342900" algn="just">
              <a:buFont typeface="Wingdings" panose="05000000000000000000" pitchFamily="2" charset="2"/>
              <a:buChar char="Ø"/>
            </a:pPr>
            <a:r>
              <a:rPr lang="en-US" sz="2400" dirty="0"/>
              <a:t>Ministry was of the view that since gender disaggregated data is not available under PM KUSUM and Rooftop Solar schemes, it would not be possible to estimate funds utilization from gender perspective.  </a:t>
            </a:r>
          </a:p>
          <a:p>
            <a:pPr marL="342900" indent="-342900" algn="just">
              <a:buFont typeface="Wingdings" panose="05000000000000000000" pitchFamily="2" charset="2"/>
              <a:buChar char="Ø"/>
            </a:pPr>
            <a:endParaRPr lang="en-US" sz="2400" dirty="0"/>
          </a:p>
          <a:p>
            <a:pPr marL="342900" indent="-342900" algn="just">
              <a:buFont typeface="Wingdings" panose="05000000000000000000" pitchFamily="2" charset="2"/>
              <a:buChar char="Ø"/>
            </a:pPr>
            <a:r>
              <a:rPr lang="en-US" sz="2400" dirty="0"/>
              <a:t>Consequent to regular handholding/consultation by MoWCD, Ministry is now reporting notional allocation under these two schemes as well under GBS.</a:t>
            </a:r>
          </a:p>
        </p:txBody>
      </p:sp>
    </p:spTree>
    <p:extLst>
      <p:ext uri="{BB962C8B-B14F-4D97-AF65-F5344CB8AC3E}">
        <p14:creationId xmlns:p14="http://schemas.microsoft.com/office/powerpoint/2010/main" val="18773725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E98AE80-0F54-3FF3-FEFE-2872CB82C8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FDD1856E-404E-AB2C-3E6D-09CA941C68C9}"/>
              </a:ext>
            </a:extLst>
          </p:cNvPr>
          <p:cNvSpPr>
            <a:spLocks noGrp="1"/>
          </p:cNvSpPr>
          <p:nvPr>
            <p:ph type="title"/>
          </p:nvPr>
        </p:nvSpPr>
        <p:spPr>
          <a:xfrm>
            <a:off x="0" y="0"/>
            <a:ext cx="9220200" cy="990600"/>
          </a:xfrm>
          <a:solidFill>
            <a:schemeClr val="bg2"/>
          </a:solidFill>
        </p:spPr>
        <p:txBody>
          <a:bodyPr>
            <a:noAutofit/>
          </a:bodyPr>
          <a:lstStyle/>
          <a:p>
            <a:r>
              <a:rPr lang="en-US" sz="3200" dirty="0"/>
              <a:t>Initiatives for strengthening Gender Budgeting Processes (2/3)</a:t>
            </a:r>
          </a:p>
        </p:txBody>
      </p:sp>
      <p:sp>
        <p:nvSpPr>
          <p:cNvPr id="4" name="TextBox 3">
            <a:extLst>
              <a:ext uri="{FF2B5EF4-FFF2-40B4-BE49-F238E27FC236}">
                <a16:creationId xmlns:a16="http://schemas.microsoft.com/office/drawing/2014/main" xmlns="" id="{67B6DCD4-1BC3-1B27-3FCA-7A9C13A15898}"/>
              </a:ext>
            </a:extLst>
          </p:cNvPr>
          <p:cNvSpPr txBox="1"/>
          <p:nvPr/>
        </p:nvSpPr>
        <p:spPr>
          <a:xfrm>
            <a:off x="318547" y="1610378"/>
            <a:ext cx="8368253" cy="4542782"/>
          </a:xfrm>
          <a:prstGeom prst="rect">
            <a:avLst/>
          </a:prstGeom>
          <a:noFill/>
          <a:ln w="9525">
            <a:solidFill>
              <a:schemeClr val="tx1"/>
            </a:solidFill>
          </a:ln>
        </p:spPr>
        <p:txBody>
          <a:bodyPr wrap="square" rtlCol="0">
            <a:spAutoFit/>
          </a:bodyPr>
          <a:lstStyle/>
          <a:p>
            <a:pPr algn="just">
              <a:lnSpc>
                <a:spcPct val="90000"/>
              </a:lnSpc>
              <a:spcAft>
                <a:spcPts val="1200"/>
              </a:spcAft>
            </a:pPr>
            <a:r>
              <a:rPr lang="en-US" sz="2400" b="1" dirty="0"/>
              <a:t>PM Surya Ghar: </a:t>
            </a:r>
            <a:r>
              <a:rPr lang="en-US" sz="2400" b="1" dirty="0" err="1"/>
              <a:t>Muft</a:t>
            </a:r>
            <a:r>
              <a:rPr lang="en-US" sz="2400" b="1" dirty="0"/>
              <a:t> Bijli Yojana: </a:t>
            </a:r>
            <a:r>
              <a:rPr lang="en-US" sz="2400" dirty="0"/>
              <a:t>As the scheme benefits men and women of the HHs equally, keeping in view the male female ratio as per Census 2011, estimated 48% of the allocation is reported under GBS.</a:t>
            </a:r>
          </a:p>
          <a:p>
            <a:pPr algn="just">
              <a:lnSpc>
                <a:spcPct val="90000"/>
              </a:lnSpc>
              <a:spcAft>
                <a:spcPts val="1200"/>
              </a:spcAft>
            </a:pPr>
            <a:endParaRPr lang="en-US" sz="2400" b="1" dirty="0"/>
          </a:p>
          <a:p>
            <a:pPr algn="just">
              <a:lnSpc>
                <a:spcPct val="90000"/>
              </a:lnSpc>
              <a:spcAft>
                <a:spcPts val="1200"/>
              </a:spcAft>
            </a:pPr>
            <a:r>
              <a:rPr lang="en-US" sz="2400" b="1" dirty="0"/>
              <a:t>PM-KUSUM: </a:t>
            </a:r>
            <a:r>
              <a:rPr lang="en-US" sz="2400" dirty="0"/>
              <a:t>Almost 90-95% funds of the scheme are utilized for the components of installation of standalone solar pumps and solarization of existing grid connected pumps. </a:t>
            </a:r>
          </a:p>
          <a:p>
            <a:pPr algn="just">
              <a:lnSpc>
                <a:spcPct val="90000"/>
              </a:lnSpc>
              <a:spcAft>
                <a:spcPts val="1200"/>
              </a:spcAft>
            </a:pPr>
            <a:r>
              <a:rPr lang="en-US" sz="2400" dirty="0"/>
              <a:t>As the scheme benefits men and women of the HHs equally, keeping in view the male female ratio as per Census 2011, estimated 45% of the total allocation of the scheme is reported under GBS.</a:t>
            </a:r>
          </a:p>
        </p:txBody>
      </p:sp>
      <p:sp>
        <p:nvSpPr>
          <p:cNvPr id="3" name="TextBox 2">
            <a:extLst>
              <a:ext uri="{FF2B5EF4-FFF2-40B4-BE49-F238E27FC236}">
                <a16:creationId xmlns:a16="http://schemas.microsoft.com/office/drawing/2014/main" xmlns="" id="{8BD8C50F-DFA5-5A35-B29F-2EF8FA477D7E}"/>
              </a:ext>
            </a:extLst>
          </p:cNvPr>
          <p:cNvSpPr txBox="1"/>
          <p:nvPr/>
        </p:nvSpPr>
        <p:spPr>
          <a:xfrm>
            <a:off x="304800" y="1100434"/>
            <a:ext cx="8496300" cy="400110"/>
          </a:xfrm>
          <a:prstGeom prst="rect">
            <a:avLst/>
          </a:prstGeom>
          <a:solidFill>
            <a:schemeClr val="bg1">
              <a:lumMod val="85000"/>
            </a:schemeClr>
          </a:solidFill>
        </p:spPr>
        <p:txBody>
          <a:bodyPr wrap="square" rtlCol="0">
            <a:spAutoFit/>
          </a:bodyPr>
          <a:lstStyle/>
          <a:p>
            <a:pPr algn="ctr"/>
            <a:r>
              <a:rPr lang="en-US" sz="2000" b="1" dirty="0"/>
              <a:t>Process of estimation of Gender Budget allocation</a:t>
            </a:r>
            <a:endParaRPr lang="en-US" sz="2000" dirty="0"/>
          </a:p>
        </p:txBody>
      </p:sp>
    </p:spTree>
    <p:extLst>
      <p:ext uri="{BB962C8B-B14F-4D97-AF65-F5344CB8AC3E}">
        <p14:creationId xmlns:p14="http://schemas.microsoft.com/office/powerpoint/2010/main" val="30059886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36806E8-59B8-B0BD-A462-CB8CA7BCDF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CEB2B256-D764-CF54-FF7D-C26E08BA7771}"/>
              </a:ext>
            </a:extLst>
          </p:cNvPr>
          <p:cNvSpPr>
            <a:spLocks noGrp="1"/>
          </p:cNvSpPr>
          <p:nvPr>
            <p:ph type="title"/>
          </p:nvPr>
        </p:nvSpPr>
        <p:spPr>
          <a:xfrm>
            <a:off x="0" y="0"/>
            <a:ext cx="9220200" cy="990600"/>
          </a:xfrm>
          <a:solidFill>
            <a:schemeClr val="bg2"/>
          </a:solidFill>
        </p:spPr>
        <p:txBody>
          <a:bodyPr>
            <a:noAutofit/>
          </a:bodyPr>
          <a:lstStyle/>
          <a:p>
            <a:r>
              <a:rPr lang="en-US" sz="3200" dirty="0"/>
              <a:t>Initiatives for strengthening Gender Budgeting Processes (3/3)</a:t>
            </a:r>
          </a:p>
        </p:txBody>
      </p:sp>
      <p:sp>
        <p:nvSpPr>
          <p:cNvPr id="4" name="TextBox 3">
            <a:extLst>
              <a:ext uri="{FF2B5EF4-FFF2-40B4-BE49-F238E27FC236}">
                <a16:creationId xmlns:a16="http://schemas.microsoft.com/office/drawing/2014/main" xmlns="" id="{BD71E811-5878-E633-53A0-00CD4C41FF01}"/>
              </a:ext>
            </a:extLst>
          </p:cNvPr>
          <p:cNvSpPr txBox="1"/>
          <p:nvPr/>
        </p:nvSpPr>
        <p:spPr>
          <a:xfrm>
            <a:off x="318547" y="1610378"/>
            <a:ext cx="8458200" cy="4542782"/>
          </a:xfrm>
          <a:prstGeom prst="rect">
            <a:avLst/>
          </a:prstGeom>
          <a:noFill/>
          <a:ln w="9525">
            <a:solidFill>
              <a:schemeClr val="tx1"/>
            </a:solidFill>
          </a:ln>
        </p:spPr>
        <p:txBody>
          <a:bodyPr wrap="square" rtlCol="0">
            <a:spAutoFit/>
          </a:bodyPr>
          <a:lstStyle/>
          <a:p>
            <a:pPr algn="just">
              <a:lnSpc>
                <a:spcPct val="90000"/>
              </a:lnSpc>
              <a:spcAft>
                <a:spcPts val="1200"/>
              </a:spcAft>
            </a:pPr>
            <a:r>
              <a:rPr lang="en-US" sz="2400" b="1" dirty="0"/>
              <a:t>Biogas </a:t>
            </a:r>
            <a:r>
              <a:rPr lang="en-US" sz="2400" b="1" dirty="0" err="1"/>
              <a:t>Programme</a:t>
            </a:r>
            <a:r>
              <a:rPr lang="en-US" sz="2400" b="1" dirty="0"/>
              <a:t>:  </a:t>
            </a:r>
            <a:r>
              <a:rPr lang="en-US" sz="2400" dirty="0"/>
              <a:t>About 85% allocation of the scheme is utilized for family type biogas plants and about 15% on medium size biogas plants.  </a:t>
            </a:r>
          </a:p>
          <a:p>
            <a:pPr algn="just">
              <a:lnSpc>
                <a:spcPct val="90000"/>
              </a:lnSpc>
              <a:spcAft>
                <a:spcPts val="1200"/>
              </a:spcAft>
            </a:pPr>
            <a:r>
              <a:rPr lang="en-US" sz="2400" dirty="0"/>
              <a:t>At the household level biogas is mainly used for cooking and thus predominantly benefits to women. Hence, total 85% allocation estimated to be utilized for family type bigas plants is reported under GBS.</a:t>
            </a:r>
          </a:p>
          <a:p>
            <a:pPr algn="just">
              <a:lnSpc>
                <a:spcPct val="90000"/>
              </a:lnSpc>
              <a:spcAft>
                <a:spcPts val="1200"/>
              </a:spcAft>
            </a:pPr>
            <a:endParaRPr lang="en-US" sz="2400" b="1" dirty="0"/>
          </a:p>
          <a:p>
            <a:pPr algn="just">
              <a:lnSpc>
                <a:spcPct val="90000"/>
              </a:lnSpc>
              <a:spcAft>
                <a:spcPts val="1200"/>
              </a:spcAft>
            </a:pPr>
            <a:r>
              <a:rPr lang="en-US" sz="2400" b="1" dirty="0"/>
              <a:t>HRD &amp; Training:  </a:t>
            </a:r>
            <a:r>
              <a:rPr lang="en-US" sz="2400" dirty="0"/>
              <a:t>Gender Budget allocation is estimated based on the actual number of women beneficiaries who undergone short term training courses and fellowships/internships in RE sector during the previous</a:t>
            </a:r>
          </a:p>
        </p:txBody>
      </p:sp>
    </p:spTree>
    <p:extLst>
      <p:ext uri="{BB962C8B-B14F-4D97-AF65-F5344CB8AC3E}">
        <p14:creationId xmlns:p14="http://schemas.microsoft.com/office/powerpoint/2010/main" val="4194806298"/>
      </p:ext>
    </p:extLst>
  </p:cSld>
  <p:clrMapOvr>
    <a:masterClrMapping/>
  </p:clrMapOvr>
</p:sld>
</file>

<file path=ppt/theme/theme1.xml><?xml version="1.0" encoding="utf-8"?>
<a:theme xmlns:a="http://schemas.openxmlformats.org/drawingml/2006/main" name="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596</TotalTime>
  <Words>844</Words>
  <Application>Microsoft Office PowerPoint</Application>
  <PresentationFormat>On-screen Show (4:3)</PresentationFormat>
  <Paragraphs>123</Paragraphs>
  <Slides>10</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Mangal</vt:lpstr>
      <vt:lpstr>Symbol</vt:lpstr>
      <vt:lpstr>Wingdings</vt:lpstr>
      <vt:lpstr>Office Theme</vt:lpstr>
      <vt:lpstr>PowerPoint Presentation</vt:lpstr>
      <vt:lpstr>Overview of the Schemes/Programmes benefitting women and girls  (1/3)</vt:lpstr>
      <vt:lpstr>Overview of the Schemes/Programmes benefitting women and girls (2/3)</vt:lpstr>
      <vt:lpstr>Overview of the Schemes/Programmes benefitting women and girls (3/3)</vt:lpstr>
      <vt:lpstr>PowerPoint Presentation</vt:lpstr>
      <vt:lpstr>Trends of Allocation in Gender Budget Statement during last 3 years</vt:lpstr>
      <vt:lpstr>Initiatives for strengthening Gender Budgeting Processes (1/2)</vt:lpstr>
      <vt:lpstr>Initiatives for strengthening Gender Budgeting Processes (2/3)</vt:lpstr>
      <vt:lpstr>Initiatives for strengthening Gender Budgeting Processes (3/3)</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GOVERNMENT OF INDIA  MINISTRY OF NEW AND RENEWABLE ENERGY</dc:title>
  <dc:creator>Tomar</dc:creator>
  <cp:lastModifiedBy>Ranjan Kumar</cp:lastModifiedBy>
  <cp:revision>53</cp:revision>
  <dcterms:created xsi:type="dcterms:W3CDTF">2006-08-16T00:00:00Z</dcterms:created>
  <dcterms:modified xsi:type="dcterms:W3CDTF">2025-06-18T17:53:34Z</dcterms:modified>
</cp:coreProperties>
</file>