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24"/>
  </p:notesMasterIdLst>
  <p:sldIdLst>
    <p:sldId id="257" r:id="rId2"/>
    <p:sldId id="282" r:id="rId3"/>
    <p:sldId id="292" r:id="rId4"/>
    <p:sldId id="278" r:id="rId5"/>
    <p:sldId id="283" r:id="rId6"/>
    <p:sldId id="289" r:id="rId7"/>
    <p:sldId id="288" r:id="rId8"/>
    <p:sldId id="290" r:id="rId9"/>
    <p:sldId id="284" r:id="rId10"/>
    <p:sldId id="294" r:id="rId11"/>
    <p:sldId id="291" r:id="rId12"/>
    <p:sldId id="258" r:id="rId13"/>
    <p:sldId id="260" r:id="rId14"/>
    <p:sldId id="300" r:id="rId15"/>
    <p:sldId id="293" r:id="rId16"/>
    <p:sldId id="298" r:id="rId17"/>
    <p:sldId id="299" r:id="rId18"/>
    <p:sldId id="297" r:id="rId19"/>
    <p:sldId id="296" r:id="rId20"/>
    <p:sldId id="261" r:id="rId21"/>
    <p:sldId id="301" r:id="rId22"/>
    <p:sldId id="28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5ED192-9847-A677-E4A6-E6E5826063AE}" name="Dr Saroj Kr Adhikari" initials="SKA" userId="Dr Saroj Kr Adhikari"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098" autoAdjust="0"/>
  </p:normalViewPr>
  <p:slideViewPr>
    <p:cSldViewPr snapToGrid="0">
      <p:cViewPr varScale="1">
        <p:scale>
          <a:sx n="83" d="100"/>
          <a:sy n="83" d="100"/>
        </p:scale>
        <p:origin x="686" y="82"/>
      </p:cViewPr>
      <p:guideLst/>
    </p:cSldViewPr>
  </p:slideViewPr>
  <p:notesTextViewPr>
    <p:cViewPr>
      <p:scale>
        <a:sx n="1" d="1"/>
        <a:sy n="1" d="1"/>
      </p:scale>
      <p:origin x="0" y="0"/>
    </p:cViewPr>
  </p:notesTextViewPr>
  <p:sorterViewPr>
    <p:cViewPr>
      <p:scale>
        <a:sx n="97" d="100"/>
        <a:sy n="97"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Gender%20Budget\One%20day%20Consultation%20on%20Gender%20Budget%20MWCD\New%20Microsoft%20Excel%20Workshee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IN" b="1" dirty="0"/>
              <a:t>Category A  of GB</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Sheet2!$C$48</c:f>
              <c:strCache>
                <c:ptCount val="1"/>
                <c:pt idx="0">
                  <c:v>Category A</c:v>
                </c:pt>
              </c:strCache>
            </c:strRef>
          </c:tx>
          <c:spPr>
            <a:solidFill>
              <a:schemeClr val="accent1"/>
            </a:solidFill>
            <a:ln>
              <a:noFill/>
            </a:ln>
            <a:effectLst/>
          </c:spPr>
          <c:invertIfNegative val="0"/>
          <c:cat>
            <c:strRef>
              <c:f>Sheet2!$B$49:$B$54</c:f>
              <c:strCache>
                <c:ptCount val="6"/>
                <c:pt idx="0">
                  <c:v>2020-21</c:v>
                </c:pt>
                <c:pt idx="1">
                  <c:v>2021-22</c:v>
                </c:pt>
                <c:pt idx="2">
                  <c:v>2022-23</c:v>
                </c:pt>
                <c:pt idx="3">
                  <c:v>2023-24</c:v>
                </c:pt>
                <c:pt idx="4">
                  <c:v>2024-25</c:v>
                </c:pt>
                <c:pt idx="5">
                  <c:v>2025-26</c:v>
                </c:pt>
              </c:strCache>
            </c:strRef>
          </c:cat>
          <c:val>
            <c:numRef>
              <c:f>Sheet2!$C$49:$C$54</c:f>
              <c:numCache>
                <c:formatCode>General</c:formatCode>
                <c:ptCount val="6"/>
                <c:pt idx="0">
                  <c:v>473234</c:v>
                </c:pt>
                <c:pt idx="1">
                  <c:v>458566</c:v>
                </c:pt>
                <c:pt idx="2">
                  <c:v>649524</c:v>
                </c:pt>
                <c:pt idx="3">
                  <c:v>2682690</c:v>
                </c:pt>
                <c:pt idx="4">
                  <c:v>3963327</c:v>
                </c:pt>
                <c:pt idx="5">
                  <c:v>4007432</c:v>
                </c:pt>
              </c:numCache>
            </c:numRef>
          </c:val>
          <c:extLst xmlns:c16r2="http://schemas.microsoft.com/office/drawing/2015/06/chart">
            <c:ext xmlns:c16="http://schemas.microsoft.com/office/drawing/2014/chart" uri="{C3380CC4-5D6E-409C-BE32-E72D297353CC}">
              <c16:uniqueId val="{00000000-D46F-4B3B-83D7-491CAB09E14A}"/>
            </c:ext>
          </c:extLst>
        </c:ser>
        <c:dLbls>
          <c:showLegendKey val="0"/>
          <c:showVal val="0"/>
          <c:showCatName val="0"/>
          <c:showSerName val="0"/>
          <c:showPercent val="0"/>
          <c:showBubbleSize val="0"/>
        </c:dLbls>
        <c:gapWidth val="150"/>
        <c:axId val="-1447988656"/>
        <c:axId val="-1447985392"/>
      </c:barChart>
      <c:lineChart>
        <c:grouping val="standard"/>
        <c:varyColors val="0"/>
        <c:ser>
          <c:idx val="1"/>
          <c:order val="1"/>
          <c:tx>
            <c:strRef>
              <c:f>Sheet2!$D$48</c:f>
              <c:strCache>
                <c:ptCount val="1"/>
                <c:pt idx="0">
                  <c:v>Growth</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Sheet2!$B$49:$B$54</c:f>
              <c:strCache>
                <c:ptCount val="6"/>
                <c:pt idx="0">
                  <c:v>2020-21</c:v>
                </c:pt>
                <c:pt idx="1">
                  <c:v>2021-22</c:v>
                </c:pt>
                <c:pt idx="2">
                  <c:v>2022-23</c:v>
                </c:pt>
                <c:pt idx="3">
                  <c:v>2023-24</c:v>
                </c:pt>
                <c:pt idx="4">
                  <c:v>2024-25</c:v>
                </c:pt>
                <c:pt idx="5">
                  <c:v>2025-26</c:v>
                </c:pt>
              </c:strCache>
            </c:strRef>
          </c:cat>
          <c:val>
            <c:numRef>
              <c:f>Sheet2!$D$49:$D$54</c:f>
              <c:numCache>
                <c:formatCode>0.00</c:formatCode>
                <c:ptCount val="6"/>
                <c:pt idx="1">
                  <c:v>-3.0995237028615863</c:v>
                </c:pt>
                <c:pt idx="2">
                  <c:v>41.64242442745428</c:v>
                </c:pt>
                <c:pt idx="3">
                  <c:v>313.02399911319674</c:v>
                </c:pt>
                <c:pt idx="4">
                  <c:v>47.737047515739803</c:v>
                </c:pt>
                <c:pt idx="5">
                  <c:v>1.1128276823991561</c:v>
                </c:pt>
              </c:numCache>
            </c:numRef>
          </c:val>
          <c:smooth val="0"/>
          <c:extLst xmlns:c16r2="http://schemas.microsoft.com/office/drawing/2015/06/chart">
            <c:ext xmlns:c16="http://schemas.microsoft.com/office/drawing/2014/chart" uri="{C3380CC4-5D6E-409C-BE32-E72D297353CC}">
              <c16:uniqueId val="{00000001-D46F-4B3B-83D7-491CAB09E14A}"/>
            </c:ext>
          </c:extLst>
        </c:ser>
        <c:dLbls>
          <c:showLegendKey val="0"/>
          <c:showVal val="0"/>
          <c:showCatName val="0"/>
          <c:showSerName val="0"/>
          <c:showPercent val="0"/>
          <c:showBubbleSize val="0"/>
        </c:dLbls>
        <c:marker val="1"/>
        <c:smooth val="0"/>
        <c:axId val="-1447991920"/>
        <c:axId val="-1447983216"/>
      </c:lineChart>
      <c:catAx>
        <c:axId val="-1447988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7985392"/>
        <c:crosses val="autoZero"/>
        <c:auto val="1"/>
        <c:lblAlgn val="ctr"/>
        <c:lblOffset val="100"/>
        <c:noMultiLvlLbl val="0"/>
      </c:catAx>
      <c:valAx>
        <c:axId val="-14479853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IN"/>
                  <a:t>Rs. in Lakh</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7988656"/>
        <c:crosses val="autoZero"/>
        <c:crossBetween val="between"/>
      </c:valAx>
      <c:valAx>
        <c:axId val="-144798321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7991920"/>
        <c:crosses val="max"/>
        <c:crossBetween val="between"/>
      </c:valAx>
      <c:catAx>
        <c:axId val="-1447991920"/>
        <c:scaling>
          <c:orientation val="minMax"/>
        </c:scaling>
        <c:delete val="1"/>
        <c:axPos val="b"/>
        <c:numFmt formatCode="General" sourceLinked="1"/>
        <c:majorTickMark val="out"/>
        <c:minorTickMark val="none"/>
        <c:tickLblPos val="nextTo"/>
        <c:crossAx val="-144798321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IN" b="1" dirty="0"/>
              <a:t>Total GB Allocation</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Sheet2!$C$30</c:f>
              <c:strCache>
                <c:ptCount val="1"/>
                <c:pt idx="0">
                  <c:v>Total GB Allocation (BE)</c:v>
                </c:pt>
              </c:strCache>
            </c:strRef>
          </c:tx>
          <c:spPr>
            <a:solidFill>
              <a:schemeClr val="accent1"/>
            </a:solidFill>
            <a:ln>
              <a:noFill/>
            </a:ln>
            <a:effectLst/>
          </c:spPr>
          <c:invertIfNegative val="0"/>
          <c:cat>
            <c:strRef>
              <c:f>Sheet2!$B$31:$B$36</c:f>
              <c:strCache>
                <c:ptCount val="6"/>
                <c:pt idx="0">
                  <c:v>2020-21</c:v>
                </c:pt>
                <c:pt idx="1">
                  <c:v>2021-22</c:v>
                </c:pt>
                <c:pt idx="2">
                  <c:v>2022-23</c:v>
                </c:pt>
                <c:pt idx="3">
                  <c:v>2023-24</c:v>
                </c:pt>
                <c:pt idx="4">
                  <c:v>2024-25</c:v>
                </c:pt>
                <c:pt idx="5">
                  <c:v>2025-26</c:v>
                </c:pt>
              </c:strCache>
            </c:strRef>
          </c:cat>
          <c:val>
            <c:numRef>
              <c:f>Sheet2!$C$31:$C$36</c:f>
              <c:numCache>
                <c:formatCode>#,##0</c:formatCode>
                <c:ptCount val="6"/>
                <c:pt idx="0">
                  <c:v>3778340</c:v>
                </c:pt>
                <c:pt idx="1">
                  <c:v>3718793</c:v>
                </c:pt>
                <c:pt idx="2">
                  <c:v>4318875</c:v>
                </c:pt>
                <c:pt idx="3">
                  <c:v>7042709</c:v>
                </c:pt>
                <c:pt idx="4">
                  <c:v>8642325</c:v>
                </c:pt>
                <c:pt idx="5">
                  <c:v>9408352</c:v>
                </c:pt>
              </c:numCache>
            </c:numRef>
          </c:val>
          <c:extLst xmlns:c16r2="http://schemas.microsoft.com/office/drawing/2015/06/chart">
            <c:ext xmlns:c16="http://schemas.microsoft.com/office/drawing/2014/chart" uri="{C3380CC4-5D6E-409C-BE32-E72D297353CC}">
              <c16:uniqueId val="{00000000-B015-48C9-8F6B-AE988434A014}"/>
            </c:ext>
          </c:extLst>
        </c:ser>
        <c:dLbls>
          <c:showLegendKey val="0"/>
          <c:showVal val="0"/>
          <c:showCatName val="0"/>
          <c:showSerName val="0"/>
          <c:showPercent val="0"/>
          <c:showBubbleSize val="0"/>
        </c:dLbls>
        <c:gapWidth val="150"/>
        <c:axId val="-1447989200"/>
        <c:axId val="-1447994096"/>
      </c:barChart>
      <c:lineChart>
        <c:grouping val="standard"/>
        <c:varyColors val="0"/>
        <c:ser>
          <c:idx val="1"/>
          <c:order val="1"/>
          <c:tx>
            <c:strRef>
              <c:f>Sheet2!$D$30</c:f>
              <c:strCache>
                <c:ptCount val="1"/>
                <c:pt idx="0">
                  <c:v>Growth </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Sheet2!$B$31:$B$36</c:f>
              <c:strCache>
                <c:ptCount val="6"/>
                <c:pt idx="0">
                  <c:v>2020-21</c:v>
                </c:pt>
                <c:pt idx="1">
                  <c:v>2021-22</c:v>
                </c:pt>
                <c:pt idx="2">
                  <c:v>2022-23</c:v>
                </c:pt>
                <c:pt idx="3">
                  <c:v>2023-24</c:v>
                </c:pt>
                <c:pt idx="4">
                  <c:v>2024-25</c:v>
                </c:pt>
                <c:pt idx="5">
                  <c:v>2025-26</c:v>
                </c:pt>
              </c:strCache>
            </c:strRef>
          </c:cat>
          <c:val>
            <c:numRef>
              <c:f>Sheet2!$D$31:$D$36</c:f>
              <c:numCache>
                <c:formatCode>0.00</c:formatCode>
                <c:ptCount val="6"/>
                <c:pt idx="1">
                  <c:v>-1.5760095703404138</c:v>
                </c:pt>
                <c:pt idx="2">
                  <c:v>16.136472237094132</c:v>
                </c:pt>
                <c:pt idx="3">
                  <c:v>63.068136956962171</c:v>
                </c:pt>
                <c:pt idx="4">
                  <c:v>22.71307816353054</c:v>
                </c:pt>
                <c:pt idx="5">
                  <c:v>8.8636680522891691</c:v>
                </c:pt>
              </c:numCache>
            </c:numRef>
          </c:val>
          <c:smooth val="0"/>
          <c:extLst xmlns:c16r2="http://schemas.microsoft.com/office/drawing/2015/06/chart">
            <c:ext xmlns:c16="http://schemas.microsoft.com/office/drawing/2014/chart" uri="{C3380CC4-5D6E-409C-BE32-E72D297353CC}">
              <c16:uniqueId val="{00000001-B015-48C9-8F6B-AE988434A014}"/>
            </c:ext>
          </c:extLst>
        </c:ser>
        <c:dLbls>
          <c:showLegendKey val="0"/>
          <c:showVal val="0"/>
          <c:showCatName val="0"/>
          <c:showSerName val="0"/>
          <c:showPercent val="0"/>
          <c:showBubbleSize val="0"/>
        </c:dLbls>
        <c:marker val="1"/>
        <c:smooth val="0"/>
        <c:axId val="-1447981040"/>
        <c:axId val="-1447982128"/>
      </c:lineChart>
      <c:catAx>
        <c:axId val="-1447989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7994096"/>
        <c:crosses val="autoZero"/>
        <c:auto val="1"/>
        <c:lblAlgn val="ctr"/>
        <c:lblOffset val="100"/>
        <c:noMultiLvlLbl val="0"/>
      </c:catAx>
      <c:valAx>
        <c:axId val="-1447994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IN"/>
                  <a:t>Rs. in Lakh</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7989200"/>
        <c:crosses val="autoZero"/>
        <c:crossBetween val="between"/>
      </c:valAx>
      <c:valAx>
        <c:axId val="-1447982128"/>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447981040"/>
        <c:crosses val="max"/>
        <c:crossBetween val="between"/>
      </c:valAx>
      <c:catAx>
        <c:axId val="-1447981040"/>
        <c:scaling>
          <c:orientation val="minMax"/>
        </c:scaling>
        <c:delete val="1"/>
        <c:axPos val="b"/>
        <c:numFmt formatCode="General" sourceLinked="1"/>
        <c:majorTickMark val="out"/>
        <c:minorTickMark val="none"/>
        <c:tickLblPos val="nextTo"/>
        <c:crossAx val="-14479821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2BEE0A-8834-4E2D-BAB7-73CD19B090C3}" type="doc">
      <dgm:prSet loTypeId="urn:microsoft.com/office/officeart/2005/8/layout/hierarchy1" loCatId="hierarchy" qsTypeId="urn:microsoft.com/office/officeart/2005/8/quickstyle/3d3" qsCatId="3D" csTypeId="urn:microsoft.com/office/officeart/2005/8/colors/accent1_2" csCatId="accent1" phldr="1"/>
      <dgm:spPr/>
      <dgm:t>
        <a:bodyPr/>
        <a:lstStyle/>
        <a:p>
          <a:endParaRPr lang="en-IN"/>
        </a:p>
      </dgm:t>
    </dgm:pt>
    <dgm:pt modelId="{488180B8-034C-4AF2-BD68-1C99E631ED21}">
      <dgm:prSet phldrT="[Text]" custT="1"/>
      <dgm:spPr/>
      <dgm:t>
        <a:bodyPr/>
        <a:lstStyle/>
        <a:p>
          <a:pPr algn="ctr"/>
          <a:r>
            <a:rPr lang="en-IN" sz="1200" b="1" dirty="0"/>
            <a:t>Categories</a:t>
          </a:r>
        </a:p>
      </dgm:t>
    </dgm:pt>
    <dgm:pt modelId="{8ABEA349-F2DA-45EF-8D6C-8A2621149FC2}" type="parTrans" cxnId="{F42409C8-E0BC-46AB-AA30-6919227941C7}">
      <dgm:prSet/>
      <dgm:spPr/>
      <dgm:t>
        <a:bodyPr/>
        <a:lstStyle/>
        <a:p>
          <a:pPr algn="ctr"/>
          <a:endParaRPr lang="en-IN" sz="3200" b="1"/>
        </a:p>
      </dgm:t>
    </dgm:pt>
    <dgm:pt modelId="{97EAFF3B-5059-4CDB-A547-7F63717C5AF5}" type="sibTrans" cxnId="{F42409C8-E0BC-46AB-AA30-6919227941C7}">
      <dgm:prSet/>
      <dgm:spPr/>
      <dgm:t>
        <a:bodyPr/>
        <a:lstStyle/>
        <a:p>
          <a:pPr algn="ctr"/>
          <a:endParaRPr lang="en-IN" sz="3200" b="1"/>
        </a:p>
      </dgm:t>
    </dgm:pt>
    <dgm:pt modelId="{5EB97B9D-195F-4B08-9735-0039031EF7A9}">
      <dgm:prSet phldrT="[Text]" custT="1"/>
      <dgm:spPr/>
      <dgm:t>
        <a:bodyPr/>
        <a:lstStyle/>
        <a:p>
          <a:pPr algn="ctr"/>
          <a:r>
            <a:rPr lang="en-IN" sz="1200" b="1"/>
            <a:t>'AY'</a:t>
          </a:r>
        </a:p>
      </dgm:t>
    </dgm:pt>
    <dgm:pt modelId="{D1506EE5-393B-4661-8E51-C5170C8513C6}" type="parTrans" cxnId="{E363B785-A049-44CC-BB5B-1C05AC892C9A}">
      <dgm:prSet/>
      <dgm:spPr/>
      <dgm:t>
        <a:bodyPr/>
        <a:lstStyle/>
        <a:p>
          <a:pPr algn="ctr"/>
          <a:endParaRPr lang="en-IN" sz="3200" b="1"/>
        </a:p>
      </dgm:t>
    </dgm:pt>
    <dgm:pt modelId="{F334B9A8-4973-4E2F-A1EE-8F47A16093E6}" type="sibTrans" cxnId="{E363B785-A049-44CC-BB5B-1C05AC892C9A}">
      <dgm:prSet/>
      <dgm:spPr/>
      <dgm:t>
        <a:bodyPr/>
        <a:lstStyle/>
        <a:p>
          <a:pPr algn="ctr"/>
          <a:endParaRPr lang="en-IN" sz="3200" b="1"/>
        </a:p>
      </dgm:t>
    </dgm:pt>
    <dgm:pt modelId="{F4B333CD-BF0F-4E2E-8D2F-9203419BC149}">
      <dgm:prSet phldrT="[Text]" custT="1"/>
      <dgm:spPr/>
      <dgm:t>
        <a:bodyPr/>
        <a:lstStyle/>
        <a:p>
          <a:pPr algn="ctr"/>
          <a:r>
            <a:rPr lang="en-IN" sz="1200" b="1"/>
            <a:t>'BY'</a:t>
          </a:r>
        </a:p>
      </dgm:t>
    </dgm:pt>
    <dgm:pt modelId="{5A2561B3-590F-450E-8ABB-69118B04A1DB}" type="parTrans" cxnId="{7CFFD8A1-BCD0-4E4B-8759-65073D25B5B2}">
      <dgm:prSet/>
      <dgm:spPr/>
      <dgm:t>
        <a:bodyPr/>
        <a:lstStyle/>
        <a:p>
          <a:pPr algn="ctr"/>
          <a:endParaRPr lang="en-IN" sz="3200" b="1"/>
        </a:p>
      </dgm:t>
    </dgm:pt>
    <dgm:pt modelId="{B333BC0F-D872-470F-9281-13FB1D774BC1}" type="sibTrans" cxnId="{7CFFD8A1-BCD0-4E4B-8759-65073D25B5B2}">
      <dgm:prSet/>
      <dgm:spPr/>
      <dgm:t>
        <a:bodyPr/>
        <a:lstStyle/>
        <a:p>
          <a:pPr algn="ctr"/>
          <a:endParaRPr lang="en-IN" sz="3200" b="1"/>
        </a:p>
      </dgm:t>
    </dgm:pt>
    <dgm:pt modelId="{28D216DA-11EB-408F-A99C-FC0D6CEB270B}">
      <dgm:prSet phldrT="[Text]" custT="1"/>
      <dgm:spPr/>
      <dgm:t>
        <a:bodyPr/>
        <a:lstStyle/>
        <a:p>
          <a:pPr algn="ctr"/>
          <a:r>
            <a:rPr lang="en-IN" sz="1200" b="1"/>
            <a:t>'C'</a:t>
          </a:r>
        </a:p>
      </dgm:t>
    </dgm:pt>
    <dgm:pt modelId="{A5D2FFA9-6412-40D7-BD50-DDFAC579BFBC}" type="parTrans" cxnId="{0AA72376-75D2-482B-AB79-32FE77BC1AFE}">
      <dgm:prSet/>
      <dgm:spPr/>
      <dgm:t>
        <a:bodyPr/>
        <a:lstStyle/>
        <a:p>
          <a:pPr algn="ctr"/>
          <a:endParaRPr lang="en-IN" sz="3200" b="1"/>
        </a:p>
      </dgm:t>
    </dgm:pt>
    <dgm:pt modelId="{EFF15320-B152-4C68-9339-3A5213768A40}" type="sibTrans" cxnId="{0AA72376-75D2-482B-AB79-32FE77BC1AFE}">
      <dgm:prSet/>
      <dgm:spPr/>
      <dgm:t>
        <a:bodyPr/>
        <a:lstStyle/>
        <a:p>
          <a:pPr algn="ctr"/>
          <a:endParaRPr lang="en-IN" sz="3200" b="1"/>
        </a:p>
      </dgm:t>
    </dgm:pt>
    <dgm:pt modelId="{DE40D5B0-19C7-4FBE-AFB1-486C6889D549}">
      <dgm:prSet custT="1"/>
      <dgm:spPr/>
      <dgm:t>
        <a:bodyPr/>
        <a:lstStyle/>
        <a:p>
          <a:pPr algn="ctr"/>
          <a:r>
            <a:rPr lang="en-IN" sz="1200" b="1"/>
            <a:t>'A'</a:t>
          </a:r>
        </a:p>
      </dgm:t>
    </dgm:pt>
    <dgm:pt modelId="{11514F8D-9859-41F8-A7B2-8E75A0EFA164}" type="parTrans" cxnId="{46AAFA57-28F3-4E18-A5C0-46CFEDFB60D3}">
      <dgm:prSet/>
      <dgm:spPr/>
      <dgm:t>
        <a:bodyPr/>
        <a:lstStyle/>
        <a:p>
          <a:pPr algn="ctr"/>
          <a:endParaRPr lang="en-IN" sz="3200" b="1"/>
        </a:p>
      </dgm:t>
    </dgm:pt>
    <dgm:pt modelId="{C89E5D77-2656-4FFE-BF13-7D1614AE636E}" type="sibTrans" cxnId="{46AAFA57-28F3-4E18-A5C0-46CFEDFB60D3}">
      <dgm:prSet/>
      <dgm:spPr/>
      <dgm:t>
        <a:bodyPr/>
        <a:lstStyle/>
        <a:p>
          <a:pPr algn="ctr"/>
          <a:endParaRPr lang="en-IN" sz="3200" b="1"/>
        </a:p>
      </dgm:t>
    </dgm:pt>
    <dgm:pt modelId="{B48E723C-5561-4FFD-AF0B-E04EAD29716E}">
      <dgm:prSet custT="1"/>
      <dgm:spPr/>
      <dgm:t>
        <a:bodyPr/>
        <a:lstStyle/>
        <a:p>
          <a:pPr algn="ctr"/>
          <a:r>
            <a:rPr lang="en-IN" sz="1200" b="1"/>
            <a:t>'AN'</a:t>
          </a:r>
        </a:p>
      </dgm:t>
    </dgm:pt>
    <dgm:pt modelId="{A1A131DE-22F7-43F1-928A-293C5FB3697A}" type="parTrans" cxnId="{05A80BE5-C879-48E5-8BDE-E8B46D48844B}">
      <dgm:prSet/>
      <dgm:spPr/>
      <dgm:t>
        <a:bodyPr/>
        <a:lstStyle/>
        <a:p>
          <a:pPr algn="ctr"/>
          <a:endParaRPr lang="en-IN" sz="3200" b="1"/>
        </a:p>
      </dgm:t>
    </dgm:pt>
    <dgm:pt modelId="{FE197302-85E9-4D59-8964-6B602C55B289}" type="sibTrans" cxnId="{05A80BE5-C879-48E5-8BDE-E8B46D48844B}">
      <dgm:prSet/>
      <dgm:spPr/>
      <dgm:t>
        <a:bodyPr/>
        <a:lstStyle/>
        <a:p>
          <a:pPr algn="ctr"/>
          <a:endParaRPr lang="en-IN" sz="3200" b="1"/>
        </a:p>
      </dgm:t>
    </dgm:pt>
    <dgm:pt modelId="{3F5E1A31-9EAC-46F5-9512-7E6B21BD7FBB}">
      <dgm:prSet custT="1"/>
      <dgm:spPr/>
      <dgm:t>
        <a:bodyPr/>
        <a:lstStyle/>
        <a:p>
          <a:pPr algn="ctr"/>
          <a:r>
            <a:rPr lang="en-IN" sz="1200" b="1"/>
            <a:t>'B'</a:t>
          </a:r>
        </a:p>
      </dgm:t>
    </dgm:pt>
    <dgm:pt modelId="{A17D8C74-EB0B-4AC0-908E-D219B853CEA4}" type="parTrans" cxnId="{13726DFB-7BBE-4ACA-A272-98EF2424FDD8}">
      <dgm:prSet/>
      <dgm:spPr/>
      <dgm:t>
        <a:bodyPr/>
        <a:lstStyle/>
        <a:p>
          <a:pPr algn="ctr"/>
          <a:endParaRPr lang="en-IN" sz="3200" b="1"/>
        </a:p>
      </dgm:t>
    </dgm:pt>
    <dgm:pt modelId="{5B65A19C-36F5-4FE8-96BA-7628E6B034FB}" type="sibTrans" cxnId="{13726DFB-7BBE-4ACA-A272-98EF2424FDD8}">
      <dgm:prSet/>
      <dgm:spPr/>
      <dgm:t>
        <a:bodyPr/>
        <a:lstStyle/>
        <a:p>
          <a:pPr algn="ctr"/>
          <a:endParaRPr lang="en-IN" sz="3200" b="1"/>
        </a:p>
      </dgm:t>
    </dgm:pt>
    <dgm:pt modelId="{B09BE5F6-1ECE-45D0-8331-6500F7EC1EC7}">
      <dgm:prSet custT="1"/>
      <dgm:spPr/>
      <dgm:t>
        <a:bodyPr/>
        <a:lstStyle/>
        <a:p>
          <a:pPr algn="ctr"/>
          <a:r>
            <a:rPr lang="en-IN" sz="1200" b="1"/>
            <a:t>'BN'</a:t>
          </a:r>
        </a:p>
      </dgm:t>
    </dgm:pt>
    <dgm:pt modelId="{627BBB4B-FFBD-4C4A-BBCC-F678C3244B3A}" type="parTrans" cxnId="{B77F29CD-AF0B-46B5-9318-0A5AEAE8AECE}">
      <dgm:prSet/>
      <dgm:spPr/>
      <dgm:t>
        <a:bodyPr/>
        <a:lstStyle/>
        <a:p>
          <a:pPr algn="ctr"/>
          <a:endParaRPr lang="en-IN" sz="3200" b="1"/>
        </a:p>
      </dgm:t>
    </dgm:pt>
    <dgm:pt modelId="{63D1E86D-10CC-4ED9-A9F8-D57F0DDE2834}" type="sibTrans" cxnId="{B77F29CD-AF0B-46B5-9318-0A5AEAE8AECE}">
      <dgm:prSet/>
      <dgm:spPr/>
      <dgm:t>
        <a:bodyPr/>
        <a:lstStyle/>
        <a:p>
          <a:pPr algn="ctr"/>
          <a:endParaRPr lang="en-IN" sz="3200" b="1"/>
        </a:p>
      </dgm:t>
    </dgm:pt>
    <dgm:pt modelId="{349E84FA-5E42-4BBB-B27F-4E1A04537322}" type="pres">
      <dgm:prSet presAssocID="{322BEE0A-8834-4E2D-BAB7-73CD19B090C3}" presName="hierChild1" presStyleCnt="0">
        <dgm:presLayoutVars>
          <dgm:chPref val="1"/>
          <dgm:dir/>
          <dgm:animOne val="branch"/>
          <dgm:animLvl val="lvl"/>
          <dgm:resizeHandles/>
        </dgm:presLayoutVars>
      </dgm:prSet>
      <dgm:spPr/>
      <dgm:t>
        <a:bodyPr/>
        <a:lstStyle/>
        <a:p>
          <a:endParaRPr lang="en-US"/>
        </a:p>
      </dgm:t>
    </dgm:pt>
    <dgm:pt modelId="{0EF35D6A-DDE7-432A-9DDD-D948B1BD63B0}" type="pres">
      <dgm:prSet presAssocID="{488180B8-034C-4AF2-BD68-1C99E631ED21}" presName="hierRoot1" presStyleCnt="0"/>
      <dgm:spPr/>
    </dgm:pt>
    <dgm:pt modelId="{53BE23A5-339C-4FC6-B63B-B943E68C5EE2}" type="pres">
      <dgm:prSet presAssocID="{488180B8-034C-4AF2-BD68-1C99E631ED21}" presName="composite" presStyleCnt="0"/>
      <dgm:spPr/>
    </dgm:pt>
    <dgm:pt modelId="{2EC23BDC-F4AC-4F44-8AD6-58206B94450E}" type="pres">
      <dgm:prSet presAssocID="{488180B8-034C-4AF2-BD68-1C99E631ED21}" presName="background" presStyleLbl="node0" presStyleIdx="0" presStyleCnt="1"/>
      <dgm:spPr/>
    </dgm:pt>
    <dgm:pt modelId="{44D8EA92-E0DC-4944-A543-35026AC08234}" type="pres">
      <dgm:prSet presAssocID="{488180B8-034C-4AF2-BD68-1C99E631ED21}" presName="text" presStyleLbl="fgAcc0" presStyleIdx="0" presStyleCnt="1" custScaleX="170119" custLinFactNeighborX="-71994">
        <dgm:presLayoutVars>
          <dgm:chPref val="3"/>
        </dgm:presLayoutVars>
      </dgm:prSet>
      <dgm:spPr/>
      <dgm:t>
        <a:bodyPr/>
        <a:lstStyle/>
        <a:p>
          <a:endParaRPr lang="en-US"/>
        </a:p>
      </dgm:t>
    </dgm:pt>
    <dgm:pt modelId="{977FFCE2-8907-474B-ABA1-A8524D11B482}" type="pres">
      <dgm:prSet presAssocID="{488180B8-034C-4AF2-BD68-1C99E631ED21}" presName="hierChild2" presStyleCnt="0"/>
      <dgm:spPr/>
    </dgm:pt>
    <dgm:pt modelId="{447A6AF1-C35D-444A-9A28-A24BE17743AB}" type="pres">
      <dgm:prSet presAssocID="{11514F8D-9859-41F8-A7B2-8E75A0EFA164}" presName="Name10" presStyleLbl="parChTrans1D2" presStyleIdx="0" presStyleCnt="3"/>
      <dgm:spPr/>
      <dgm:t>
        <a:bodyPr/>
        <a:lstStyle/>
        <a:p>
          <a:endParaRPr lang="en-US"/>
        </a:p>
      </dgm:t>
    </dgm:pt>
    <dgm:pt modelId="{C1652028-B1FB-4F51-9BB6-DEDD1209B01E}" type="pres">
      <dgm:prSet presAssocID="{DE40D5B0-19C7-4FBE-AFB1-486C6889D549}" presName="hierRoot2" presStyleCnt="0"/>
      <dgm:spPr/>
    </dgm:pt>
    <dgm:pt modelId="{930A3C0C-0CCC-4CF0-9171-A6A5DD7F31BB}" type="pres">
      <dgm:prSet presAssocID="{DE40D5B0-19C7-4FBE-AFB1-486C6889D549}" presName="composite2" presStyleCnt="0"/>
      <dgm:spPr/>
    </dgm:pt>
    <dgm:pt modelId="{BFECD9D6-FD02-4B87-A1AF-EDCDF8ABAB98}" type="pres">
      <dgm:prSet presAssocID="{DE40D5B0-19C7-4FBE-AFB1-486C6889D549}" presName="background2" presStyleLbl="node2" presStyleIdx="0" presStyleCnt="3"/>
      <dgm:spPr/>
    </dgm:pt>
    <dgm:pt modelId="{28112E72-8C93-4584-A78E-CFDE711D8E4F}" type="pres">
      <dgm:prSet presAssocID="{DE40D5B0-19C7-4FBE-AFB1-486C6889D549}" presName="text2" presStyleLbl="fgAcc2" presStyleIdx="0" presStyleCnt="3" custScaleX="99719" custScaleY="100039" custLinFactNeighborX="-71327">
        <dgm:presLayoutVars>
          <dgm:chPref val="3"/>
        </dgm:presLayoutVars>
      </dgm:prSet>
      <dgm:spPr/>
      <dgm:t>
        <a:bodyPr/>
        <a:lstStyle/>
        <a:p>
          <a:endParaRPr lang="en-US"/>
        </a:p>
      </dgm:t>
    </dgm:pt>
    <dgm:pt modelId="{D9056EEB-324C-4895-A5E2-4D09E4BC7006}" type="pres">
      <dgm:prSet presAssocID="{DE40D5B0-19C7-4FBE-AFB1-486C6889D549}" presName="hierChild3" presStyleCnt="0"/>
      <dgm:spPr/>
    </dgm:pt>
    <dgm:pt modelId="{55FA5B25-1E6D-4728-8ED0-2A3FAC268EAD}" type="pres">
      <dgm:prSet presAssocID="{D1506EE5-393B-4661-8E51-C5170C8513C6}" presName="Name17" presStyleLbl="parChTrans1D3" presStyleIdx="0" presStyleCnt="4"/>
      <dgm:spPr/>
      <dgm:t>
        <a:bodyPr/>
        <a:lstStyle/>
        <a:p>
          <a:endParaRPr lang="en-US"/>
        </a:p>
      </dgm:t>
    </dgm:pt>
    <dgm:pt modelId="{B9E72465-0565-4FF1-80B0-3FD371A5AA77}" type="pres">
      <dgm:prSet presAssocID="{5EB97B9D-195F-4B08-9735-0039031EF7A9}" presName="hierRoot3" presStyleCnt="0"/>
      <dgm:spPr/>
    </dgm:pt>
    <dgm:pt modelId="{6E72EB35-87F7-4B26-BED1-A76692C0567A}" type="pres">
      <dgm:prSet presAssocID="{5EB97B9D-195F-4B08-9735-0039031EF7A9}" presName="composite3" presStyleCnt="0"/>
      <dgm:spPr/>
    </dgm:pt>
    <dgm:pt modelId="{54D37AEB-A891-48E5-92E1-735B307E971D}" type="pres">
      <dgm:prSet presAssocID="{5EB97B9D-195F-4B08-9735-0039031EF7A9}" presName="background3" presStyleLbl="node3" presStyleIdx="0" presStyleCnt="4"/>
      <dgm:spPr/>
    </dgm:pt>
    <dgm:pt modelId="{E4BD0C43-5823-4AE2-ACA1-813B8D7E04E7}" type="pres">
      <dgm:prSet presAssocID="{5EB97B9D-195F-4B08-9735-0039031EF7A9}" presName="text3" presStyleLbl="fgAcc3" presStyleIdx="0" presStyleCnt="4" custScaleX="99719" custScaleY="100039" custLinFactNeighborX="-84091">
        <dgm:presLayoutVars>
          <dgm:chPref val="3"/>
        </dgm:presLayoutVars>
      </dgm:prSet>
      <dgm:spPr/>
      <dgm:t>
        <a:bodyPr/>
        <a:lstStyle/>
        <a:p>
          <a:endParaRPr lang="en-US"/>
        </a:p>
      </dgm:t>
    </dgm:pt>
    <dgm:pt modelId="{11A9DC6C-4BD4-4247-8A84-854F816B0B29}" type="pres">
      <dgm:prSet presAssocID="{5EB97B9D-195F-4B08-9735-0039031EF7A9}" presName="hierChild4" presStyleCnt="0"/>
      <dgm:spPr/>
    </dgm:pt>
    <dgm:pt modelId="{BF0FE245-4410-4211-B5F4-A3CE969C0245}" type="pres">
      <dgm:prSet presAssocID="{A1A131DE-22F7-43F1-928A-293C5FB3697A}" presName="Name17" presStyleLbl="parChTrans1D3" presStyleIdx="1" presStyleCnt="4"/>
      <dgm:spPr/>
      <dgm:t>
        <a:bodyPr/>
        <a:lstStyle/>
        <a:p>
          <a:endParaRPr lang="en-US"/>
        </a:p>
      </dgm:t>
    </dgm:pt>
    <dgm:pt modelId="{AF5AEB84-3B2C-4688-BEB5-45911BB02634}" type="pres">
      <dgm:prSet presAssocID="{B48E723C-5561-4FFD-AF0B-E04EAD29716E}" presName="hierRoot3" presStyleCnt="0"/>
      <dgm:spPr/>
    </dgm:pt>
    <dgm:pt modelId="{1DB91F36-CDCF-42C0-812F-3EC3B1CFB8EA}" type="pres">
      <dgm:prSet presAssocID="{B48E723C-5561-4FFD-AF0B-E04EAD29716E}" presName="composite3" presStyleCnt="0"/>
      <dgm:spPr/>
    </dgm:pt>
    <dgm:pt modelId="{BDBA3349-4A0B-4AA2-9A60-F1F94401B681}" type="pres">
      <dgm:prSet presAssocID="{B48E723C-5561-4FFD-AF0B-E04EAD29716E}" presName="background3" presStyleLbl="node3" presStyleIdx="1" presStyleCnt="4"/>
      <dgm:spPr/>
    </dgm:pt>
    <dgm:pt modelId="{0E3F9AF7-12ED-4151-823D-908A992E280D}" type="pres">
      <dgm:prSet presAssocID="{B48E723C-5561-4FFD-AF0B-E04EAD29716E}" presName="text3" presStyleLbl="fgAcc3" presStyleIdx="1" presStyleCnt="4" custScaleX="99719" custScaleY="100039" custLinFactNeighborX="-47312">
        <dgm:presLayoutVars>
          <dgm:chPref val="3"/>
        </dgm:presLayoutVars>
      </dgm:prSet>
      <dgm:spPr/>
      <dgm:t>
        <a:bodyPr/>
        <a:lstStyle/>
        <a:p>
          <a:endParaRPr lang="en-US"/>
        </a:p>
      </dgm:t>
    </dgm:pt>
    <dgm:pt modelId="{C4D026E5-10BC-4D8C-9EDA-3416277998FE}" type="pres">
      <dgm:prSet presAssocID="{B48E723C-5561-4FFD-AF0B-E04EAD29716E}" presName="hierChild4" presStyleCnt="0"/>
      <dgm:spPr/>
    </dgm:pt>
    <dgm:pt modelId="{55EA52C8-3955-47E2-8D14-7030D6B4877A}" type="pres">
      <dgm:prSet presAssocID="{A17D8C74-EB0B-4AC0-908E-D219B853CEA4}" presName="Name10" presStyleLbl="parChTrans1D2" presStyleIdx="1" presStyleCnt="3"/>
      <dgm:spPr/>
      <dgm:t>
        <a:bodyPr/>
        <a:lstStyle/>
        <a:p>
          <a:endParaRPr lang="en-US"/>
        </a:p>
      </dgm:t>
    </dgm:pt>
    <dgm:pt modelId="{BC8FF6D5-8175-4596-81D4-D8FC65209CE8}" type="pres">
      <dgm:prSet presAssocID="{3F5E1A31-9EAC-46F5-9512-7E6B21BD7FBB}" presName="hierRoot2" presStyleCnt="0"/>
      <dgm:spPr/>
    </dgm:pt>
    <dgm:pt modelId="{891BD0B0-5159-470F-8D7F-CF27B816648C}" type="pres">
      <dgm:prSet presAssocID="{3F5E1A31-9EAC-46F5-9512-7E6B21BD7FBB}" presName="composite2" presStyleCnt="0"/>
      <dgm:spPr/>
    </dgm:pt>
    <dgm:pt modelId="{BC2FD2CA-6C9D-4E72-A616-FC41DF025555}" type="pres">
      <dgm:prSet presAssocID="{3F5E1A31-9EAC-46F5-9512-7E6B21BD7FBB}" presName="background2" presStyleLbl="node2" presStyleIdx="1" presStyleCnt="3"/>
      <dgm:spPr/>
    </dgm:pt>
    <dgm:pt modelId="{A163BCB1-FFE7-42D3-B82C-263B189A952C}" type="pres">
      <dgm:prSet presAssocID="{3F5E1A31-9EAC-46F5-9512-7E6B21BD7FBB}" presName="text2" presStyleLbl="fgAcc2" presStyleIdx="1" presStyleCnt="3">
        <dgm:presLayoutVars>
          <dgm:chPref val="3"/>
        </dgm:presLayoutVars>
      </dgm:prSet>
      <dgm:spPr/>
      <dgm:t>
        <a:bodyPr/>
        <a:lstStyle/>
        <a:p>
          <a:endParaRPr lang="en-US"/>
        </a:p>
      </dgm:t>
    </dgm:pt>
    <dgm:pt modelId="{57FA1F69-27C6-4D73-ABDA-EEECE2FFA785}" type="pres">
      <dgm:prSet presAssocID="{3F5E1A31-9EAC-46F5-9512-7E6B21BD7FBB}" presName="hierChild3" presStyleCnt="0"/>
      <dgm:spPr/>
    </dgm:pt>
    <dgm:pt modelId="{E606894F-438F-46CD-BA0D-73CADB4ED736}" type="pres">
      <dgm:prSet presAssocID="{5A2561B3-590F-450E-8ABB-69118B04A1DB}" presName="Name17" presStyleLbl="parChTrans1D3" presStyleIdx="2" presStyleCnt="4"/>
      <dgm:spPr/>
      <dgm:t>
        <a:bodyPr/>
        <a:lstStyle/>
        <a:p>
          <a:endParaRPr lang="en-US"/>
        </a:p>
      </dgm:t>
    </dgm:pt>
    <dgm:pt modelId="{B24447DB-BA5E-468B-ACB7-A9303F5E9E8D}" type="pres">
      <dgm:prSet presAssocID="{F4B333CD-BF0F-4E2E-8D2F-9203419BC149}" presName="hierRoot3" presStyleCnt="0"/>
      <dgm:spPr/>
    </dgm:pt>
    <dgm:pt modelId="{DB119097-3409-41BC-BEE3-3E15F4433BC9}" type="pres">
      <dgm:prSet presAssocID="{F4B333CD-BF0F-4E2E-8D2F-9203419BC149}" presName="composite3" presStyleCnt="0"/>
      <dgm:spPr/>
    </dgm:pt>
    <dgm:pt modelId="{D8346EC8-9412-4ECA-BE87-AB106811AF03}" type="pres">
      <dgm:prSet presAssocID="{F4B333CD-BF0F-4E2E-8D2F-9203419BC149}" presName="background3" presStyleLbl="node3" presStyleIdx="2" presStyleCnt="4"/>
      <dgm:spPr/>
    </dgm:pt>
    <dgm:pt modelId="{06A98B1E-152B-4F7C-974D-55616BF50E28}" type="pres">
      <dgm:prSet presAssocID="{F4B333CD-BF0F-4E2E-8D2F-9203419BC149}" presName="text3" presStyleLbl="fgAcc3" presStyleIdx="2" presStyleCnt="4" custLinFactNeighborX="23945" custLinFactNeighborY="1571">
        <dgm:presLayoutVars>
          <dgm:chPref val="3"/>
        </dgm:presLayoutVars>
      </dgm:prSet>
      <dgm:spPr/>
      <dgm:t>
        <a:bodyPr/>
        <a:lstStyle/>
        <a:p>
          <a:endParaRPr lang="en-US"/>
        </a:p>
      </dgm:t>
    </dgm:pt>
    <dgm:pt modelId="{CC99B37C-A6C0-4AC2-9BA5-44D287BF30EB}" type="pres">
      <dgm:prSet presAssocID="{F4B333CD-BF0F-4E2E-8D2F-9203419BC149}" presName="hierChild4" presStyleCnt="0"/>
      <dgm:spPr/>
    </dgm:pt>
    <dgm:pt modelId="{ABAE3B05-6CF8-47BC-AB0D-86159230E923}" type="pres">
      <dgm:prSet presAssocID="{627BBB4B-FFBD-4C4A-BBCC-F678C3244B3A}" presName="Name17" presStyleLbl="parChTrans1D3" presStyleIdx="3" presStyleCnt="4"/>
      <dgm:spPr/>
      <dgm:t>
        <a:bodyPr/>
        <a:lstStyle/>
        <a:p>
          <a:endParaRPr lang="en-US"/>
        </a:p>
      </dgm:t>
    </dgm:pt>
    <dgm:pt modelId="{41686F00-C96B-44F2-8457-22441116C8ED}" type="pres">
      <dgm:prSet presAssocID="{B09BE5F6-1ECE-45D0-8331-6500F7EC1EC7}" presName="hierRoot3" presStyleCnt="0"/>
      <dgm:spPr/>
    </dgm:pt>
    <dgm:pt modelId="{D10DCC66-6072-4C3A-B3DE-3D6553CB2994}" type="pres">
      <dgm:prSet presAssocID="{B09BE5F6-1ECE-45D0-8331-6500F7EC1EC7}" presName="composite3" presStyleCnt="0"/>
      <dgm:spPr/>
    </dgm:pt>
    <dgm:pt modelId="{03960377-6B3A-452E-9E32-089DE97C1091}" type="pres">
      <dgm:prSet presAssocID="{B09BE5F6-1ECE-45D0-8331-6500F7EC1EC7}" presName="background3" presStyleLbl="node3" presStyleIdx="3" presStyleCnt="4"/>
      <dgm:spPr/>
    </dgm:pt>
    <dgm:pt modelId="{33C222BD-3F0E-48C3-9B30-CD7BDD9AEB06}" type="pres">
      <dgm:prSet presAssocID="{B09BE5F6-1ECE-45D0-8331-6500F7EC1EC7}" presName="text3" presStyleLbl="fgAcc3" presStyleIdx="3" presStyleCnt="4" custScaleX="99719" custScaleY="100039" custLinFactNeighborX="40956">
        <dgm:presLayoutVars>
          <dgm:chPref val="3"/>
        </dgm:presLayoutVars>
      </dgm:prSet>
      <dgm:spPr/>
      <dgm:t>
        <a:bodyPr/>
        <a:lstStyle/>
        <a:p>
          <a:endParaRPr lang="en-US"/>
        </a:p>
      </dgm:t>
    </dgm:pt>
    <dgm:pt modelId="{7F980E62-4D7E-45EC-9B99-53ECD4882D2F}" type="pres">
      <dgm:prSet presAssocID="{B09BE5F6-1ECE-45D0-8331-6500F7EC1EC7}" presName="hierChild4" presStyleCnt="0"/>
      <dgm:spPr/>
    </dgm:pt>
    <dgm:pt modelId="{BF38B9F4-3775-4D0E-BEDE-D9EF29E541BA}" type="pres">
      <dgm:prSet presAssocID="{A5D2FFA9-6412-40D7-BD50-DDFAC579BFBC}" presName="Name10" presStyleLbl="parChTrans1D2" presStyleIdx="2" presStyleCnt="3"/>
      <dgm:spPr/>
      <dgm:t>
        <a:bodyPr/>
        <a:lstStyle/>
        <a:p>
          <a:endParaRPr lang="en-US"/>
        </a:p>
      </dgm:t>
    </dgm:pt>
    <dgm:pt modelId="{1F91ED37-33E3-47BA-81B6-EAF14398B6A6}" type="pres">
      <dgm:prSet presAssocID="{28D216DA-11EB-408F-A99C-FC0D6CEB270B}" presName="hierRoot2" presStyleCnt="0"/>
      <dgm:spPr/>
    </dgm:pt>
    <dgm:pt modelId="{258F5A6F-6643-4474-B0F1-354303C9C127}" type="pres">
      <dgm:prSet presAssocID="{28D216DA-11EB-408F-A99C-FC0D6CEB270B}" presName="composite2" presStyleCnt="0"/>
      <dgm:spPr/>
    </dgm:pt>
    <dgm:pt modelId="{406D4924-97FF-405C-BE34-50215BA36E36}" type="pres">
      <dgm:prSet presAssocID="{28D216DA-11EB-408F-A99C-FC0D6CEB270B}" presName="background2" presStyleLbl="node2" presStyleIdx="2" presStyleCnt="3"/>
      <dgm:spPr/>
    </dgm:pt>
    <dgm:pt modelId="{B9017E75-E63A-44AF-BF85-76D23DB30025}" type="pres">
      <dgm:prSet presAssocID="{28D216DA-11EB-408F-A99C-FC0D6CEB270B}" presName="text2" presStyleLbl="fgAcc2" presStyleIdx="2" presStyleCnt="3" custScaleX="99719" custScaleY="100039" custLinFactX="53146" custLinFactNeighborX="100000">
        <dgm:presLayoutVars>
          <dgm:chPref val="3"/>
        </dgm:presLayoutVars>
      </dgm:prSet>
      <dgm:spPr/>
      <dgm:t>
        <a:bodyPr/>
        <a:lstStyle/>
        <a:p>
          <a:endParaRPr lang="en-US"/>
        </a:p>
      </dgm:t>
    </dgm:pt>
    <dgm:pt modelId="{64352302-86D0-43A9-AA7C-0B3925FA1894}" type="pres">
      <dgm:prSet presAssocID="{28D216DA-11EB-408F-A99C-FC0D6CEB270B}" presName="hierChild3" presStyleCnt="0"/>
      <dgm:spPr/>
    </dgm:pt>
  </dgm:ptLst>
  <dgm:cxnLst>
    <dgm:cxn modelId="{C383DE71-3ACB-42A6-9A3F-B276516BDD1C}" type="presOf" srcId="{B09BE5F6-1ECE-45D0-8331-6500F7EC1EC7}" destId="{33C222BD-3F0E-48C3-9B30-CD7BDD9AEB06}" srcOrd="0" destOrd="0" presId="urn:microsoft.com/office/officeart/2005/8/layout/hierarchy1"/>
    <dgm:cxn modelId="{0AA72376-75D2-482B-AB79-32FE77BC1AFE}" srcId="{488180B8-034C-4AF2-BD68-1C99E631ED21}" destId="{28D216DA-11EB-408F-A99C-FC0D6CEB270B}" srcOrd="2" destOrd="0" parTransId="{A5D2FFA9-6412-40D7-BD50-DDFAC579BFBC}" sibTransId="{EFF15320-B152-4C68-9339-3A5213768A40}"/>
    <dgm:cxn modelId="{05A80BE5-C879-48E5-8BDE-E8B46D48844B}" srcId="{DE40D5B0-19C7-4FBE-AFB1-486C6889D549}" destId="{B48E723C-5561-4FFD-AF0B-E04EAD29716E}" srcOrd="1" destOrd="0" parTransId="{A1A131DE-22F7-43F1-928A-293C5FB3697A}" sibTransId="{FE197302-85E9-4D59-8964-6B602C55B289}"/>
    <dgm:cxn modelId="{56BE8BCE-4248-4C54-AB80-82F087D4EFB9}" type="presOf" srcId="{A5D2FFA9-6412-40D7-BD50-DDFAC579BFBC}" destId="{BF38B9F4-3775-4D0E-BEDE-D9EF29E541BA}" srcOrd="0" destOrd="0" presId="urn:microsoft.com/office/officeart/2005/8/layout/hierarchy1"/>
    <dgm:cxn modelId="{7CFFD8A1-BCD0-4E4B-8759-65073D25B5B2}" srcId="{3F5E1A31-9EAC-46F5-9512-7E6B21BD7FBB}" destId="{F4B333CD-BF0F-4E2E-8D2F-9203419BC149}" srcOrd="0" destOrd="0" parTransId="{5A2561B3-590F-450E-8ABB-69118B04A1DB}" sibTransId="{B333BC0F-D872-470F-9281-13FB1D774BC1}"/>
    <dgm:cxn modelId="{F42409C8-E0BC-46AB-AA30-6919227941C7}" srcId="{322BEE0A-8834-4E2D-BAB7-73CD19B090C3}" destId="{488180B8-034C-4AF2-BD68-1C99E631ED21}" srcOrd="0" destOrd="0" parTransId="{8ABEA349-F2DA-45EF-8D6C-8A2621149FC2}" sibTransId="{97EAFF3B-5059-4CDB-A547-7F63717C5AF5}"/>
    <dgm:cxn modelId="{72D0A823-7474-44C6-ADC4-9046718C3EE0}" type="presOf" srcId="{A17D8C74-EB0B-4AC0-908E-D219B853CEA4}" destId="{55EA52C8-3955-47E2-8D14-7030D6B4877A}" srcOrd="0" destOrd="0" presId="urn:microsoft.com/office/officeart/2005/8/layout/hierarchy1"/>
    <dgm:cxn modelId="{17C570DF-3727-4E84-8A67-6E3253F95323}" type="presOf" srcId="{B48E723C-5561-4FFD-AF0B-E04EAD29716E}" destId="{0E3F9AF7-12ED-4151-823D-908A992E280D}" srcOrd="0" destOrd="0" presId="urn:microsoft.com/office/officeart/2005/8/layout/hierarchy1"/>
    <dgm:cxn modelId="{46AAFA57-28F3-4E18-A5C0-46CFEDFB60D3}" srcId="{488180B8-034C-4AF2-BD68-1C99E631ED21}" destId="{DE40D5B0-19C7-4FBE-AFB1-486C6889D549}" srcOrd="0" destOrd="0" parTransId="{11514F8D-9859-41F8-A7B2-8E75A0EFA164}" sibTransId="{C89E5D77-2656-4FFE-BF13-7D1614AE636E}"/>
    <dgm:cxn modelId="{13726DFB-7BBE-4ACA-A272-98EF2424FDD8}" srcId="{488180B8-034C-4AF2-BD68-1C99E631ED21}" destId="{3F5E1A31-9EAC-46F5-9512-7E6B21BD7FBB}" srcOrd="1" destOrd="0" parTransId="{A17D8C74-EB0B-4AC0-908E-D219B853CEA4}" sibTransId="{5B65A19C-36F5-4FE8-96BA-7628E6B034FB}"/>
    <dgm:cxn modelId="{E363B785-A049-44CC-BB5B-1C05AC892C9A}" srcId="{DE40D5B0-19C7-4FBE-AFB1-486C6889D549}" destId="{5EB97B9D-195F-4B08-9735-0039031EF7A9}" srcOrd="0" destOrd="0" parTransId="{D1506EE5-393B-4661-8E51-C5170C8513C6}" sibTransId="{F334B9A8-4973-4E2F-A1EE-8F47A16093E6}"/>
    <dgm:cxn modelId="{33E55AD9-4F79-4D6C-AA2B-5A5CFABD249F}" type="presOf" srcId="{11514F8D-9859-41F8-A7B2-8E75A0EFA164}" destId="{447A6AF1-C35D-444A-9A28-A24BE17743AB}" srcOrd="0" destOrd="0" presId="urn:microsoft.com/office/officeart/2005/8/layout/hierarchy1"/>
    <dgm:cxn modelId="{AD5390AE-39C5-4AEA-B644-4DC871E6C766}" type="presOf" srcId="{F4B333CD-BF0F-4E2E-8D2F-9203419BC149}" destId="{06A98B1E-152B-4F7C-974D-55616BF50E28}" srcOrd="0" destOrd="0" presId="urn:microsoft.com/office/officeart/2005/8/layout/hierarchy1"/>
    <dgm:cxn modelId="{5C6012DF-35EB-4B87-BB97-192EFC5D602D}" type="presOf" srcId="{627BBB4B-FFBD-4C4A-BBCC-F678C3244B3A}" destId="{ABAE3B05-6CF8-47BC-AB0D-86159230E923}" srcOrd="0" destOrd="0" presId="urn:microsoft.com/office/officeart/2005/8/layout/hierarchy1"/>
    <dgm:cxn modelId="{7EA05D3D-702D-4A21-A915-B274B2CAD854}" type="presOf" srcId="{D1506EE5-393B-4661-8E51-C5170C8513C6}" destId="{55FA5B25-1E6D-4728-8ED0-2A3FAC268EAD}" srcOrd="0" destOrd="0" presId="urn:microsoft.com/office/officeart/2005/8/layout/hierarchy1"/>
    <dgm:cxn modelId="{BE3BA57A-8396-464E-8D41-AC885F65E7A7}" type="presOf" srcId="{5A2561B3-590F-450E-8ABB-69118B04A1DB}" destId="{E606894F-438F-46CD-BA0D-73CADB4ED736}" srcOrd="0" destOrd="0" presId="urn:microsoft.com/office/officeart/2005/8/layout/hierarchy1"/>
    <dgm:cxn modelId="{8BF551B6-06DE-4EF8-823E-1577239AE063}" type="presOf" srcId="{3F5E1A31-9EAC-46F5-9512-7E6B21BD7FBB}" destId="{A163BCB1-FFE7-42D3-B82C-263B189A952C}" srcOrd="0" destOrd="0" presId="urn:microsoft.com/office/officeart/2005/8/layout/hierarchy1"/>
    <dgm:cxn modelId="{D7B0EC7B-090C-49E3-822E-6AEA95F4B94C}" type="presOf" srcId="{5EB97B9D-195F-4B08-9735-0039031EF7A9}" destId="{E4BD0C43-5823-4AE2-ACA1-813B8D7E04E7}" srcOrd="0" destOrd="0" presId="urn:microsoft.com/office/officeart/2005/8/layout/hierarchy1"/>
    <dgm:cxn modelId="{666FF7CC-232C-4D02-9BB0-44BA11DCA796}" type="presOf" srcId="{28D216DA-11EB-408F-A99C-FC0D6CEB270B}" destId="{B9017E75-E63A-44AF-BF85-76D23DB30025}" srcOrd="0" destOrd="0" presId="urn:microsoft.com/office/officeart/2005/8/layout/hierarchy1"/>
    <dgm:cxn modelId="{31A969F2-EEAF-45BB-B6C3-E0304EE6567C}" type="presOf" srcId="{488180B8-034C-4AF2-BD68-1C99E631ED21}" destId="{44D8EA92-E0DC-4944-A543-35026AC08234}" srcOrd="0" destOrd="0" presId="urn:microsoft.com/office/officeart/2005/8/layout/hierarchy1"/>
    <dgm:cxn modelId="{37381FCB-EAEB-4DEA-ABB7-19532319BD4C}" type="presOf" srcId="{322BEE0A-8834-4E2D-BAB7-73CD19B090C3}" destId="{349E84FA-5E42-4BBB-B27F-4E1A04537322}" srcOrd="0" destOrd="0" presId="urn:microsoft.com/office/officeart/2005/8/layout/hierarchy1"/>
    <dgm:cxn modelId="{AE88C994-C818-483F-B1CE-A684162BD153}" type="presOf" srcId="{DE40D5B0-19C7-4FBE-AFB1-486C6889D549}" destId="{28112E72-8C93-4584-A78E-CFDE711D8E4F}" srcOrd="0" destOrd="0" presId="urn:microsoft.com/office/officeart/2005/8/layout/hierarchy1"/>
    <dgm:cxn modelId="{6B2540C6-4A13-47E6-91A7-23C9D3D1172C}" type="presOf" srcId="{A1A131DE-22F7-43F1-928A-293C5FB3697A}" destId="{BF0FE245-4410-4211-B5F4-A3CE969C0245}" srcOrd="0" destOrd="0" presId="urn:microsoft.com/office/officeart/2005/8/layout/hierarchy1"/>
    <dgm:cxn modelId="{B77F29CD-AF0B-46B5-9318-0A5AEAE8AECE}" srcId="{3F5E1A31-9EAC-46F5-9512-7E6B21BD7FBB}" destId="{B09BE5F6-1ECE-45D0-8331-6500F7EC1EC7}" srcOrd="1" destOrd="0" parTransId="{627BBB4B-FFBD-4C4A-BBCC-F678C3244B3A}" sibTransId="{63D1E86D-10CC-4ED9-A9F8-D57F0DDE2834}"/>
    <dgm:cxn modelId="{381F13BF-7FB6-4761-B5D4-8CED2E846E63}" type="presParOf" srcId="{349E84FA-5E42-4BBB-B27F-4E1A04537322}" destId="{0EF35D6A-DDE7-432A-9DDD-D948B1BD63B0}" srcOrd="0" destOrd="0" presId="urn:microsoft.com/office/officeart/2005/8/layout/hierarchy1"/>
    <dgm:cxn modelId="{8ACBD426-5476-4EBA-A179-B48208BF3D56}" type="presParOf" srcId="{0EF35D6A-DDE7-432A-9DDD-D948B1BD63B0}" destId="{53BE23A5-339C-4FC6-B63B-B943E68C5EE2}" srcOrd="0" destOrd="0" presId="urn:microsoft.com/office/officeart/2005/8/layout/hierarchy1"/>
    <dgm:cxn modelId="{C9CB7487-F072-4504-8A84-37E5AD15D6FD}" type="presParOf" srcId="{53BE23A5-339C-4FC6-B63B-B943E68C5EE2}" destId="{2EC23BDC-F4AC-4F44-8AD6-58206B94450E}" srcOrd="0" destOrd="0" presId="urn:microsoft.com/office/officeart/2005/8/layout/hierarchy1"/>
    <dgm:cxn modelId="{26163DEF-8B6D-4F7B-83A0-09CB43076168}" type="presParOf" srcId="{53BE23A5-339C-4FC6-B63B-B943E68C5EE2}" destId="{44D8EA92-E0DC-4944-A543-35026AC08234}" srcOrd="1" destOrd="0" presId="urn:microsoft.com/office/officeart/2005/8/layout/hierarchy1"/>
    <dgm:cxn modelId="{112935AB-E3E4-46CC-9B2C-276CBE049B7D}" type="presParOf" srcId="{0EF35D6A-DDE7-432A-9DDD-D948B1BD63B0}" destId="{977FFCE2-8907-474B-ABA1-A8524D11B482}" srcOrd="1" destOrd="0" presId="urn:microsoft.com/office/officeart/2005/8/layout/hierarchy1"/>
    <dgm:cxn modelId="{0491AAE8-24C2-4A97-93CC-214905AD2618}" type="presParOf" srcId="{977FFCE2-8907-474B-ABA1-A8524D11B482}" destId="{447A6AF1-C35D-444A-9A28-A24BE17743AB}" srcOrd="0" destOrd="0" presId="urn:microsoft.com/office/officeart/2005/8/layout/hierarchy1"/>
    <dgm:cxn modelId="{9A88C2F1-A61F-4224-BB66-D68E73B0F91D}" type="presParOf" srcId="{977FFCE2-8907-474B-ABA1-A8524D11B482}" destId="{C1652028-B1FB-4F51-9BB6-DEDD1209B01E}" srcOrd="1" destOrd="0" presId="urn:microsoft.com/office/officeart/2005/8/layout/hierarchy1"/>
    <dgm:cxn modelId="{E5466CB8-A2A1-45D4-A382-70B5ABAEEBBD}" type="presParOf" srcId="{C1652028-B1FB-4F51-9BB6-DEDD1209B01E}" destId="{930A3C0C-0CCC-4CF0-9171-A6A5DD7F31BB}" srcOrd="0" destOrd="0" presId="urn:microsoft.com/office/officeart/2005/8/layout/hierarchy1"/>
    <dgm:cxn modelId="{FF983D8F-B744-4B96-B247-10D2ED159C90}" type="presParOf" srcId="{930A3C0C-0CCC-4CF0-9171-A6A5DD7F31BB}" destId="{BFECD9D6-FD02-4B87-A1AF-EDCDF8ABAB98}" srcOrd="0" destOrd="0" presId="urn:microsoft.com/office/officeart/2005/8/layout/hierarchy1"/>
    <dgm:cxn modelId="{B860767D-A18B-4924-94B4-C6485862C120}" type="presParOf" srcId="{930A3C0C-0CCC-4CF0-9171-A6A5DD7F31BB}" destId="{28112E72-8C93-4584-A78E-CFDE711D8E4F}" srcOrd="1" destOrd="0" presId="urn:microsoft.com/office/officeart/2005/8/layout/hierarchy1"/>
    <dgm:cxn modelId="{35B14F76-5BBB-4A72-8B2B-8330909EE616}" type="presParOf" srcId="{C1652028-B1FB-4F51-9BB6-DEDD1209B01E}" destId="{D9056EEB-324C-4895-A5E2-4D09E4BC7006}" srcOrd="1" destOrd="0" presId="urn:microsoft.com/office/officeart/2005/8/layout/hierarchy1"/>
    <dgm:cxn modelId="{C07E4001-5532-46CB-BD6B-7A72314FF2CE}" type="presParOf" srcId="{D9056EEB-324C-4895-A5E2-4D09E4BC7006}" destId="{55FA5B25-1E6D-4728-8ED0-2A3FAC268EAD}" srcOrd="0" destOrd="0" presId="urn:microsoft.com/office/officeart/2005/8/layout/hierarchy1"/>
    <dgm:cxn modelId="{EDB78E8D-665E-4E90-8446-E785030D39AA}" type="presParOf" srcId="{D9056EEB-324C-4895-A5E2-4D09E4BC7006}" destId="{B9E72465-0565-4FF1-80B0-3FD371A5AA77}" srcOrd="1" destOrd="0" presId="urn:microsoft.com/office/officeart/2005/8/layout/hierarchy1"/>
    <dgm:cxn modelId="{7ECDD898-80BE-4771-9EE3-D9EC9A03B25E}" type="presParOf" srcId="{B9E72465-0565-4FF1-80B0-3FD371A5AA77}" destId="{6E72EB35-87F7-4B26-BED1-A76692C0567A}" srcOrd="0" destOrd="0" presId="urn:microsoft.com/office/officeart/2005/8/layout/hierarchy1"/>
    <dgm:cxn modelId="{B798AF77-B747-4ED0-9E42-62F4626FBE5A}" type="presParOf" srcId="{6E72EB35-87F7-4B26-BED1-A76692C0567A}" destId="{54D37AEB-A891-48E5-92E1-735B307E971D}" srcOrd="0" destOrd="0" presId="urn:microsoft.com/office/officeart/2005/8/layout/hierarchy1"/>
    <dgm:cxn modelId="{FBBED242-C61E-40A2-B496-7AEFF4AE2C40}" type="presParOf" srcId="{6E72EB35-87F7-4B26-BED1-A76692C0567A}" destId="{E4BD0C43-5823-4AE2-ACA1-813B8D7E04E7}" srcOrd="1" destOrd="0" presId="urn:microsoft.com/office/officeart/2005/8/layout/hierarchy1"/>
    <dgm:cxn modelId="{1C5A079D-5736-44C8-BD5B-4FA481AACB33}" type="presParOf" srcId="{B9E72465-0565-4FF1-80B0-3FD371A5AA77}" destId="{11A9DC6C-4BD4-4247-8A84-854F816B0B29}" srcOrd="1" destOrd="0" presId="urn:microsoft.com/office/officeart/2005/8/layout/hierarchy1"/>
    <dgm:cxn modelId="{6C1A9E4B-3578-4A98-9119-E97C1F844DE2}" type="presParOf" srcId="{D9056EEB-324C-4895-A5E2-4D09E4BC7006}" destId="{BF0FE245-4410-4211-B5F4-A3CE969C0245}" srcOrd="2" destOrd="0" presId="urn:microsoft.com/office/officeart/2005/8/layout/hierarchy1"/>
    <dgm:cxn modelId="{72056231-49A4-4AFD-928C-CFE4AA48C625}" type="presParOf" srcId="{D9056EEB-324C-4895-A5E2-4D09E4BC7006}" destId="{AF5AEB84-3B2C-4688-BEB5-45911BB02634}" srcOrd="3" destOrd="0" presId="urn:microsoft.com/office/officeart/2005/8/layout/hierarchy1"/>
    <dgm:cxn modelId="{052D6354-B9E7-4B7D-B351-2468ECCA0646}" type="presParOf" srcId="{AF5AEB84-3B2C-4688-BEB5-45911BB02634}" destId="{1DB91F36-CDCF-42C0-812F-3EC3B1CFB8EA}" srcOrd="0" destOrd="0" presId="urn:microsoft.com/office/officeart/2005/8/layout/hierarchy1"/>
    <dgm:cxn modelId="{08BDDC25-3BCA-436B-B593-BCE40D8A37B6}" type="presParOf" srcId="{1DB91F36-CDCF-42C0-812F-3EC3B1CFB8EA}" destId="{BDBA3349-4A0B-4AA2-9A60-F1F94401B681}" srcOrd="0" destOrd="0" presId="urn:microsoft.com/office/officeart/2005/8/layout/hierarchy1"/>
    <dgm:cxn modelId="{7B65EF8C-B91C-4146-A690-5540EB72831C}" type="presParOf" srcId="{1DB91F36-CDCF-42C0-812F-3EC3B1CFB8EA}" destId="{0E3F9AF7-12ED-4151-823D-908A992E280D}" srcOrd="1" destOrd="0" presId="urn:microsoft.com/office/officeart/2005/8/layout/hierarchy1"/>
    <dgm:cxn modelId="{9E14040E-6CE3-4A1F-9F30-BC734DDF76B6}" type="presParOf" srcId="{AF5AEB84-3B2C-4688-BEB5-45911BB02634}" destId="{C4D026E5-10BC-4D8C-9EDA-3416277998FE}" srcOrd="1" destOrd="0" presId="urn:microsoft.com/office/officeart/2005/8/layout/hierarchy1"/>
    <dgm:cxn modelId="{102AD1F7-8824-4B2A-A1B5-05BD26EA9FC2}" type="presParOf" srcId="{977FFCE2-8907-474B-ABA1-A8524D11B482}" destId="{55EA52C8-3955-47E2-8D14-7030D6B4877A}" srcOrd="2" destOrd="0" presId="urn:microsoft.com/office/officeart/2005/8/layout/hierarchy1"/>
    <dgm:cxn modelId="{411B4690-F995-4D64-A005-8D4552064A0F}" type="presParOf" srcId="{977FFCE2-8907-474B-ABA1-A8524D11B482}" destId="{BC8FF6D5-8175-4596-81D4-D8FC65209CE8}" srcOrd="3" destOrd="0" presId="urn:microsoft.com/office/officeart/2005/8/layout/hierarchy1"/>
    <dgm:cxn modelId="{8D7D1781-2969-4828-843A-56619C8CADB7}" type="presParOf" srcId="{BC8FF6D5-8175-4596-81D4-D8FC65209CE8}" destId="{891BD0B0-5159-470F-8D7F-CF27B816648C}" srcOrd="0" destOrd="0" presId="urn:microsoft.com/office/officeart/2005/8/layout/hierarchy1"/>
    <dgm:cxn modelId="{E17C2526-10E3-4292-BB4B-2B7570C56774}" type="presParOf" srcId="{891BD0B0-5159-470F-8D7F-CF27B816648C}" destId="{BC2FD2CA-6C9D-4E72-A616-FC41DF025555}" srcOrd="0" destOrd="0" presId="urn:microsoft.com/office/officeart/2005/8/layout/hierarchy1"/>
    <dgm:cxn modelId="{90FC9F5E-CC0B-4F61-9089-2C65EEC18BF9}" type="presParOf" srcId="{891BD0B0-5159-470F-8D7F-CF27B816648C}" destId="{A163BCB1-FFE7-42D3-B82C-263B189A952C}" srcOrd="1" destOrd="0" presId="urn:microsoft.com/office/officeart/2005/8/layout/hierarchy1"/>
    <dgm:cxn modelId="{586E2A5C-CD26-4AEF-A7BF-3E07BC95B47B}" type="presParOf" srcId="{BC8FF6D5-8175-4596-81D4-D8FC65209CE8}" destId="{57FA1F69-27C6-4D73-ABDA-EEECE2FFA785}" srcOrd="1" destOrd="0" presId="urn:microsoft.com/office/officeart/2005/8/layout/hierarchy1"/>
    <dgm:cxn modelId="{93EC5FCD-EE08-4EF4-B5E3-DBDFF1214B1C}" type="presParOf" srcId="{57FA1F69-27C6-4D73-ABDA-EEECE2FFA785}" destId="{E606894F-438F-46CD-BA0D-73CADB4ED736}" srcOrd="0" destOrd="0" presId="urn:microsoft.com/office/officeart/2005/8/layout/hierarchy1"/>
    <dgm:cxn modelId="{73C0FBCF-4348-4747-9C1E-97E0EAA5B825}" type="presParOf" srcId="{57FA1F69-27C6-4D73-ABDA-EEECE2FFA785}" destId="{B24447DB-BA5E-468B-ACB7-A9303F5E9E8D}" srcOrd="1" destOrd="0" presId="urn:microsoft.com/office/officeart/2005/8/layout/hierarchy1"/>
    <dgm:cxn modelId="{2EABFD52-7A68-4B84-8899-D62C36C3DA48}" type="presParOf" srcId="{B24447DB-BA5E-468B-ACB7-A9303F5E9E8D}" destId="{DB119097-3409-41BC-BEE3-3E15F4433BC9}" srcOrd="0" destOrd="0" presId="urn:microsoft.com/office/officeart/2005/8/layout/hierarchy1"/>
    <dgm:cxn modelId="{8CF877DA-69D3-4BD7-BC0F-5E84913D098D}" type="presParOf" srcId="{DB119097-3409-41BC-BEE3-3E15F4433BC9}" destId="{D8346EC8-9412-4ECA-BE87-AB106811AF03}" srcOrd="0" destOrd="0" presId="urn:microsoft.com/office/officeart/2005/8/layout/hierarchy1"/>
    <dgm:cxn modelId="{F36D3073-B862-4540-96DF-779AE22FEFE4}" type="presParOf" srcId="{DB119097-3409-41BC-BEE3-3E15F4433BC9}" destId="{06A98B1E-152B-4F7C-974D-55616BF50E28}" srcOrd="1" destOrd="0" presId="urn:microsoft.com/office/officeart/2005/8/layout/hierarchy1"/>
    <dgm:cxn modelId="{DBB6B9A9-7DA8-427A-BC8C-4447D8389091}" type="presParOf" srcId="{B24447DB-BA5E-468B-ACB7-A9303F5E9E8D}" destId="{CC99B37C-A6C0-4AC2-9BA5-44D287BF30EB}" srcOrd="1" destOrd="0" presId="urn:microsoft.com/office/officeart/2005/8/layout/hierarchy1"/>
    <dgm:cxn modelId="{A59D77E1-A451-41B9-BCE1-BDF73F54B8A3}" type="presParOf" srcId="{57FA1F69-27C6-4D73-ABDA-EEECE2FFA785}" destId="{ABAE3B05-6CF8-47BC-AB0D-86159230E923}" srcOrd="2" destOrd="0" presId="urn:microsoft.com/office/officeart/2005/8/layout/hierarchy1"/>
    <dgm:cxn modelId="{ADC41D1B-13CF-4BBC-98B8-812D1337B045}" type="presParOf" srcId="{57FA1F69-27C6-4D73-ABDA-EEECE2FFA785}" destId="{41686F00-C96B-44F2-8457-22441116C8ED}" srcOrd="3" destOrd="0" presId="urn:microsoft.com/office/officeart/2005/8/layout/hierarchy1"/>
    <dgm:cxn modelId="{DF388CE2-32A2-4490-8DB9-70F4D62B4474}" type="presParOf" srcId="{41686F00-C96B-44F2-8457-22441116C8ED}" destId="{D10DCC66-6072-4C3A-B3DE-3D6553CB2994}" srcOrd="0" destOrd="0" presId="urn:microsoft.com/office/officeart/2005/8/layout/hierarchy1"/>
    <dgm:cxn modelId="{7A2D6BD5-6447-4A71-8161-32BA4EB95C82}" type="presParOf" srcId="{D10DCC66-6072-4C3A-B3DE-3D6553CB2994}" destId="{03960377-6B3A-452E-9E32-089DE97C1091}" srcOrd="0" destOrd="0" presId="urn:microsoft.com/office/officeart/2005/8/layout/hierarchy1"/>
    <dgm:cxn modelId="{D283F79A-25F7-4617-8C23-97E54C079772}" type="presParOf" srcId="{D10DCC66-6072-4C3A-B3DE-3D6553CB2994}" destId="{33C222BD-3F0E-48C3-9B30-CD7BDD9AEB06}" srcOrd="1" destOrd="0" presId="urn:microsoft.com/office/officeart/2005/8/layout/hierarchy1"/>
    <dgm:cxn modelId="{23F0CE31-5828-4F28-A53D-F21E9AC34F6B}" type="presParOf" srcId="{41686F00-C96B-44F2-8457-22441116C8ED}" destId="{7F980E62-4D7E-45EC-9B99-53ECD4882D2F}" srcOrd="1" destOrd="0" presId="urn:microsoft.com/office/officeart/2005/8/layout/hierarchy1"/>
    <dgm:cxn modelId="{28A1AEF1-888D-46EE-ABB9-61927EBA030A}" type="presParOf" srcId="{977FFCE2-8907-474B-ABA1-A8524D11B482}" destId="{BF38B9F4-3775-4D0E-BEDE-D9EF29E541BA}" srcOrd="4" destOrd="0" presId="urn:microsoft.com/office/officeart/2005/8/layout/hierarchy1"/>
    <dgm:cxn modelId="{9334E6E4-81E1-400F-87BF-4BDACF71434E}" type="presParOf" srcId="{977FFCE2-8907-474B-ABA1-A8524D11B482}" destId="{1F91ED37-33E3-47BA-81B6-EAF14398B6A6}" srcOrd="5" destOrd="0" presId="urn:microsoft.com/office/officeart/2005/8/layout/hierarchy1"/>
    <dgm:cxn modelId="{0FAD009E-B030-4637-828B-730318E7452A}" type="presParOf" srcId="{1F91ED37-33E3-47BA-81B6-EAF14398B6A6}" destId="{258F5A6F-6643-4474-B0F1-354303C9C127}" srcOrd="0" destOrd="0" presId="urn:microsoft.com/office/officeart/2005/8/layout/hierarchy1"/>
    <dgm:cxn modelId="{998866EF-4D0A-4477-BB1F-9342C1051135}" type="presParOf" srcId="{258F5A6F-6643-4474-B0F1-354303C9C127}" destId="{406D4924-97FF-405C-BE34-50215BA36E36}" srcOrd="0" destOrd="0" presId="urn:microsoft.com/office/officeart/2005/8/layout/hierarchy1"/>
    <dgm:cxn modelId="{09AB74D6-192E-4F86-836F-7965AB016BC2}" type="presParOf" srcId="{258F5A6F-6643-4474-B0F1-354303C9C127}" destId="{B9017E75-E63A-44AF-BF85-76D23DB30025}" srcOrd="1" destOrd="0" presId="urn:microsoft.com/office/officeart/2005/8/layout/hierarchy1"/>
    <dgm:cxn modelId="{7DFAFD11-A6B4-4421-A498-7537B4D48108}" type="presParOf" srcId="{1F91ED37-33E3-47BA-81B6-EAF14398B6A6}" destId="{64352302-86D0-43A9-AA7C-0B3925FA1894}"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38B9F4-3775-4D0E-BEDE-D9EF29E541BA}">
      <dsp:nvSpPr>
        <dsp:cNvPr id="0" name=""/>
        <dsp:cNvSpPr/>
      </dsp:nvSpPr>
      <dsp:spPr>
        <a:xfrm>
          <a:off x="2049843" y="970079"/>
          <a:ext cx="2356126" cy="268645"/>
        </a:xfrm>
        <a:custGeom>
          <a:avLst/>
          <a:gdLst/>
          <a:ahLst/>
          <a:cxnLst/>
          <a:rect l="0" t="0" r="0" b="0"/>
          <a:pathLst>
            <a:path>
              <a:moveTo>
                <a:pt x="0" y="0"/>
              </a:moveTo>
              <a:lnTo>
                <a:pt x="0" y="183074"/>
              </a:lnTo>
              <a:lnTo>
                <a:pt x="2356126" y="183074"/>
              </a:lnTo>
              <a:lnTo>
                <a:pt x="2356126" y="268645"/>
              </a:lnTo>
            </a:path>
          </a:pathLst>
        </a:custGeom>
        <a:noFill/>
        <a:ln w="1905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BAE3B05-6CF8-47BC-AB0D-86159230E923}">
      <dsp:nvSpPr>
        <dsp:cNvPr id="0" name=""/>
        <dsp:cNvSpPr/>
      </dsp:nvSpPr>
      <dsp:spPr>
        <a:xfrm>
          <a:off x="3278052" y="1825282"/>
          <a:ext cx="942805" cy="268645"/>
        </a:xfrm>
        <a:custGeom>
          <a:avLst/>
          <a:gdLst/>
          <a:ahLst/>
          <a:cxnLst/>
          <a:rect l="0" t="0" r="0" b="0"/>
          <a:pathLst>
            <a:path>
              <a:moveTo>
                <a:pt x="0" y="0"/>
              </a:moveTo>
              <a:lnTo>
                <a:pt x="0" y="183074"/>
              </a:lnTo>
              <a:lnTo>
                <a:pt x="942805" y="183074"/>
              </a:lnTo>
              <a:lnTo>
                <a:pt x="942805" y="268645"/>
              </a:lnTo>
            </a:path>
          </a:pathLst>
        </a:custGeom>
        <a:noFill/>
        <a:ln w="19050" cap="flat" cmpd="sng" algn="ctr">
          <a:solidFill>
            <a:schemeClr val="accent1">
              <a:shade val="8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E606894F-438F-46CD-BA0D-73CADB4ED736}">
      <dsp:nvSpPr>
        <dsp:cNvPr id="0" name=""/>
        <dsp:cNvSpPr/>
      </dsp:nvSpPr>
      <dsp:spPr>
        <a:xfrm>
          <a:off x="2936042" y="1825282"/>
          <a:ext cx="342009" cy="277860"/>
        </a:xfrm>
        <a:custGeom>
          <a:avLst/>
          <a:gdLst/>
          <a:ahLst/>
          <a:cxnLst/>
          <a:rect l="0" t="0" r="0" b="0"/>
          <a:pathLst>
            <a:path>
              <a:moveTo>
                <a:pt x="342009" y="0"/>
              </a:moveTo>
              <a:lnTo>
                <a:pt x="342009" y="192289"/>
              </a:lnTo>
              <a:lnTo>
                <a:pt x="0" y="192289"/>
              </a:lnTo>
              <a:lnTo>
                <a:pt x="0" y="277860"/>
              </a:lnTo>
            </a:path>
          </a:pathLst>
        </a:custGeom>
        <a:noFill/>
        <a:ln w="19050" cap="flat" cmpd="sng" algn="ctr">
          <a:solidFill>
            <a:schemeClr val="accent1">
              <a:shade val="8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5EA52C8-3955-47E2-8D14-7030D6B4877A}">
      <dsp:nvSpPr>
        <dsp:cNvPr id="0" name=""/>
        <dsp:cNvSpPr/>
      </dsp:nvSpPr>
      <dsp:spPr>
        <a:xfrm>
          <a:off x="2049843" y="970079"/>
          <a:ext cx="1228208" cy="268645"/>
        </a:xfrm>
        <a:custGeom>
          <a:avLst/>
          <a:gdLst/>
          <a:ahLst/>
          <a:cxnLst/>
          <a:rect l="0" t="0" r="0" b="0"/>
          <a:pathLst>
            <a:path>
              <a:moveTo>
                <a:pt x="0" y="0"/>
              </a:moveTo>
              <a:lnTo>
                <a:pt x="0" y="183074"/>
              </a:lnTo>
              <a:lnTo>
                <a:pt x="1228208" y="183074"/>
              </a:lnTo>
              <a:lnTo>
                <a:pt x="1228208" y="268645"/>
              </a:lnTo>
            </a:path>
          </a:pathLst>
        </a:custGeom>
        <a:noFill/>
        <a:ln w="1905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BF0FE245-4410-4211-B5F4-A3CE969C0245}">
      <dsp:nvSpPr>
        <dsp:cNvPr id="0" name=""/>
        <dsp:cNvSpPr/>
      </dsp:nvSpPr>
      <dsp:spPr>
        <a:xfrm>
          <a:off x="365130" y="1825510"/>
          <a:ext cx="785021" cy="268645"/>
        </a:xfrm>
        <a:custGeom>
          <a:avLst/>
          <a:gdLst/>
          <a:ahLst/>
          <a:cxnLst/>
          <a:rect l="0" t="0" r="0" b="0"/>
          <a:pathLst>
            <a:path>
              <a:moveTo>
                <a:pt x="0" y="0"/>
              </a:moveTo>
              <a:lnTo>
                <a:pt x="0" y="183074"/>
              </a:lnTo>
              <a:lnTo>
                <a:pt x="785021" y="183074"/>
              </a:lnTo>
              <a:lnTo>
                <a:pt x="785021" y="268645"/>
              </a:lnTo>
            </a:path>
          </a:pathLst>
        </a:custGeom>
        <a:noFill/>
        <a:ln w="19050" cap="flat" cmpd="sng" algn="ctr">
          <a:solidFill>
            <a:schemeClr val="accent1">
              <a:shade val="8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55FA5B25-1E6D-4728-8ED0-2A3FAC268EAD}">
      <dsp:nvSpPr>
        <dsp:cNvPr id="0" name=""/>
        <dsp:cNvSpPr/>
      </dsp:nvSpPr>
      <dsp:spPr>
        <a:xfrm>
          <a:off x="312203" y="1825510"/>
          <a:ext cx="91440" cy="268645"/>
        </a:xfrm>
        <a:custGeom>
          <a:avLst/>
          <a:gdLst/>
          <a:ahLst/>
          <a:cxnLst/>
          <a:rect l="0" t="0" r="0" b="0"/>
          <a:pathLst>
            <a:path>
              <a:moveTo>
                <a:pt x="52927" y="0"/>
              </a:moveTo>
              <a:lnTo>
                <a:pt x="52927" y="183074"/>
              </a:lnTo>
              <a:lnTo>
                <a:pt x="45720" y="183074"/>
              </a:lnTo>
              <a:lnTo>
                <a:pt x="45720" y="268645"/>
              </a:lnTo>
            </a:path>
          </a:pathLst>
        </a:custGeom>
        <a:noFill/>
        <a:ln w="19050" cap="flat" cmpd="sng" algn="ctr">
          <a:solidFill>
            <a:schemeClr val="accent1">
              <a:shade val="8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447A6AF1-C35D-444A-9A28-A24BE17743AB}">
      <dsp:nvSpPr>
        <dsp:cNvPr id="0" name=""/>
        <dsp:cNvSpPr/>
      </dsp:nvSpPr>
      <dsp:spPr>
        <a:xfrm>
          <a:off x="365130" y="970079"/>
          <a:ext cx="1684713" cy="268645"/>
        </a:xfrm>
        <a:custGeom>
          <a:avLst/>
          <a:gdLst/>
          <a:ahLst/>
          <a:cxnLst/>
          <a:rect l="0" t="0" r="0" b="0"/>
          <a:pathLst>
            <a:path>
              <a:moveTo>
                <a:pt x="1684713" y="0"/>
              </a:moveTo>
              <a:lnTo>
                <a:pt x="1684713" y="183074"/>
              </a:lnTo>
              <a:lnTo>
                <a:pt x="0" y="183074"/>
              </a:lnTo>
              <a:lnTo>
                <a:pt x="0" y="268645"/>
              </a:lnTo>
            </a:path>
          </a:pathLst>
        </a:custGeom>
        <a:noFill/>
        <a:ln w="1905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2EC23BDC-F4AC-4F44-8AD6-58206B94450E}">
      <dsp:nvSpPr>
        <dsp:cNvPr id="0" name=""/>
        <dsp:cNvSpPr/>
      </dsp:nvSpPr>
      <dsp:spPr>
        <a:xfrm>
          <a:off x="1264139" y="383523"/>
          <a:ext cx="1571408" cy="586556"/>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44D8EA92-E0DC-4944-A543-35026AC08234}">
      <dsp:nvSpPr>
        <dsp:cNvPr id="0" name=""/>
        <dsp:cNvSpPr/>
      </dsp:nvSpPr>
      <dsp:spPr>
        <a:xfrm>
          <a:off x="1366774" y="481025"/>
          <a:ext cx="1571408" cy="58655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dirty="0"/>
            <a:t>Categories</a:t>
          </a:r>
        </a:p>
      </dsp:txBody>
      <dsp:txXfrm>
        <a:off x="1383954" y="498205"/>
        <a:ext cx="1537048" cy="552196"/>
      </dsp:txXfrm>
    </dsp:sp>
    <dsp:sp modelId="{BFECD9D6-FD02-4B87-A1AF-EDCDF8ABAB98}">
      <dsp:nvSpPr>
        <dsp:cNvPr id="0" name=""/>
        <dsp:cNvSpPr/>
      </dsp:nvSpPr>
      <dsp:spPr>
        <a:xfrm>
          <a:off x="-95427" y="1238725"/>
          <a:ext cx="921115" cy="586785"/>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28112E72-8C93-4584-A78E-CFDE711D8E4F}">
      <dsp:nvSpPr>
        <dsp:cNvPr id="0" name=""/>
        <dsp:cNvSpPr/>
      </dsp:nvSpPr>
      <dsp:spPr>
        <a:xfrm>
          <a:off x="7207" y="1336228"/>
          <a:ext cx="921115" cy="586785"/>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a:t>'A'</a:t>
          </a:r>
        </a:p>
      </dsp:txBody>
      <dsp:txXfrm>
        <a:off x="24393" y="1353414"/>
        <a:ext cx="886743" cy="552413"/>
      </dsp:txXfrm>
    </dsp:sp>
    <dsp:sp modelId="{54D37AEB-A891-48E5-92E1-735B307E971D}">
      <dsp:nvSpPr>
        <dsp:cNvPr id="0" name=""/>
        <dsp:cNvSpPr/>
      </dsp:nvSpPr>
      <dsp:spPr>
        <a:xfrm>
          <a:off x="-102634" y="2094156"/>
          <a:ext cx="921115" cy="586785"/>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E4BD0C43-5823-4AE2-ACA1-813B8D7E04E7}">
      <dsp:nvSpPr>
        <dsp:cNvPr id="0" name=""/>
        <dsp:cNvSpPr/>
      </dsp:nvSpPr>
      <dsp:spPr>
        <a:xfrm>
          <a:off x="0" y="2191659"/>
          <a:ext cx="921115" cy="586785"/>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a:t>'AY'</a:t>
          </a:r>
        </a:p>
      </dsp:txBody>
      <dsp:txXfrm>
        <a:off x="17186" y="2208845"/>
        <a:ext cx="886743" cy="552413"/>
      </dsp:txXfrm>
    </dsp:sp>
    <dsp:sp modelId="{BDBA3349-4A0B-4AA2-9A60-F1F94401B681}">
      <dsp:nvSpPr>
        <dsp:cNvPr id="0" name=""/>
        <dsp:cNvSpPr/>
      </dsp:nvSpPr>
      <dsp:spPr>
        <a:xfrm>
          <a:off x="689593" y="2094156"/>
          <a:ext cx="921115" cy="586785"/>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0E3F9AF7-12ED-4151-823D-908A992E280D}">
      <dsp:nvSpPr>
        <dsp:cNvPr id="0" name=""/>
        <dsp:cNvSpPr/>
      </dsp:nvSpPr>
      <dsp:spPr>
        <a:xfrm>
          <a:off x="792228" y="2191659"/>
          <a:ext cx="921115" cy="586785"/>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a:t>'AN'</a:t>
          </a:r>
        </a:p>
      </dsp:txBody>
      <dsp:txXfrm>
        <a:off x="809414" y="2208845"/>
        <a:ext cx="886743" cy="552413"/>
      </dsp:txXfrm>
    </dsp:sp>
    <dsp:sp modelId="{BC2FD2CA-6C9D-4E72-A616-FC41DF025555}">
      <dsp:nvSpPr>
        <dsp:cNvPr id="0" name=""/>
        <dsp:cNvSpPr/>
      </dsp:nvSpPr>
      <dsp:spPr>
        <a:xfrm>
          <a:off x="2816197" y="1238725"/>
          <a:ext cx="923711" cy="586556"/>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A163BCB1-FFE7-42D3-B82C-263B189A952C}">
      <dsp:nvSpPr>
        <dsp:cNvPr id="0" name=""/>
        <dsp:cNvSpPr/>
      </dsp:nvSpPr>
      <dsp:spPr>
        <a:xfrm>
          <a:off x="2918831" y="1336228"/>
          <a:ext cx="923711" cy="58655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a:t>'B'</a:t>
          </a:r>
        </a:p>
      </dsp:txBody>
      <dsp:txXfrm>
        <a:off x="2936011" y="1353408"/>
        <a:ext cx="889351" cy="552196"/>
      </dsp:txXfrm>
    </dsp:sp>
    <dsp:sp modelId="{D8346EC8-9412-4ECA-BE87-AB106811AF03}">
      <dsp:nvSpPr>
        <dsp:cNvPr id="0" name=""/>
        <dsp:cNvSpPr/>
      </dsp:nvSpPr>
      <dsp:spPr>
        <a:xfrm>
          <a:off x="2474187" y="2103142"/>
          <a:ext cx="923711" cy="586556"/>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06A98B1E-152B-4F7C-974D-55616BF50E28}">
      <dsp:nvSpPr>
        <dsp:cNvPr id="0" name=""/>
        <dsp:cNvSpPr/>
      </dsp:nvSpPr>
      <dsp:spPr>
        <a:xfrm>
          <a:off x="2576822" y="2200645"/>
          <a:ext cx="923711" cy="586556"/>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a:t>'BY'</a:t>
          </a:r>
        </a:p>
      </dsp:txBody>
      <dsp:txXfrm>
        <a:off x="2594002" y="2217825"/>
        <a:ext cx="889351" cy="552196"/>
      </dsp:txXfrm>
    </dsp:sp>
    <dsp:sp modelId="{03960377-6B3A-452E-9E32-089DE97C1091}">
      <dsp:nvSpPr>
        <dsp:cNvPr id="0" name=""/>
        <dsp:cNvSpPr/>
      </dsp:nvSpPr>
      <dsp:spPr>
        <a:xfrm>
          <a:off x="3760300" y="2093928"/>
          <a:ext cx="921115" cy="586785"/>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33C222BD-3F0E-48C3-9B30-CD7BDD9AEB06}">
      <dsp:nvSpPr>
        <dsp:cNvPr id="0" name=""/>
        <dsp:cNvSpPr/>
      </dsp:nvSpPr>
      <dsp:spPr>
        <a:xfrm>
          <a:off x="3862934" y="2191430"/>
          <a:ext cx="921115" cy="586785"/>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a:t>'BN'</a:t>
          </a:r>
        </a:p>
      </dsp:txBody>
      <dsp:txXfrm>
        <a:off x="3880120" y="2208616"/>
        <a:ext cx="886743" cy="552413"/>
      </dsp:txXfrm>
    </dsp:sp>
    <dsp:sp modelId="{406D4924-97FF-405C-BE34-50215BA36E36}">
      <dsp:nvSpPr>
        <dsp:cNvPr id="0" name=""/>
        <dsp:cNvSpPr/>
      </dsp:nvSpPr>
      <dsp:spPr>
        <a:xfrm>
          <a:off x="3945412" y="1238725"/>
          <a:ext cx="921115" cy="586785"/>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sp>
    <dsp:sp modelId="{B9017E75-E63A-44AF-BF85-76D23DB30025}">
      <dsp:nvSpPr>
        <dsp:cNvPr id="0" name=""/>
        <dsp:cNvSpPr/>
      </dsp:nvSpPr>
      <dsp:spPr>
        <a:xfrm>
          <a:off x="4048047" y="1336228"/>
          <a:ext cx="921115" cy="586785"/>
        </a:xfrm>
        <a:prstGeom prst="roundRect">
          <a:avLst>
            <a:gd name="adj" fmla="val 10000"/>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IN" sz="1200" b="1" kern="1200"/>
            <a:t>'C'</a:t>
          </a:r>
        </a:p>
      </dsp:txBody>
      <dsp:txXfrm>
        <a:off x="4065233" y="1353414"/>
        <a:ext cx="886743" cy="55241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39625C-DAA0-4EA6-8FE6-2BE5CA84B106}" type="datetimeFigureOut">
              <a:rPr lang="en-IN" smtClean="0"/>
              <a:t>19-06-2025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8E0D5B-E20B-4088-8370-FD5D9F866C63}" type="slidenum">
              <a:rPr lang="en-IN" smtClean="0"/>
              <a:t>‹#›</a:t>
            </a:fld>
            <a:endParaRPr lang="en-IN"/>
          </a:p>
        </p:txBody>
      </p:sp>
    </p:spTree>
    <p:extLst>
      <p:ext uri="{BB962C8B-B14F-4D97-AF65-F5344CB8AC3E}">
        <p14:creationId xmlns:p14="http://schemas.microsoft.com/office/powerpoint/2010/main" val="3402008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48E0D5B-E20B-4088-8370-FD5D9F866C63}" type="slidenum">
              <a:rPr lang="en-IN" smtClean="0"/>
              <a:t>13</a:t>
            </a:fld>
            <a:endParaRPr lang="en-IN"/>
          </a:p>
        </p:txBody>
      </p:sp>
    </p:spTree>
    <p:extLst>
      <p:ext uri="{BB962C8B-B14F-4D97-AF65-F5344CB8AC3E}">
        <p14:creationId xmlns:p14="http://schemas.microsoft.com/office/powerpoint/2010/main" val="891707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48E0D5B-E20B-4088-8370-FD5D9F866C63}" type="slidenum">
              <a:rPr lang="en-IN" smtClean="0"/>
              <a:t>14</a:t>
            </a:fld>
            <a:endParaRPr lang="en-IN"/>
          </a:p>
        </p:txBody>
      </p:sp>
    </p:spTree>
    <p:extLst>
      <p:ext uri="{BB962C8B-B14F-4D97-AF65-F5344CB8AC3E}">
        <p14:creationId xmlns:p14="http://schemas.microsoft.com/office/powerpoint/2010/main" val="920622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1AE8F09-F5C4-E0FE-29A4-F2DE1B100AF6}"/>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A72F65A6-E09B-A380-0A2B-A55E9434266D}"/>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CF2BF6D8-9BE0-35A7-9D74-4BB80CB00947}"/>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 xmlns:a16="http://schemas.microsoft.com/office/drawing/2014/main" id="{8EF12357-44D5-900F-DAF4-9947A5C60921}"/>
              </a:ext>
            </a:extLst>
          </p:cNvPr>
          <p:cNvSpPr>
            <a:spLocks noGrp="1"/>
          </p:cNvSpPr>
          <p:nvPr>
            <p:ph type="sldNum" sz="quarter" idx="5"/>
          </p:nvPr>
        </p:nvSpPr>
        <p:spPr/>
        <p:txBody>
          <a:bodyPr/>
          <a:lstStyle/>
          <a:p>
            <a:fld id="{D48E0D5B-E20B-4088-8370-FD5D9F866C63}" type="slidenum">
              <a:rPr lang="en-IN" smtClean="0"/>
              <a:t>16</a:t>
            </a:fld>
            <a:endParaRPr lang="en-IN"/>
          </a:p>
        </p:txBody>
      </p:sp>
    </p:spTree>
    <p:extLst>
      <p:ext uri="{BB962C8B-B14F-4D97-AF65-F5344CB8AC3E}">
        <p14:creationId xmlns:p14="http://schemas.microsoft.com/office/powerpoint/2010/main" val="3987376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B15385B-B25D-D37C-3E34-0EAF9E7C08E2}"/>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2C69F1E6-9598-FCE3-7442-3A2587BC5EB2}"/>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76DABF7A-CFA6-31FE-CCE4-99F92B52EDD7}"/>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 xmlns:a16="http://schemas.microsoft.com/office/drawing/2014/main" id="{C79F43CE-C539-7BA1-AD51-B6954E3DF842}"/>
              </a:ext>
            </a:extLst>
          </p:cNvPr>
          <p:cNvSpPr>
            <a:spLocks noGrp="1"/>
          </p:cNvSpPr>
          <p:nvPr>
            <p:ph type="sldNum" sz="quarter" idx="5"/>
          </p:nvPr>
        </p:nvSpPr>
        <p:spPr/>
        <p:txBody>
          <a:bodyPr/>
          <a:lstStyle/>
          <a:p>
            <a:fld id="{D48E0D5B-E20B-4088-8370-FD5D9F866C63}" type="slidenum">
              <a:rPr lang="en-IN" smtClean="0"/>
              <a:t>17</a:t>
            </a:fld>
            <a:endParaRPr lang="en-IN"/>
          </a:p>
        </p:txBody>
      </p:sp>
    </p:spTree>
    <p:extLst>
      <p:ext uri="{BB962C8B-B14F-4D97-AF65-F5344CB8AC3E}">
        <p14:creationId xmlns:p14="http://schemas.microsoft.com/office/powerpoint/2010/main" val="3882988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F0C3ECB7-AF20-7CC4-097A-E4428A31498E}"/>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B35F8E24-4A8E-551C-EDC6-735EBD9EEBAD}"/>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75A741AC-A34D-906B-2E3F-53E3439CDEE5}"/>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 xmlns:a16="http://schemas.microsoft.com/office/drawing/2014/main" id="{9D08385E-3FC7-97B1-1D7E-462E9AC1A284}"/>
              </a:ext>
            </a:extLst>
          </p:cNvPr>
          <p:cNvSpPr>
            <a:spLocks noGrp="1"/>
          </p:cNvSpPr>
          <p:nvPr>
            <p:ph type="sldNum" sz="quarter" idx="5"/>
          </p:nvPr>
        </p:nvSpPr>
        <p:spPr/>
        <p:txBody>
          <a:bodyPr/>
          <a:lstStyle/>
          <a:p>
            <a:fld id="{D48E0D5B-E20B-4088-8370-FD5D9F866C63}" type="slidenum">
              <a:rPr lang="en-IN" smtClean="0"/>
              <a:t>18</a:t>
            </a:fld>
            <a:endParaRPr lang="en-IN"/>
          </a:p>
        </p:txBody>
      </p:sp>
    </p:spTree>
    <p:extLst>
      <p:ext uri="{BB962C8B-B14F-4D97-AF65-F5344CB8AC3E}">
        <p14:creationId xmlns:p14="http://schemas.microsoft.com/office/powerpoint/2010/main" val="27986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947E293A-386D-1176-3F7E-45A22E9B1781}"/>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96C8F110-5AB4-F260-6124-4B7E7FF2D082}"/>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CC2884D4-F455-99D4-DCD8-7F0373E7A7B3}"/>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 xmlns:a16="http://schemas.microsoft.com/office/drawing/2014/main" id="{4614AFC3-36A9-F323-5D05-ED32101F2A0F}"/>
              </a:ext>
            </a:extLst>
          </p:cNvPr>
          <p:cNvSpPr>
            <a:spLocks noGrp="1"/>
          </p:cNvSpPr>
          <p:nvPr>
            <p:ph type="sldNum" sz="quarter" idx="5"/>
          </p:nvPr>
        </p:nvSpPr>
        <p:spPr/>
        <p:txBody>
          <a:bodyPr/>
          <a:lstStyle/>
          <a:p>
            <a:fld id="{D48E0D5B-E20B-4088-8370-FD5D9F866C63}" type="slidenum">
              <a:rPr lang="en-IN" smtClean="0"/>
              <a:t>19</a:t>
            </a:fld>
            <a:endParaRPr lang="en-IN"/>
          </a:p>
        </p:txBody>
      </p:sp>
    </p:spTree>
    <p:extLst>
      <p:ext uri="{BB962C8B-B14F-4D97-AF65-F5344CB8AC3E}">
        <p14:creationId xmlns:p14="http://schemas.microsoft.com/office/powerpoint/2010/main" val="3295700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AAB841-5FCC-5F68-A774-F013B28AAF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 xmlns:a16="http://schemas.microsoft.com/office/drawing/2014/main" id="{AB635403-27D3-8E28-5556-707855152D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 xmlns:a16="http://schemas.microsoft.com/office/drawing/2014/main" id="{4F9A71A6-FEB0-5CED-926A-40CA4C9138A9}"/>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5" name="Footer Placeholder 4">
            <a:extLst>
              <a:ext uri="{FF2B5EF4-FFF2-40B4-BE49-F238E27FC236}">
                <a16:creationId xmlns="" xmlns:a16="http://schemas.microsoft.com/office/drawing/2014/main" id="{873D6ABA-59EF-DFF3-7460-D20E9E15098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8DB238F8-951A-03DA-365C-347442EE0D04}"/>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6938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449A16-29EB-AF07-19B3-5CDD99DF365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620FE3DC-22A3-FCA7-72D1-BF8DF9F806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5206DE70-23FB-23F9-05E5-5FCC7DDF72B5}"/>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5" name="Footer Placeholder 4">
            <a:extLst>
              <a:ext uri="{FF2B5EF4-FFF2-40B4-BE49-F238E27FC236}">
                <a16:creationId xmlns="" xmlns:a16="http://schemas.microsoft.com/office/drawing/2014/main" id="{28BCDC03-B8EE-B484-11DC-A2A4CE45E03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57ECCB36-74FE-9297-0A0D-BBD5D925AC19}"/>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164154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201D2F3-5CC9-2E65-516A-799AD56A1EA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EE4AD16A-0C38-95E3-01C9-AC2AB04620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E3705052-B9F0-71A6-246F-5DD10493FC6D}"/>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5" name="Footer Placeholder 4">
            <a:extLst>
              <a:ext uri="{FF2B5EF4-FFF2-40B4-BE49-F238E27FC236}">
                <a16:creationId xmlns="" xmlns:a16="http://schemas.microsoft.com/office/drawing/2014/main" id="{E9F8A1B5-C902-CA30-5877-BF8992A249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33E49CD9-C1B2-A935-2509-0B5673B32926}"/>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976221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80F85F-5FD3-2B08-FFF9-16F390062A0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7FC2558B-41D6-3F5A-63B7-5672C23AA1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158DA8A8-B009-8CCE-D064-D0E21B9F2AB1}"/>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5" name="Footer Placeholder 4">
            <a:extLst>
              <a:ext uri="{FF2B5EF4-FFF2-40B4-BE49-F238E27FC236}">
                <a16:creationId xmlns="" xmlns:a16="http://schemas.microsoft.com/office/drawing/2014/main" id="{647DCD73-F584-B04F-0669-757FBF71E50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95AAF704-6E66-5DCE-C2D6-E311A671EAAE}"/>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762659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1615D9-F5B8-FFF2-694C-8865C43F4F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0319C1AD-6E5A-0611-C9BD-812920C9E4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3C1A20F-9853-6624-B07F-570FCB1775AB}"/>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5" name="Footer Placeholder 4">
            <a:extLst>
              <a:ext uri="{FF2B5EF4-FFF2-40B4-BE49-F238E27FC236}">
                <a16:creationId xmlns="" xmlns:a16="http://schemas.microsoft.com/office/drawing/2014/main" id="{24DAFB4A-5BC5-DD4B-F7FB-88FFB25D41C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58696341-C6B0-42DC-82E0-29DAFF3090CB}"/>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38809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97B446-806D-CF36-66C6-958EA966F6E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A18DF31E-27E4-3090-BC6A-BD5218553F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3CE1EBEB-CFEB-61E2-5DE8-FBC0D29C6C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CAE89664-1CFC-05F9-0C3B-5FF5B834835E}"/>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6" name="Footer Placeholder 5">
            <a:extLst>
              <a:ext uri="{FF2B5EF4-FFF2-40B4-BE49-F238E27FC236}">
                <a16:creationId xmlns="" xmlns:a16="http://schemas.microsoft.com/office/drawing/2014/main" id="{A1D51DC1-AA38-F0BE-4D71-B0B5FF6D762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3E87FAE9-EB50-8D10-94B3-BD17EDE4A8E6}"/>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047002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DBCD1F-7868-6A1D-01B9-5387D46BBF4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6D9E509D-59F1-3573-5042-29FBD198CB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35B2FF05-45D2-C818-FA37-15C8CB5005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6CB76B1E-B1FA-C071-2DC8-FEABD85A06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76990ABF-A592-2D53-EAE4-B91031C905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24C88C21-8948-59E2-47C7-B39507B8DE78}"/>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8" name="Footer Placeholder 7">
            <a:extLst>
              <a:ext uri="{FF2B5EF4-FFF2-40B4-BE49-F238E27FC236}">
                <a16:creationId xmlns="" xmlns:a16="http://schemas.microsoft.com/office/drawing/2014/main" id="{76CE97D7-6DCD-0FFB-D6B1-E43202E4311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 xmlns:a16="http://schemas.microsoft.com/office/drawing/2014/main" id="{6682C8A6-6DDC-B09E-3910-109C66E73B39}"/>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3290842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2672F9-2CB9-7B41-D161-C094205D944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3F1167CB-867E-72C3-E1AD-511F06BD9FD3}"/>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4" name="Footer Placeholder 3">
            <a:extLst>
              <a:ext uri="{FF2B5EF4-FFF2-40B4-BE49-F238E27FC236}">
                <a16:creationId xmlns="" xmlns:a16="http://schemas.microsoft.com/office/drawing/2014/main" id="{9093B45F-5283-AF49-F058-2015C1FD4EC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 xmlns:a16="http://schemas.microsoft.com/office/drawing/2014/main" id="{9142961A-1370-C97A-A231-C2B5AFD7EE19}"/>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1533904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F6E18FA1-274B-403E-E44A-99124B5B7F22}"/>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3" name="Footer Placeholder 2">
            <a:extLst>
              <a:ext uri="{FF2B5EF4-FFF2-40B4-BE49-F238E27FC236}">
                <a16:creationId xmlns="" xmlns:a16="http://schemas.microsoft.com/office/drawing/2014/main" id="{6975C8FD-D33A-437A-D66A-603DA82BA3F5}"/>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AD203F80-140C-1992-56B3-98534206EA89}"/>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2372289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0C10B7F-7EDA-F564-C848-AA7018A2C1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165BAB20-DBE3-443E-E9DC-53BDDA2A0E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3A964389-1C45-1582-6BB6-0B1766348A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09CAE07-AC58-FBCD-C7E6-029CFCD0FC15}"/>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6" name="Footer Placeholder 5">
            <a:extLst>
              <a:ext uri="{FF2B5EF4-FFF2-40B4-BE49-F238E27FC236}">
                <a16:creationId xmlns="" xmlns:a16="http://schemas.microsoft.com/office/drawing/2014/main" id="{01E9CADB-1460-F798-A42F-5778957EB09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925490D4-DB4B-AABD-ACC4-08C22B738427}"/>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4030456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6523EB-22F7-6732-A0F0-739088B4F6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F9083373-FAF6-4673-A49C-0F18DE828A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 xmlns:a16="http://schemas.microsoft.com/office/drawing/2014/main" id="{8401C775-4E26-3A66-9F22-DD5A90FAEE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56B7953-3A9D-554E-7FFC-2807DA6FB4BD}"/>
              </a:ext>
            </a:extLst>
          </p:cNvPr>
          <p:cNvSpPr>
            <a:spLocks noGrp="1"/>
          </p:cNvSpPr>
          <p:nvPr>
            <p:ph type="dt" sz="half" idx="10"/>
          </p:nvPr>
        </p:nvSpPr>
        <p:spPr/>
        <p:txBody>
          <a:bodyPr/>
          <a:lstStyle/>
          <a:p>
            <a:fld id="{574B510A-C19B-4006-A9CC-D0006FE74515}" type="datetimeFigureOut">
              <a:rPr lang="en-IN" smtClean="0"/>
              <a:t>19-06-2025</a:t>
            </a:fld>
            <a:endParaRPr lang="en-IN"/>
          </a:p>
        </p:txBody>
      </p:sp>
      <p:sp>
        <p:nvSpPr>
          <p:cNvPr id="6" name="Footer Placeholder 5">
            <a:extLst>
              <a:ext uri="{FF2B5EF4-FFF2-40B4-BE49-F238E27FC236}">
                <a16:creationId xmlns="" xmlns:a16="http://schemas.microsoft.com/office/drawing/2014/main" id="{3586C41C-2189-DE84-C39B-4F5E67DD50C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BC845A96-5B6C-1C37-58FA-1723D77D6E58}"/>
              </a:ext>
            </a:extLst>
          </p:cNvPr>
          <p:cNvSpPr>
            <a:spLocks noGrp="1"/>
          </p:cNvSpPr>
          <p:nvPr>
            <p:ph type="sldNum" sz="quarter" idx="12"/>
          </p:nvPr>
        </p:nvSpPr>
        <p:spPr/>
        <p:txBody>
          <a:bodyPr/>
          <a:lstStyle/>
          <a:p>
            <a:fld id="{06281B44-21A1-40F6-9D4B-8D554CFFBC4D}" type="slidenum">
              <a:rPr lang="en-IN" smtClean="0"/>
              <a:t>‹#›</a:t>
            </a:fld>
            <a:endParaRPr lang="en-IN"/>
          </a:p>
        </p:txBody>
      </p:sp>
    </p:spTree>
    <p:extLst>
      <p:ext uri="{BB962C8B-B14F-4D97-AF65-F5344CB8AC3E}">
        <p14:creationId xmlns:p14="http://schemas.microsoft.com/office/powerpoint/2010/main" val="4262542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29E36178-8A58-E389-45C0-1D2F23A618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C4C3C933-14CE-12A3-F610-E716AD409E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FEBEDD5C-728C-5455-D018-69E9BB81ED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74B510A-C19B-4006-A9CC-D0006FE74515}" type="datetimeFigureOut">
              <a:rPr lang="en-IN" smtClean="0"/>
              <a:t>19-06-2025</a:t>
            </a:fld>
            <a:endParaRPr lang="en-IN"/>
          </a:p>
        </p:txBody>
      </p:sp>
      <p:sp>
        <p:nvSpPr>
          <p:cNvPr id="5" name="Footer Placeholder 4">
            <a:extLst>
              <a:ext uri="{FF2B5EF4-FFF2-40B4-BE49-F238E27FC236}">
                <a16:creationId xmlns="" xmlns:a16="http://schemas.microsoft.com/office/drawing/2014/main" id="{4F141C6A-2802-ABD3-4B40-D33B883195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 xmlns:a16="http://schemas.microsoft.com/office/drawing/2014/main" id="{84106774-6CD4-DC80-D88F-F0405D80C7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281B44-21A1-40F6-9D4B-8D554CFFBC4D}" type="slidenum">
              <a:rPr lang="en-IN" smtClean="0"/>
              <a:t>‹#›</a:t>
            </a:fld>
            <a:endParaRPr lang="en-IN"/>
          </a:p>
        </p:txBody>
      </p:sp>
    </p:spTree>
    <p:extLst>
      <p:ext uri="{BB962C8B-B14F-4D97-AF65-F5344CB8AC3E}">
        <p14:creationId xmlns:p14="http://schemas.microsoft.com/office/powerpoint/2010/main" val="33758683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3D845E6-BCD5-7895-D715-C5078C143620}"/>
              </a:ext>
            </a:extLst>
          </p:cNvPr>
          <p:cNvSpPr>
            <a:spLocks noGrp="1"/>
          </p:cNvSpPr>
          <p:nvPr>
            <p:ph type="ctrTitle"/>
          </p:nvPr>
        </p:nvSpPr>
        <p:spPr>
          <a:xfrm>
            <a:off x="790575" y="542220"/>
            <a:ext cx="10515599" cy="2186502"/>
          </a:xfrm>
        </p:spPr>
        <p:txBody>
          <a:bodyPr>
            <a:noAutofit/>
          </a:bodyPr>
          <a:lstStyle/>
          <a:p>
            <a:pPr marL="0" marR="0" algn="ctr">
              <a:lnSpc>
                <a:spcPct val="100000"/>
              </a:lnSpc>
              <a:spcBef>
                <a:spcPts val="1800"/>
              </a:spcBef>
              <a:spcAft>
                <a:spcPts val="0"/>
              </a:spcAft>
            </a:pPr>
            <a:r>
              <a:rPr lang="en-US" sz="2800" b="1" dirty="0">
                <a:solidFill>
                  <a:srgbClr val="002060"/>
                </a:solidFill>
                <a:effectLst/>
                <a:latin typeface="Book Antiqua" panose="02040602050305030304" pitchFamily="18" charset="0"/>
                <a:ea typeface="Calibri" panose="020F0502020204030204" pitchFamily="34" charset="0"/>
              </a:rPr>
              <a:t>National Consultation on Gender Budgeting with Central Ministries/Departments and State Governments</a:t>
            </a:r>
            <a:br>
              <a:rPr lang="en-US" sz="2800" b="1" dirty="0">
                <a:solidFill>
                  <a:srgbClr val="002060"/>
                </a:solidFill>
                <a:effectLst/>
                <a:latin typeface="Book Antiqua" panose="02040602050305030304" pitchFamily="18" charset="0"/>
                <a:ea typeface="Calibri" panose="020F0502020204030204" pitchFamily="34" charset="0"/>
              </a:rPr>
            </a:br>
            <a:r>
              <a:rPr lang="en-US" sz="2200" b="1" i="1" dirty="0">
                <a:effectLst/>
                <a:latin typeface="Book Antiqua" panose="02040602050305030304" pitchFamily="18" charset="0"/>
                <a:ea typeface="Calibri" panose="020F0502020204030204" pitchFamily="34" charset="0"/>
              </a:rPr>
              <a:t>Organized by </a:t>
            </a:r>
            <a:r>
              <a:rPr lang="en-US" sz="2800" b="1" dirty="0">
                <a:effectLst/>
                <a:latin typeface="Book Antiqua" panose="02040602050305030304" pitchFamily="18" charset="0"/>
                <a:ea typeface="Calibri" panose="020F0502020204030204" pitchFamily="34" charset="0"/>
              </a:rPr>
              <a:t/>
            </a:r>
            <a:br>
              <a:rPr lang="en-US" sz="2800" b="1" dirty="0">
                <a:effectLst/>
                <a:latin typeface="Book Antiqua" panose="02040602050305030304" pitchFamily="18" charset="0"/>
                <a:ea typeface="Calibri" panose="020F0502020204030204" pitchFamily="34" charset="0"/>
              </a:rPr>
            </a:br>
            <a:r>
              <a:rPr lang="en-US" sz="2400" b="1" dirty="0">
                <a:effectLst/>
                <a:latin typeface="Book Antiqua" panose="02040602050305030304" pitchFamily="18" charset="0"/>
                <a:ea typeface="Calibri" panose="020F0502020204030204" pitchFamily="34" charset="0"/>
              </a:rPr>
              <a:t>Ministry of Women &amp; Child Development</a:t>
            </a:r>
            <a:br>
              <a:rPr lang="en-US" sz="2400" b="1" dirty="0">
                <a:effectLst/>
                <a:latin typeface="Book Antiqua" panose="02040602050305030304" pitchFamily="18" charset="0"/>
                <a:ea typeface="Calibri" panose="020F0502020204030204" pitchFamily="34" charset="0"/>
              </a:rPr>
            </a:br>
            <a:endParaRPr lang="en-IN" sz="2400" dirty="0"/>
          </a:p>
        </p:txBody>
      </p:sp>
      <p:sp>
        <p:nvSpPr>
          <p:cNvPr id="3" name="Subtitle 2">
            <a:extLst>
              <a:ext uri="{FF2B5EF4-FFF2-40B4-BE49-F238E27FC236}">
                <a16:creationId xmlns="" xmlns:a16="http://schemas.microsoft.com/office/drawing/2014/main" id="{CA44A5B9-4C06-0550-1FB4-C7B93A17C8F2}"/>
              </a:ext>
            </a:extLst>
          </p:cNvPr>
          <p:cNvSpPr>
            <a:spLocks noGrp="1"/>
          </p:cNvSpPr>
          <p:nvPr>
            <p:ph type="subTitle" idx="1"/>
          </p:nvPr>
        </p:nvSpPr>
        <p:spPr>
          <a:xfrm>
            <a:off x="1667662" y="2728722"/>
            <a:ext cx="9144000" cy="700278"/>
          </a:xfrm>
        </p:spPr>
        <p:txBody>
          <a:bodyPr vert="horz" lIns="91440" tIns="45720" rIns="91440" bIns="45720" rtlCol="0" anchor="t">
            <a:noAutofit/>
          </a:bodyPr>
          <a:lstStyle/>
          <a:p>
            <a:r>
              <a:rPr lang="en-IN" sz="1800" b="1" dirty="0">
                <a:solidFill>
                  <a:srgbClr val="002060"/>
                </a:solidFill>
                <a:latin typeface="Book Antiqua" panose="02040602050305030304" pitchFamily="18" charset="0"/>
                <a:cs typeface="Arial" panose="020B0604020202020204" pitchFamily="34" charset="0"/>
              </a:rPr>
              <a:t>19 June 2025</a:t>
            </a:r>
          </a:p>
          <a:p>
            <a:r>
              <a:rPr lang="en-IN" sz="1800" b="1" dirty="0">
                <a:solidFill>
                  <a:srgbClr val="002060"/>
                </a:solidFill>
                <a:latin typeface="Book Antiqua" panose="02040602050305030304" pitchFamily="18" charset="0"/>
                <a:cs typeface="Arial" panose="020B0604020202020204" pitchFamily="34" charset="0"/>
              </a:rPr>
              <a:t>Hall No 2 &amp; 3: Vigyan Bhawan, New Delhi</a:t>
            </a:r>
          </a:p>
        </p:txBody>
      </p:sp>
      <p:sp>
        <p:nvSpPr>
          <p:cNvPr id="4" name="Subtitle 2">
            <a:extLst>
              <a:ext uri="{FF2B5EF4-FFF2-40B4-BE49-F238E27FC236}">
                <a16:creationId xmlns="" xmlns:a16="http://schemas.microsoft.com/office/drawing/2014/main" id="{9B9E49F2-AC6D-FC3C-41A3-D34A1193A3A7}"/>
              </a:ext>
            </a:extLst>
          </p:cNvPr>
          <p:cNvSpPr txBox="1">
            <a:spLocks/>
          </p:cNvSpPr>
          <p:nvPr/>
        </p:nvSpPr>
        <p:spPr>
          <a:xfrm>
            <a:off x="1667662" y="3790950"/>
            <a:ext cx="9144000" cy="203911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Initiatives to strengthen and advance Gender Budgeting</a:t>
            </a:r>
          </a:p>
          <a:p>
            <a:r>
              <a:rPr lang="en-US" sz="2000" b="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 </a:t>
            </a:r>
            <a:r>
              <a:rPr lang="en-US" sz="2000" b="1" i="1" dirty="0">
                <a:solidFill>
                  <a:srgbClr val="C00000"/>
                </a:solidFill>
                <a:effectLst/>
                <a:latin typeface="Book Antiqua" panose="02040602050305030304" pitchFamily="18" charset="0"/>
                <a:ea typeface="Calibri" panose="020F0502020204030204" pitchFamily="34" charset="0"/>
                <a:cs typeface="Times New Roman" panose="02020603050405020304" pitchFamily="18" charset="0"/>
              </a:rPr>
              <a:t>Sharing of lessons by the State Government  </a:t>
            </a:r>
            <a:endParaRPr lang="en-IN" sz="2000" b="1" dirty="0">
              <a:solidFill>
                <a:srgbClr val="C00000"/>
              </a:solidFill>
              <a:effectLst/>
              <a:latin typeface="Book Antiqua" panose="02040602050305030304" pitchFamily="18" charset="0"/>
              <a:ea typeface="Calibri" panose="020F0502020204030204" pitchFamily="34" charset="0"/>
              <a:cs typeface="Mangal" panose="02040503050203030202" pitchFamily="18" charset="0"/>
            </a:endParaRPr>
          </a:p>
          <a:p>
            <a:endParaRPr lang="en-US" sz="2000" b="1" dirty="0">
              <a:solidFill>
                <a:srgbClr val="002060"/>
              </a:solidFill>
              <a:latin typeface="Book Antiqua" panose="02040602050305030304" pitchFamily="18" charset="0"/>
            </a:endParaRPr>
          </a:p>
          <a:p>
            <a:r>
              <a:rPr lang="en-US" sz="2000" b="1" dirty="0">
                <a:solidFill>
                  <a:srgbClr val="002060"/>
                </a:solidFill>
                <a:latin typeface="Book Antiqua" panose="02040602050305030304" pitchFamily="18" charset="0"/>
              </a:rPr>
              <a:t>Presented by</a:t>
            </a:r>
            <a:r>
              <a:rPr lang="en-US" sz="2000" dirty="0">
                <a:solidFill>
                  <a:srgbClr val="002060"/>
                </a:solidFill>
                <a:latin typeface="Book Antiqua" panose="02040602050305030304" pitchFamily="18" charset="0"/>
              </a:rPr>
              <a:t>: </a:t>
            </a:r>
          </a:p>
          <a:p>
            <a:r>
              <a:rPr lang="en-US" sz="2000" dirty="0">
                <a:solidFill>
                  <a:srgbClr val="002060"/>
                </a:solidFill>
                <a:latin typeface="Book Antiqua" panose="02040602050305030304" pitchFamily="18" charset="0"/>
              </a:rPr>
              <a:t>Finance Department and Department of Women &amp; Child Development</a:t>
            </a:r>
            <a:endParaRPr lang="en-IN" sz="2000" dirty="0">
              <a:solidFill>
                <a:srgbClr val="002060"/>
              </a:solidFill>
              <a:latin typeface="Book Antiqua" panose="02040602050305030304" pitchFamily="18" charset="0"/>
            </a:endParaRPr>
          </a:p>
        </p:txBody>
      </p:sp>
    </p:spTree>
    <p:extLst>
      <p:ext uri="{BB962C8B-B14F-4D97-AF65-F5344CB8AC3E}">
        <p14:creationId xmlns:p14="http://schemas.microsoft.com/office/powerpoint/2010/main" val="857546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9A05641B-E6CD-00A0-67D2-06CFDCE93A70}"/>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98163DF3-780C-35E9-E7CA-CF7E8579797B}"/>
              </a:ext>
            </a:extLst>
          </p:cNvPr>
          <p:cNvSpPr>
            <a:spLocks noGrp="1"/>
          </p:cNvSpPr>
          <p:nvPr>
            <p:ph type="title"/>
          </p:nvPr>
        </p:nvSpPr>
        <p:spPr>
          <a:xfrm>
            <a:off x="451384" y="164731"/>
            <a:ext cx="11289231" cy="776830"/>
          </a:xfrm>
        </p:spPr>
        <p:style>
          <a:lnRef idx="2">
            <a:schemeClr val="accent1"/>
          </a:lnRef>
          <a:fillRef idx="1">
            <a:schemeClr val="lt1"/>
          </a:fillRef>
          <a:effectRef idx="0">
            <a:schemeClr val="accent1"/>
          </a:effectRef>
          <a:fontRef idx="minor">
            <a:schemeClr val="dk1"/>
          </a:fontRef>
        </p:style>
        <p:txBody>
          <a:bodyPr>
            <a:noAutofit/>
          </a:bodyPr>
          <a:lstStyle/>
          <a:p>
            <a:pPr algn="ctr"/>
            <a:r>
              <a:rPr lang="en-IN" sz="2800" b="1" i="1" dirty="0">
                <a:latin typeface="Book Antiqua" panose="02040602050305030304" pitchFamily="18" charset="0"/>
              </a:rPr>
              <a:t>2.2. Outline how these schemes provide direct or indirect benefits towards women or girls (AN)</a:t>
            </a:r>
          </a:p>
        </p:txBody>
      </p:sp>
      <p:sp>
        <p:nvSpPr>
          <p:cNvPr id="4" name="Content Placeholder 3">
            <a:extLst>
              <a:ext uri="{FF2B5EF4-FFF2-40B4-BE49-F238E27FC236}">
                <a16:creationId xmlns="" xmlns:a16="http://schemas.microsoft.com/office/drawing/2014/main" id="{390EECEE-D71D-BD30-347B-F6763F16715C}"/>
              </a:ext>
            </a:extLst>
          </p:cNvPr>
          <p:cNvSpPr>
            <a:spLocks noGrp="1"/>
          </p:cNvSpPr>
          <p:nvPr>
            <p:ph sz="half" idx="1"/>
          </p:nvPr>
        </p:nvSpPr>
        <p:spPr>
          <a:xfrm>
            <a:off x="451384" y="1104522"/>
            <a:ext cx="11289231" cy="5341545"/>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pPr>
              <a:buFontTx/>
              <a:buChar char="-"/>
            </a:pPr>
            <a:endParaRPr lang="en-IN" sz="3000" i="1" dirty="0">
              <a:latin typeface="Book Antiqua" panose="02040602050305030304" pitchFamily="18" charset="0"/>
            </a:endParaRPr>
          </a:p>
          <a:p>
            <a:endParaRPr lang="en-IN" sz="3000" dirty="0">
              <a:latin typeface="Book Antiqua" panose="02040602050305030304" pitchFamily="18" charset="0"/>
            </a:endParaRPr>
          </a:p>
        </p:txBody>
      </p:sp>
      <p:graphicFrame>
        <p:nvGraphicFramePr>
          <p:cNvPr id="6" name="Table 5">
            <a:extLst>
              <a:ext uri="{FF2B5EF4-FFF2-40B4-BE49-F238E27FC236}">
                <a16:creationId xmlns="" xmlns:a16="http://schemas.microsoft.com/office/drawing/2014/main" id="{BF028582-D6FE-A7AF-5998-7C88E260C2FC}"/>
              </a:ext>
            </a:extLst>
          </p:cNvPr>
          <p:cNvGraphicFramePr>
            <a:graphicFrameLocks noGrp="1"/>
          </p:cNvGraphicFramePr>
          <p:nvPr>
            <p:extLst>
              <p:ext uri="{D42A27DB-BD31-4B8C-83A1-F6EECF244321}">
                <p14:modId xmlns:p14="http://schemas.microsoft.com/office/powerpoint/2010/main" val="2839884784"/>
              </p:ext>
            </p:extLst>
          </p:nvPr>
        </p:nvGraphicFramePr>
        <p:xfrm>
          <a:off x="451384" y="1412341"/>
          <a:ext cx="11289231" cy="4037844"/>
        </p:xfrm>
        <a:graphic>
          <a:graphicData uri="http://schemas.openxmlformats.org/drawingml/2006/table">
            <a:tbl>
              <a:tblPr/>
              <a:tblGrid>
                <a:gridCol w="2518153">
                  <a:extLst>
                    <a:ext uri="{9D8B030D-6E8A-4147-A177-3AD203B41FA5}">
                      <a16:colId xmlns="" xmlns:a16="http://schemas.microsoft.com/office/drawing/2014/main" val="3076622378"/>
                    </a:ext>
                  </a:extLst>
                </a:gridCol>
                <a:gridCol w="8771078">
                  <a:extLst>
                    <a:ext uri="{9D8B030D-6E8A-4147-A177-3AD203B41FA5}">
                      <a16:colId xmlns="" xmlns:a16="http://schemas.microsoft.com/office/drawing/2014/main" val="3646567907"/>
                    </a:ext>
                  </a:extLst>
                </a:gridCol>
              </a:tblGrid>
              <a:tr h="2566854">
                <a:tc>
                  <a:txBody>
                    <a:bodyPr/>
                    <a:lstStyle/>
                    <a:p>
                      <a:pPr algn="l" rtl="0" fontAlgn="ctr"/>
                      <a:r>
                        <a:rPr lang="en-US" sz="2000" b="1" i="0" dirty="0">
                          <a:solidFill>
                            <a:srgbClr val="000000"/>
                          </a:solidFill>
                          <a:effectLst/>
                          <a:latin typeface="Times New Roman" panose="02020603050405020304" pitchFamily="18" charset="0"/>
                          <a:cs typeface="Times New Roman" panose="02020603050405020304" pitchFamily="18" charset="0"/>
                        </a:rPr>
                        <a:t>The Safe City project </a:t>
                      </a:r>
                      <a:endParaRPr lang="en-IN"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noFill/>
                  </a:tcPr>
                </a:tc>
                <a:tc>
                  <a:txBody>
                    <a:bodyPr/>
                    <a:lstStyle/>
                    <a:p>
                      <a:pPr algn="l" fontAlgn="ctr"/>
                      <a:r>
                        <a:rPr lang="en-US" sz="2000" b="0" i="0" dirty="0">
                          <a:solidFill>
                            <a:srgbClr val="000000"/>
                          </a:solidFill>
                          <a:effectLst/>
                          <a:latin typeface="Times New Roman" panose="02020603050405020304" pitchFamily="18" charset="0"/>
                          <a:cs typeface="Times New Roman" panose="02020603050405020304" pitchFamily="18" charset="0"/>
                        </a:rPr>
                        <a:t>The Safe City project aims to create a safe, secure and empowering environment for women in public places, to enable them to pursue all opportunities without the threat of gender-based violence and/or harassment. It, further, aims to prevent and curb all forms of crimes against women and girl children in public places by providing safer urban infrastructure and efficient access to law enforcement agencies. The Empowered Committee under Nirbhaya fund has approved Safe City projects in 8 selected cities (Delhi, Mumbai, Kolkata, Chennai, Bengaluru, Hyderabad, Ahmedabad and Lucknow).</a:t>
                      </a:r>
                      <a:r>
                        <a:rPr lang="en-US" sz="2000" b="1" i="0" dirty="0">
                          <a:solidFill>
                            <a:srgbClr val="000000"/>
                          </a:solidFill>
                          <a:effectLst/>
                          <a:latin typeface="Times New Roman" panose="02020603050405020304" pitchFamily="18" charset="0"/>
                          <a:cs typeface="Times New Roman" panose="02020603050405020304" pitchFamily="18" charset="0"/>
                        </a:rPr>
                        <a:t>[Creation on Gender friendly Infrastructure]</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noFill/>
                  </a:tcPr>
                </a:tc>
                <a:extLst>
                  <a:ext uri="{0D108BD9-81ED-4DB2-BD59-A6C34878D82A}">
                    <a16:rowId xmlns="" xmlns:a16="http://schemas.microsoft.com/office/drawing/2014/main" val="210336940"/>
                  </a:ext>
                </a:extLst>
              </a:tr>
              <a:tr h="147099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IN" sz="2000" b="1" i="0" u="none" strike="noStrike" dirty="0">
                          <a:effectLst/>
                          <a:latin typeface="Times New Roman" panose="02020603050405020304" pitchFamily="18" charset="0"/>
                          <a:cs typeface="Times New Roman" panose="02020603050405020304" pitchFamily="18" charset="0"/>
                        </a:rPr>
                        <a:t>State Women Commission</a:t>
                      </a:r>
                    </a:p>
                    <a:p>
                      <a:pPr algn="l" rtl="0" fontAlgn="ct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solidFill>
                      <a:srgbClr val="F6F6F6"/>
                    </a:solidFill>
                  </a:tcPr>
                </a:tc>
                <a:tc>
                  <a:txBody>
                    <a:bodyPr/>
                    <a:lstStyle/>
                    <a:p>
                      <a:pPr algn="l" fontAlgn="ctr"/>
                      <a:r>
                        <a:rPr lang="en-US" sz="2000" dirty="0">
                          <a:latin typeface="Times New Roman" panose="02020603050405020304" pitchFamily="18" charset="0"/>
                          <a:cs typeface="Times New Roman" panose="02020603050405020304" pitchFamily="18" charset="0"/>
                        </a:rPr>
                        <a:t>In accordance with the purpose of protecting the interests of women and ensuring their progress and development, the Government of Karnataka constituted the Karnataka State Commission for Women (KSCW) in May 1995 under the Karnataka State Commission for Women Act 1995. </a:t>
                      </a:r>
                      <a:r>
                        <a:rPr lang="en-US" sz="2000" b="1" dirty="0">
                          <a:latin typeface="Times New Roman" panose="02020603050405020304" pitchFamily="18" charset="0"/>
                          <a:cs typeface="Times New Roman" panose="02020603050405020304" pitchFamily="18" charset="0"/>
                        </a:rPr>
                        <a:t>[Creation of Statutory Institutions)</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noFill/>
                  </a:tcPr>
                </a:tc>
                <a:extLst>
                  <a:ext uri="{0D108BD9-81ED-4DB2-BD59-A6C34878D82A}">
                    <a16:rowId xmlns="" xmlns:a16="http://schemas.microsoft.com/office/drawing/2014/main" val="4038874686"/>
                  </a:ext>
                </a:extLst>
              </a:tr>
            </a:tbl>
          </a:graphicData>
        </a:graphic>
      </p:graphicFrame>
    </p:spTree>
    <p:extLst>
      <p:ext uri="{BB962C8B-B14F-4D97-AF65-F5344CB8AC3E}">
        <p14:creationId xmlns:p14="http://schemas.microsoft.com/office/powerpoint/2010/main" val="3723727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5F16CC50-F3C1-FD19-290F-14DECF1ECDF4}"/>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8ACB507D-B06D-3884-96BC-2766CF20436B}"/>
              </a:ext>
            </a:extLst>
          </p:cNvPr>
          <p:cNvSpPr>
            <a:spLocks noGrp="1"/>
          </p:cNvSpPr>
          <p:nvPr>
            <p:ph type="title"/>
          </p:nvPr>
        </p:nvSpPr>
        <p:spPr>
          <a:xfrm>
            <a:off x="451384" y="164731"/>
            <a:ext cx="11289231" cy="776830"/>
          </a:xfrm>
        </p:spPr>
        <p:style>
          <a:lnRef idx="2">
            <a:schemeClr val="accent1"/>
          </a:lnRef>
          <a:fillRef idx="1">
            <a:schemeClr val="lt1"/>
          </a:fillRef>
          <a:effectRef idx="0">
            <a:schemeClr val="accent1"/>
          </a:effectRef>
          <a:fontRef idx="minor">
            <a:schemeClr val="dk1"/>
          </a:fontRef>
        </p:style>
        <p:txBody>
          <a:bodyPr>
            <a:noAutofit/>
          </a:bodyPr>
          <a:lstStyle/>
          <a:p>
            <a:pPr algn="ctr"/>
            <a:r>
              <a:rPr lang="en-IN" sz="2800" b="1" i="1" dirty="0">
                <a:latin typeface="Book Antiqua" panose="02040602050305030304" pitchFamily="18" charset="0"/>
              </a:rPr>
              <a:t>2.3. Outline how these schemes provide direct or indirect benefits towards women or girls (BY)</a:t>
            </a:r>
          </a:p>
        </p:txBody>
      </p:sp>
      <p:sp>
        <p:nvSpPr>
          <p:cNvPr id="4" name="Content Placeholder 3">
            <a:extLst>
              <a:ext uri="{FF2B5EF4-FFF2-40B4-BE49-F238E27FC236}">
                <a16:creationId xmlns="" xmlns:a16="http://schemas.microsoft.com/office/drawing/2014/main" id="{E337AAF7-4C24-EE12-A6CE-B505DBD5AB89}"/>
              </a:ext>
            </a:extLst>
          </p:cNvPr>
          <p:cNvSpPr>
            <a:spLocks noGrp="1"/>
          </p:cNvSpPr>
          <p:nvPr>
            <p:ph sz="half" idx="1"/>
          </p:nvPr>
        </p:nvSpPr>
        <p:spPr>
          <a:xfrm>
            <a:off x="451384" y="1303700"/>
            <a:ext cx="11289231" cy="5142368"/>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pPr>
              <a:buFontTx/>
              <a:buChar char="-"/>
            </a:pPr>
            <a:endParaRPr lang="en-IN" sz="3000" i="1" dirty="0">
              <a:latin typeface="Book Antiqua" panose="02040602050305030304" pitchFamily="18" charset="0"/>
            </a:endParaRPr>
          </a:p>
          <a:p>
            <a:endParaRPr lang="en-IN" sz="3000" dirty="0">
              <a:latin typeface="Book Antiqua" panose="02040602050305030304" pitchFamily="18" charset="0"/>
            </a:endParaRPr>
          </a:p>
        </p:txBody>
      </p:sp>
      <p:graphicFrame>
        <p:nvGraphicFramePr>
          <p:cNvPr id="6" name="Table 5">
            <a:extLst>
              <a:ext uri="{FF2B5EF4-FFF2-40B4-BE49-F238E27FC236}">
                <a16:creationId xmlns="" xmlns:a16="http://schemas.microsoft.com/office/drawing/2014/main" id="{72AE7868-1ADA-194D-CDD6-0371F5AF678B}"/>
              </a:ext>
            </a:extLst>
          </p:cNvPr>
          <p:cNvGraphicFramePr>
            <a:graphicFrameLocks noGrp="1"/>
          </p:cNvGraphicFramePr>
          <p:nvPr>
            <p:extLst>
              <p:ext uri="{D42A27DB-BD31-4B8C-83A1-F6EECF244321}">
                <p14:modId xmlns:p14="http://schemas.microsoft.com/office/powerpoint/2010/main" val="2878922431"/>
              </p:ext>
            </p:extLst>
          </p:nvPr>
        </p:nvGraphicFramePr>
        <p:xfrm>
          <a:off x="451384" y="1837852"/>
          <a:ext cx="11289231" cy="4193108"/>
        </p:xfrm>
        <a:graphic>
          <a:graphicData uri="http://schemas.openxmlformats.org/drawingml/2006/table">
            <a:tbl>
              <a:tblPr/>
              <a:tblGrid>
                <a:gridCol w="2518153">
                  <a:extLst>
                    <a:ext uri="{9D8B030D-6E8A-4147-A177-3AD203B41FA5}">
                      <a16:colId xmlns="" xmlns:a16="http://schemas.microsoft.com/office/drawing/2014/main" val="3076622378"/>
                    </a:ext>
                  </a:extLst>
                </a:gridCol>
                <a:gridCol w="8771078">
                  <a:extLst>
                    <a:ext uri="{9D8B030D-6E8A-4147-A177-3AD203B41FA5}">
                      <a16:colId xmlns="" xmlns:a16="http://schemas.microsoft.com/office/drawing/2014/main" val="3646567907"/>
                    </a:ext>
                  </a:extLst>
                </a:gridCol>
              </a:tblGrid>
              <a:tr h="1330860">
                <a:tc>
                  <a:txBody>
                    <a:bodyPr/>
                    <a:lstStyle/>
                    <a:p>
                      <a:pPr algn="l" fontAlgn="ctr"/>
                      <a:r>
                        <a:rPr lang="en-IN" sz="2000" b="1" i="0" u="none" strike="noStrike" cap="none" spc="0" dirty="0" err="1">
                          <a:solidFill>
                            <a:schemeClr val="tx1"/>
                          </a:solidFill>
                          <a:effectLst/>
                          <a:latin typeface="Times New Roman" panose="02020603050405020304" pitchFamily="18" charset="0"/>
                          <a:cs typeface="Times New Roman" panose="02020603050405020304" pitchFamily="18" charset="0"/>
                        </a:rPr>
                        <a:t>Annabhagya</a:t>
                      </a:r>
                      <a:r>
                        <a:rPr lang="en-IN" sz="2000" b="1" i="0" u="none" strike="noStrike" cap="none" spc="0" dirty="0">
                          <a:solidFill>
                            <a:schemeClr val="tx1"/>
                          </a:solidFill>
                          <a:effectLst/>
                          <a:latin typeface="Times New Roman" panose="02020603050405020304" pitchFamily="18" charset="0"/>
                          <a:cs typeface="Times New Roman" panose="02020603050405020304" pitchFamily="18" charset="0"/>
                        </a:rPr>
                        <a:t> Scheme</a:t>
                      </a:r>
                    </a:p>
                  </a:txBody>
                  <a:tcPr marL="7388" marR="7388" marT="7388" marB="0" anchor="ctr">
                    <a:lnL>
                      <a:noFill/>
                    </a:lnL>
                    <a:lnR>
                      <a:noFill/>
                    </a:lnR>
                    <a:lnT>
                      <a:noFill/>
                    </a:lnT>
                    <a:lnB>
                      <a:noFill/>
                    </a:lnB>
                    <a:noFill/>
                  </a:tcPr>
                </a:tc>
                <a:tc>
                  <a:txBody>
                    <a:bodyPr/>
                    <a:lstStyle/>
                    <a:p>
                      <a:pPr algn="l" fontAlgn="ctr"/>
                      <a:r>
                        <a:rPr lang="en-US" sz="2000" dirty="0">
                          <a:latin typeface="Times New Roman" panose="02020603050405020304" pitchFamily="18" charset="0"/>
                          <a:cs typeface="Times New Roman" panose="02020603050405020304" pitchFamily="18" charset="0"/>
                        </a:rPr>
                        <a:t>Funds are utilized for providing 35 Kgs of food grains to each </a:t>
                      </a:r>
                      <a:r>
                        <a:rPr lang="en-US" sz="2000" dirty="0" err="1">
                          <a:latin typeface="Times New Roman" panose="02020603050405020304" pitchFamily="18" charset="0"/>
                          <a:cs typeface="Times New Roman" panose="02020603050405020304" pitchFamily="18" charset="0"/>
                        </a:rPr>
                        <a:t>Anthyodaya</a:t>
                      </a:r>
                      <a:r>
                        <a:rPr lang="en-US" sz="2000" dirty="0">
                          <a:latin typeface="Times New Roman" panose="02020603050405020304" pitchFamily="18" charset="0"/>
                          <a:cs typeface="Times New Roman" panose="02020603050405020304" pitchFamily="18" charset="0"/>
                        </a:rPr>
                        <a:t> Anna </a:t>
                      </a:r>
                      <a:r>
                        <a:rPr lang="en-US" sz="2000" dirty="0" err="1">
                          <a:latin typeface="Times New Roman" panose="02020603050405020304" pitchFamily="18" charset="0"/>
                          <a:cs typeface="Times New Roman" panose="02020603050405020304" pitchFamily="18" charset="0"/>
                        </a:rPr>
                        <a:t>Yojane</a:t>
                      </a:r>
                      <a:r>
                        <a:rPr lang="en-US" sz="2000" dirty="0">
                          <a:latin typeface="Times New Roman" panose="02020603050405020304" pitchFamily="18" charset="0"/>
                          <a:cs typeface="Times New Roman" panose="02020603050405020304" pitchFamily="18" charset="0"/>
                        </a:rPr>
                        <a:t> (AAY) card holder and 5 +5 Kgs of food grains to each beneficiary of the Priority Household (PHH) ration card free of cost every month and with concession rate for Non-priority Households. </a:t>
                      </a:r>
                      <a:r>
                        <a:rPr lang="en-US" sz="2000" b="1" dirty="0">
                          <a:latin typeface="Times New Roman" panose="02020603050405020304" pitchFamily="18" charset="0"/>
                          <a:cs typeface="Times New Roman" panose="02020603050405020304" pitchFamily="18" charset="0"/>
                        </a:rPr>
                        <a:t>[In-kind Benefit]</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noFill/>
                  </a:tcPr>
                </a:tc>
                <a:extLst>
                  <a:ext uri="{0D108BD9-81ED-4DB2-BD59-A6C34878D82A}">
                    <a16:rowId xmlns="" xmlns:a16="http://schemas.microsoft.com/office/drawing/2014/main" val="210336940"/>
                  </a:ext>
                </a:extLst>
              </a:tr>
              <a:tr h="1330860">
                <a:tc>
                  <a:txBody>
                    <a:bodyPr/>
                    <a:lstStyle/>
                    <a:p>
                      <a:pPr algn="l" fontAlgn="ctr"/>
                      <a:r>
                        <a:rPr lang="en-US" sz="2000" b="1" i="0" u="none" strike="noStrike" cap="none" spc="0" dirty="0">
                          <a:solidFill>
                            <a:schemeClr val="tx1"/>
                          </a:solidFill>
                          <a:effectLst/>
                          <a:latin typeface="Times New Roman" panose="02020603050405020304" pitchFamily="18" charset="0"/>
                          <a:cs typeface="Times New Roman" panose="02020603050405020304" pitchFamily="18" charset="0"/>
                        </a:rPr>
                        <a:t>New Social Security (Sandhya Suraksha) (NSAP)</a:t>
                      </a:r>
                    </a:p>
                    <a:p>
                      <a:pPr algn="l" rtl="0" fontAlgn="ct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solidFill>
                      <a:srgbClr val="F6F6F6"/>
                    </a:solidFill>
                  </a:tcPr>
                </a:tc>
                <a:tc>
                  <a:txBody>
                    <a:bodyPr/>
                    <a:lstStyle/>
                    <a:p>
                      <a:pPr algn="l" fontAlgn="ctr"/>
                      <a:r>
                        <a:rPr lang="en-US" sz="2000" dirty="0">
                          <a:latin typeface="Times New Roman" panose="02020603050405020304" pitchFamily="18" charset="0"/>
                          <a:cs typeface="Times New Roman" panose="02020603050405020304" pitchFamily="18" charset="0"/>
                        </a:rPr>
                        <a:t>This scheme has been launched in the year 2006 to protect senior citizens of above 65 years whose family income is less than ₹32,000 per annum from the economic crisis and bring them into mainstream. They get a pension of ₹1,200 per month. </a:t>
                      </a:r>
                      <a:r>
                        <a:rPr lang="en-US" sz="2000" b="1" dirty="0">
                          <a:latin typeface="Times New Roman" panose="02020603050405020304" pitchFamily="18" charset="0"/>
                          <a:cs typeface="Times New Roman" panose="02020603050405020304" pitchFamily="18" charset="0"/>
                        </a:rPr>
                        <a:t>[Cash transfers]</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noFill/>
                  </a:tcPr>
                </a:tc>
                <a:extLst>
                  <a:ext uri="{0D108BD9-81ED-4DB2-BD59-A6C34878D82A}">
                    <a16:rowId xmlns="" xmlns:a16="http://schemas.microsoft.com/office/drawing/2014/main" val="4038874686"/>
                  </a:ext>
                </a:extLst>
              </a:tr>
              <a:tr h="133086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IN" sz="2000" b="1" i="0" u="none" strike="noStrike" dirty="0" err="1">
                          <a:effectLst/>
                          <a:latin typeface="Times New Roman" panose="02020603050405020304" pitchFamily="18" charset="0"/>
                          <a:cs typeface="Times New Roman" panose="02020603050405020304" pitchFamily="18" charset="0"/>
                        </a:rPr>
                        <a:t>Gruha</a:t>
                      </a:r>
                      <a:r>
                        <a:rPr lang="en-IN" sz="2000" b="1" i="0" u="none" strike="noStrike" dirty="0">
                          <a:effectLst/>
                          <a:latin typeface="Times New Roman" panose="02020603050405020304" pitchFamily="18" charset="0"/>
                          <a:cs typeface="Times New Roman" panose="02020603050405020304" pitchFamily="18" charset="0"/>
                        </a:rPr>
                        <a:t> Jyothi</a:t>
                      </a:r>
                    </a:p>
                    <a:p>
                      <a:pPr marL="0" marR="0" lvl="0" indent="0" algn="l" defTabSz="914400" rtl="0" eaLnBrk="1" fontAlgn="ctr" latinLnBrk="0" hangingPunct="1">
                        <a:lnSpc>
                          <a:spcPct val="100000"/>
                        </a:lnSpc>
                        <a:spcBef>
                          <a:spcPts val="0"/>
                        </a:spcBef>
                        <a:spcAft>
                          <a:spcPts val="0"/>
                        </a:spcAft>
                        <a:buClrTx/>
                        <a:buSzTx/>
                        <a:buFontTx/>
                        <a:buNone/>
                        <a:tabLst/>
                        <a:defRPr/>
                      </a:pPr>
                      <a:endParaRPr lang="en-IN" sz="2000" b="0" i="0" u="none" strike="noStrike" dirty="0">
                        <a:effectLst/>
                        <a:latin typeface="Times New Roman" panose="02020603050405020304" pitchFamily="18" charset="0"/>
                        <a:cs typeface="Times New Roman" panose="02020603050405020304" pitchFamily="18" charset="0"/>
                      </a:endParaRPr>
                    </a:p>
                    <a:p>
                      <a:pPr algn="l" rtl="0" fontAlgn="ctr"/>
                      <a:endParaRPr lang="en-IN" sz="20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solidFill>
                      <a:srgbClr val="F6F6F6"/>
                    </a:solidFill>
                  </a:tcPr>
                </a:tc>
                <a:tc>
                  <a:txBody>
                    <a:bodyPr/>
                    <a:lstStyle/>
                    <a:p>
                      <a:pPr algn="l" fontAlgn="ctr"/>
                      <a:r>
                        <a:rPr lang="en-US" sz="2000" b="0" i="0" kern="1200" dirty="0">
                          <a:solidFill>
                            <a:schemeClr val="tx1"/>
                          </a:solidFill>
                          <a:effectLst/>
                          <a:latin typeface="Times New Roman" panose="02020603050405020304" pitchFamily="18" charset="0"/>
                          <a:ea typeface="+mn-ea"/>
                          <a:cs typeface="Times New Roman" panose="02020603050405020304" pitchFamily="18" charset="0"/>
                        </a:rPr>
                        <a:t>Launched in August 2023. The main objective of this scheme is to reduce electricity costs by providing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free electricity for up to 200 units to every residential household of Karnataka</a:t>
                      </a:r>
                      <a:r>
                        <a:rPr lang="en-US" sz="2000" b="0" i="0" kern="1200" dirty="0">
                          <a:solidFill>
                            <a:schemeClr val="tx1"/>
                          </a:solidFill>
                          <a:effectLst/>
                          <a:latin typeface="Times New Roman" panose="02020603050405020304" pitchFamily="18" charset="0"/>
                          <a:ea typeface="+mn-ea"/>
                          <a:cs typeface="Times New Roman" panose="02020603050405020304" pitchFamily="18" charset="0"/>
                        </a:rPr>
                        <a:t>. The government also stated that the existing </a:t>
                      </a:r>
                      <a:r>
                        <a:rPr lang="en-US" sz="2000" b="0" i="0" kern="1200" dirty="0" err="1">
                          <a:solidFill>
                            <a:schemeClr val="tx1"/>
                          </a:solidFill>
                          <a:effectLst/>
                          <a:latin typeface="Times New Roman" panose="02020603050405020304" pitchFamily="18" charset="0"/>
                          <a:ea typeface="+mn-ea"/>
                          <a:cs typeface="Times New Roman" panose="02020603050405020304" pitchFamily="18" charset="0"/>
                        </a:rPr>
                        <a:t>Kuteera</a:t>
                      </a:r>
                      <a:r>
                        <a:rPr lang="en-US" sz="2000" b="0" i="0" kern="1200" dirty="0">
                          <a:solidFill>
                            <a:schemeClr val="tx1"/>
                          </a:solidFill>
                          <a:effectLst/>
                          <a:latin typeface="Times New Roman" panose="02020603050405020304" pitchFamily="18" charset="0"/>
                          <a:ea typeface="+mn-ea"/>
                          <a:cs typeface="Times New Roman" panose="02020603050405020304" pitchFamily="18" charset="0"/>
                        </a:rPr>
                        <a:t> Jyothi, Amrutha Jyothi and Bhagya Jyothi schemes would be merged with the </a:t>
                      </a:r>
                      <a:r>
                        <a:rPr lang="en-US" sz="2000" b="0" i="0" kern="1200" dirty="0" err="1">
                          <a:solidFill>
                            <a:schemeClr val="tx1"/>
                          </a:solidFill>
                          <a:effectLst/>
                          <a:latin typeface="Times New Roman" panose="02020603050405020304" pitchFamily="18" charset="0"/>
                          <a:ea typeface="+mn-ea"/>
                          <a:cs typeface="Times New Roman" panose="02020603050405020304" pitchFamily="18" charset="0"/>
                        </a:rPr>
                        <a:t>Gruha</a:t>
                      </a:r>
                      <a:r>
                        <a:rPr lang="en-US" sz="2000" b="0" i="0" kern="1200" dirty="0">
                          <a:solidFill>
                            <a:schemeClr val="tx1"/>
                          </a:solidFill>
                          <a:effectLst/>
                          <a:latin typeface="Times New Roman" panose="02020603050405020304" pitchFamily="18" charset="0"/>
                          <a:ea typeface="+mn-ea"/>
                          <a:cs typeface="Times New Roman" panose="02020603050405020304" pitchFamily="18" charset="0"/>
                        </a:rPr>
                        <a:t> Jyothi scheme. </a:t>
                      </a:r>
                      <a:r>
                        <a:rPr lang="en-US" sz="2000" b="1" i="0" kern="1200" dirty="0">
                          <a:solidFill>
                            <a:schemeClr val="tx1"/>
                          </a:solidFill>
                          <a:effectLst/>
                          <a:latin typeface="Times New Roman" panose="02020603050405020304" pitchFamily="18" charset="0"/>
                          <a:ea typeface="+mn-ea"/>
                          <a:cs typeface="Times New Roman" panose="02020603050405020304" pitchFamily="18" charset="0"/>
                        </a:rPr>
                        <a:t>[Subsidy]</a:t>
                      </a:r>
                      <a:endParaRPr lang="en-US" sz="20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noFill/>
                  </a:tcPr>
                </a:tc>
                <a:extLst>
                  <a:ext uri="{0D108BD9-81ED-4DB2-BD59-A6C34878D82A}">
                    <a16:rowId xmlns="" xmlns:a16="http://schemas.microsoft.com/office/drawing/2014/main" val="1566700188"/>
                  </a:ext>
                </a:extLst>
              </a:tr>
            </a:tbl>
          </a:graphicData>
        </a:graphic>
      </p:graphicFrame>
    </p:spTree>
    <p:extLst>
      <p:ext uri="{BB962C8B-B14F-4D97-AF65-F5344CB8AC3E}">
        <p14:creationId xmlns:p14="http://schemas.microsoft.com/office/powerpoint/2010/main" val="2631105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73185E-0819-62C2-C5C6-39849EE17921}"/>
              </a:ext>
            </a:extLst>
          </p:cNvPr>
          <p:cNvSpPr>
            <a:spLocks noGrp="1"/>
          </p:cNvSpPr>
          <p:nvPr>
            <p:ph type="title"/>
          </p:nvPr>
        </p:nvSpPr>
        <p:spPr>
          <a:xfrm>
            <a:off x="795438" y="1791862"/>
            <a:ext cx="10331270" cy="2587752"/>
          </a:xfr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p>
            <a:pPr algn="ctr"/>
            <a:r>
              <a:rPr lang="en-IN" sz="4000" b="1" dirty="0">
                <a:latin typeface="Book Antiqua" panose="02040602050305030304" pitchFamily="18" charset="0"/>
              </a:rPr>
              <a:t>State Initiatives for strengthening Gender Budgeting Processes </a:t>
            </a:r>
            <a:endParaRPr lang="en-US" sz="3700" b="1" kern="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199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 xmlns:a16="http://schemas.microsoft.com/office/drawing/2014/main" id="{F0DCC097-1DB8-4B6D-85D0-6FBA0E1CA4B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4E966AF4-9057-05D6-CE79-2D8164419203}"/>
              </a:ext>
            </a:extLst>
          </p:cNvPr>
          <p:cNvSpPr>
            <a:spLocks noGrp="1"/>
          </p:cNvSpPr>
          <p:nvPr>
            <p:ph type="title"/>
          </p:nvPr>
        </p:nvSpPr>
        <p:spPr>
          <a:xfrm>
            <a:off x="765898" y="258617"/>
            <a:ext cx="5376284" cy="683491"/>
          </a:xfrm>
        </p:spPr>
        <p:txBody>
          <a:bodyPr vert="horz" lIns="91440" tIns="45720" rIns="91440" bIns="45720" rtlCol="0" anchor="b">
            <a:normAutofit fontScale="90000"/>
          </a:bodyPr>
          <a:lstStyle/>
          <a:p>
            <a:pPr algn="ctr"/>
            <a:r>
              <a:rPr lang="en-US" sz="2800" i="1" kern="1200" dirty="0">
                <a:solidFill>
                  <a:schemeClr val="tx1"/>
                </a:solidFill>
                <a:latin typeface="Times New Roman" panose="02020603050405020304" pitchFamily="18" charset="0"/>
                <a:cs typeface="Times New Roman" panose="02020603050405020304" pitchFamily="18" charset="0"/>
              </a:rPr>
              <a:t>Steps taken to strengthen the gender budgeting process in the State</a:t>
            </a:r>
          </a:p>
        </p:txBody>
      </p:sp>
      <p:sp>
        <p:nvSpPr>
          <p:cNvPr id="3" name="Content Placeholder 2">
            <a:extLst>
              <a:ext uri="{FF2B5EF4-FFF2-40B4-BE49-F238E27FC236}">
                <a16:creationId xmlns="" xmlns:a16="http://schemas.microsoft.com/office/drawing/2014/main" id="{D6203D91-DE39-81D2-EEE8-CDAEB2DB45D7}"/>
              </a:ext>
            </a:extLst>
          </p:cNvPr>
          <p:cNvSpPr>
            <a:spLocks noGrp="1"/>
          </p:cNvSpPr>
          <p:nvPr>
            <p:ph idx="1"/>
          </p:nvPr>
        </p:nvSpPr>
        <p:spPr>
          <a:xfrm>
            <a:off x="5938981" y="960580"/>
            <a:ext cx="5610370" cy="4322619"/>
          </a:xfr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p>
            <a:pPr marL="0" indent="0" algn="ctr">
              <a:buNone/>
            </a:pPr>
            <a:r>
              <a:rPr lang="en-US" sz="1600" b="1" kern="1200" dirty="0" smtClean="0">
                <a:solidFill>
                  <a:schemeClr val="tx1"/>
                </a:solidFill>
                <a:effectLst/>
                <a:latin typeface="+mn-lt"/>
                <a:ea typeface="+mn-ea"/>
                <a:cs typeface="+mn-cs"/>
              </a:rPr>
              <a:t>Methodology</a:t>
            </a:r>
            <a:endParaRPr lang="en-US" sz="1600" kern="1200" dirty="0">
              <a:solidFill>
                <a:schemeClr val="tx1"/>
              </a:solidFill>
              <a:effectLst/>
              <a:latin typeface="+mn-lt"/>
              <a:ea typeface="+mn-ea"/>
              <a:cs typeface="+mn-cs"/>
            </a:endParaRPr>
          </a:p>
        </p:txBody>
      </p:sp>
      <p:sp>
        <p:nvSpPr>
          <p:cNvPr id="5" name="Text Placeholder 4"/>
          <p:cNvSpPr>
            <a:spLocks noGrp="1"/>
          </p:cNvSpPr>
          <p:nvPr>
            <p:ph type="body" sz="half" idx="2"/>
          </p:nvPr>
        </p:nvSpPr>
        <p:spPr>
          <a:xfrm>
            <a:off x="839788" y="1117600"/>
            <a:ext cx="5006830" cy="5292436"/>
          </a:xfrm>
        </p:spPr>
        <p:txBody>
          <a:bodyPr>
            <a:normAutofit lnSpcReduction="10000"/>
          </a:bodyPr>
          <a:lstStyle/>
          <a:p>
            <a:pPr algn="ctr"/>
            <a:r>
              <a:rPr lang="en-US" sz="2000" b="1" dirty="0" smtClean="0">
                <a:latin typeface="Times New Roman" panose="02020603050405020304" pitchFamily="18" charset="0"/>
                <a:cs typeface="Times New Roman" panose="02020603050405020304" pitchFamily="18" charset="0"/>
              </a:rPr>
              <a:t>Unique features of Gender Budgeting Methodology:</a:t>
            </a:r>
          </a:p>
          <a:p>
            <a:pPr marL="342900" indent="-342900">
              <a:buFont typeface="+mj-lt"/>
              <a:buAutoNum type="arabicPeriod"/>
            </a:pPr>
            <a:r>
              <a:rPr lang="en-US" sz="2000" dirty="0" smtClean="0">
                <a:latin typeface="Times New Roman" panose="02020603050405020304" pitchFamily="18" charset="0"/>
                <a:cs typeface="Times New Roman" panose="02020603050405020304" pitchFamily="18" charset="0"/>
              </a:rPr>
              <a:t>Review of classification every year to account for changes in the design of schemes and allocation.</a:t>
            </a:r>
          </a:p>
          <a:p>
            <a:pPr marL="342900" indent="-342900">
              <a:buFont typeface="+mj-lt"/>
              <a:buAutoNum type="arabicPeriod"/>
            </a:pPr>
            <a:r>
              <a:rPr lang="en-US" sz="2000" dirty="0" smtClean="0">
                <a:latin typeface="Times New Roman" panose="02020603050405020304" pitchFamily="18" charset="0"/>
                <a:cs typeface="Times New Roman" panose="02020603050405020304" pitchFamily="18" charset="0"/>
              </a:rPr>
              <a:t>Identification and classification at 12 digit level and use of information up 15 digit level if needed.</a:t>
            </a:r>
          </a:p>
          <a:p>
            <a:pPr marL="342900" indent="-342900">
              <a:buFont typeface="+mj-lt"/>
              <a:buAutoNum type="arabicPeriod"/>
            </a:pPr>
            <a:r>
              <a:rPr lang="en-US" sz="2000" dirty="0" smtClean="0">
                <a:latin typeface="Times New Roman" panose="02020603050405020304" pitchFamily="18" charset="0"/>
                <a:cs typeface="Times New Roman" panose="02020603050405020304" pitchFamily="18" charset="0"/>
              </a:rPr>
              <a:t>Classification of Category A &amp; B GB schemes into sub-categories based beneficiary orientation to understand the mode and manner of impact of these schemes. </a:t>
            </a:r>
          </a:p>
          <a:p>
            <a:pPr marL="342900" indent="-342900">
              <a:buFont typeface="+mj-lt"/>
              <a:buAutoNum type="arabicPeriod"/>
            </a:pPr>
            <a:r>
              <a:rPr lang="en-US" sz="2000" dirty="0" smtClean="0">
                <a:latin typeface="Times New Roman" panose="02020603050405020304" pitchFamily="18" charset="0"/>
                <a:cs typeface="Times New Roman" panose="02020603050405020304" pitchFamily="18" charset="0"/>
              </a:rPr>
              <a:t>Classification for State and District sector</a:t>
            </a:r>
          </a:p>
          <a:p>
            <a:pPr marL="342900" indent="-342900">
              <a:buFont typeface="+mj-lt"/>
              <a:buAutoNum type="arabicPeriod"/>
            </a:pPr>
            <a:r>
              <a:rPr lang="en-US" sz="2000" dirty="0" err="1" smtClean="0">
                <a:latin typeface="Times New Roman" panose="02020603050405020304" pitchFamily="18" charset="0"/>
                <a:cs typeface="Times New Roman" panose="02020603050405020304" pitchFamily="18" charset="0"/>
              </a:rPr>
              <a:t>Programme</a:t>
            </a:r>
            <a:r>
              <a:rPr lang="en-US" sz="2000" dirty="0" smtClean="0">
                <a:latin typeface="Times New Roman" panose="02020603050405020304" pitchFamily="18" charset="0"/>
                <a:cs typeface="Times New Roman" panose="02020603050405020304" pitchFamily="18" charset="0"/>
              </a:rPr>
              <a:t> description comprising of objectives, coverage and financial and physical targets </a:t>
            </a:r>
            <a:r>
              <a:rPr lang="en-US" sz="2000" smtClean="0">
                <a:latin typeface="Times New Roman" panose="02020603050405020304" pitchFamily="18" charset="0"/>
                <a:cs typeface="Times New Roman" panose="02020603050405020304" pitchFamily="18" charset="0"/>
              </a:rPr>
              <a:t>and </a:t>
            </a:r>
            <a:r>
              <a:rPr lang="en-US" sz="2000" smtClean="0">
                <a:latin typeface="Times New Roman" panose="02020603050405020304" pitchFamily="18" charset="0"/>
                <a:cs typeface="Times New Roman" panose="02020603050405020304" pitchFamily="18" charset="0"/>
              </a:rPr>
              <a:t>achievements.</a:t>
            </a:r>
            <a:endParaRPr lang="en-US" sz="2000" dirty="0" smtClean="0">
              <a:latin typeface="Times New Roman" panose="02020603050405020304" pitchFamily="18" charset="0"/>
              <a:cs typeface="Times New Roman" panose="02020603050405020304" pitchFamily="18" charset="0"/>
            </a:endParaRPr>
          </a:p>
          <a:p>
            <a:pPr marL="342900" indent="-342900">
              <a:buFont typeface="+mj-lt"/>
              <a:buAutoNum type="arabicPeriod"/>
            </a:pPr>
            <a:endParaRPr lang="en-US" dirty="0"/>
          </a:p>
          <a:p>
            <a:endParaRPr lang="en-US" dirty="0"/>
          </a:p>
        </p:txBody>
      </p:sp>
      <p:graphicFrame>
        <p:nvGraphicFramePr>
          <p:cNvPr id="9" name="Diagram 8"/>
          <p:cNvGraphicFramePr/>
          <p:nvPr>
            <p:extLst>
              <p:ext uri="{D42A27DB-BD31-4B8C-83A1-F6EECF244321}">
                <p14:modId xmlns:p14="http://schemas.microsoft.com/office/powerpoint/2010/main" val="937400646"/>
              </p:ext>
            </p:extLst>
          </p:nvPr>
        </p:nvGraphicFramePr>
        <p:xfrm>
          <a:off x="6262255" y="1579419"/>
          <a:ext cx="4969163" cy="31619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5120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 xmlns:a16="http://schemas.microsoft.com/office/drawing/2014/main" id="{F0DCC097-1DB8-4B6D-85D0-6FBA0E1CA4B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 xmlns:a16="http://schemas.microsoft.com/office/drawing/2014/main" id="{E0B58608-23C8-4441-994D-C6823EEE1DB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 xmlns:a16="http://schemas.microsoft.com/office/drawing/2014/main" id="{4E966AF4-9057-05D6-CE79-2D8164419203}"/>
              </a:ext>
            </a:extLst>
          </p:cNvPr>
          <p:cNvSpPr>
            <a:spLocks noGrp="1"/>
          </p:cNvSpPr>
          <p:nvPr>
            <p:ph type="title"/>
          </p:nvPr>
        </p:nvSpPr>
        <p:spPr>
          <a:xfrm>
            <a:off x="828675" y="146973"/>
            <a:ext cx="10534650" cy="408702"/>
          </a:xfrm>
        </p:spPr>
        <p:txBody>
          <a:bodyPr vert="horz" lIns="91440" tIns="45720" rIns="91440" bIns="45720" rtlCol="0" anchor="b">
            <a:normAutofit fontScale="90000"/>
          </a:bodyPr>
          <a:lstStyle/>
          <a:p>
            <a:pPr algn="ctr"/>
            <a:r>
              <a:rPr lang="en-US" sz="2800" i="1" kern="1200" dirty="0">
                <a:solidFill>
                  <a:schemeClr val="tx1"/>
                </a:solidFill>
                <a:latin typeface="Times New Roman" panose="02020603050405020304" pitchFamily="18" charset="0"/>
                <a:cs typeface="Times New Roman" panose="02020603050405020304" pitchFamily="18" charset="0"/>
              </a:rPr>
              <a:t>Steps taken to strengthen the gender budgeting process in the State</a:t>
            </a:r>
          </a:p>
        </p:txBody>
      </p:sp>
      <p:sp>
        <p:nvSpPr>
          <p:cNvPr id="3" name="Content Placeholder 2">
            <a:extLst>
              <a:ext uri="{FF2B5EF4-FFF2-40B4-BE49-F238E27FC236}">
                <a16:creationId xmlns="" xmlns:a16="http://schemas.microsoft.com/office/drawing/2014/main" id="{D6203D91-DE39-81D2-EEE8-CDAEB2DB45D7}"/>
              </a:ext>
            </a:extLst>
          </p:cNvPr>
          <p:cNvSpPr>
            <a:spLocks noGrp="1"/>
          </p:cNvSpPr>
          <p:nvPr>
            <p:ph idx="1"/>
          </p:nvPr>
        </p:nvSpPr>
        <p:spPr>
          <a:xfrm>
            <a:off x="1882588" y="702648"/>
            <a:ext cx="8426823" cy="397567"/>
          </a:xfrm>
        </p:spPr>
        <p:txBody>
          <a:bodyPr vert="horz" lIns="91440" tIns="45720" rIns="91440" bIns="45720" rtlCol="0">
            <a:normAutofit fontScale="85000" lnSpcReduction="20000"/>
          </a:bodyPr>
          <a:lstStyle/>
          <a:p>
            <a:pPr marL="0" indent="0" algn="ctr">
              <a:buNone/>
            </a:pPr>
            <a:r>
              <a:rPr lang="en-US" sz="1600" b="1" kern="1200">
                <a:solidFill>
                  <a:schemeClr val="tx1"/>
                </a:solidFill>
                <a:effectLst/>
                <a:latin typeface="+mn-lt"/>
                <a:ea typeface="+mn-ea"/>
                <a:cs typeface="+mn-cs"/>
              </a:rPr>
              <a:t>The criteria for identification of AY:AN:BY:BN and C in State Budget are as follows:</a:t>
            </a:r>
            <a:endParaRPr lang="en-US" sz="1600" kern="1200">
              <a:solidFill>
                <a:schemeClr val="tx1"/>
              </a:solidFill>
              <a:effectLst/>
              <a:latin typeface="+mn-lt"/>
              <a:ea typeface="+mn-ea"/>
              <a:cs typeface="+mn-cs"/>
            </a:endParaRPr>
          </a:p>
        </p:txBody>
      </p:sp>
      <p:graphicFrame>
        <p:nvGraphicFramePr>
          <p:cNvPr id="4" name="Table 3">
            <a:extLst>
              <a:ext uri="{FF2B5EF4-FFF2-40B4-BE49-F238E27FC236}">
                <a16:creationId xmlns="" xmlns:a16="http://schemas.microsoft.com/office/drawing/2014/main" id="{B99CBBB6-3CF4-04CC-EF9F-D8FE54C79CCC}"/>
              </a:ext>
            </a:extLst>
          </p:cNvPr>
          <p:cNvGraphicFramePr>
            <a:graphicFrameLocks noGrp="1"/>
          </p:cNvGraphicFramePr>
          <p:nvPr>
            <p:extLst>
              <p:ext uri="{D42A27DB-BD31-4B8C-83A1-F6EECF244321}">
                <p14:modId xmlns:p14="http://schemas.microsoft.com/office/powerpoint/2010/main" val="1570650580"/>
              </p:ext>
            </p:extLst>
          </p:nvPr>
        </p:nvGraphicFramePr>
        <p:xfrm>
          <a:off x="828673" y="1247189"/>
          <a:ext cx="10534651" cy="5314959"/>
        </p:xfrm>
        <a:graphic>
          <a:graphicData uri="http://schemas.openxmlformats.org/drawingml/2006/table">
            <a:tbl>
              <a:tblPr firstRow="1" firstCol="1" bandRow="1"/>
              <a:tblGrid>
                <a:gridCol w="617631">
                  <a:extLst>
                    <a:ext uri="{9D8B030D-6E8A-4147-A177-3AD203B41FA5}">
                      <a16:colId xmlns="" xmlns:a16="http://schemas.microsoft.com/office/drawing/2014/main" val="4138397966"/>
                    </a:ext>
                  </a:extLst>
                </a:gridCol>
                <a:gridCol w="1537497">
                  <a:extLst>
                    <a:ext uri="{9D8B030D-6E8A-4147-A177-3AD203B41FA5}">
                      <a16:colId xmlns="" xmlns:a16="http://schemas.microsoft.com/office/drawing/2014/main" val="3892428843"/>
                    </a:ext>
                  </a:extLst>
                </a:gridCol>
                <a:gridCol w="2222599">
                  <a:extLst>
                    <a:ext uri="{9D8B030D-6E8A-4147-A177-3AD203B41FA5}">
                      <a16:colId xmlns="" xmlns:a16="http://schemas.microsoft.com/office/drawing/2014/main" val="599161172"/>
                    </a:ext>
                  </a:extLst>
                </a:gridCol>
                <a:gridCol w="1581793">
                  <a:extLst>
                    <a:ext uri="{9D8B030D-6E8A-4147-A177-3AD203B41FA5}">
                      <a16:colId xmlns="" xmlns:a16="http://schemas.microsoft.com/office/drawing/2014/main" val="781332773"/>
                    </a:ext>
                  </a:extLst>
                </a:gridCol>
                <a:gridCol w="1172800">
                  <a:extLst>
                    <a:ext uri="{9D8B030D-6E8A-4147-A177-3AD203B41FA5}">
                      <a16:colId xmlns="" xmlns:a16="http://schemas.microsoft.com/office/drawing/2014/main" val="1095205875"/>
                    </a:ext>
                  </a:extLst>
                </a:gridCol>
                <a:gridCol w="3402331">
                  <a:extLst>
                    <a:ext uri="{9D8B030D-6E8A-4147-A177-3AD203B41FA5}">
                      <a16:colId xmlns="" xmlns:a16="http://schemas.microsoft.com/office/drawing/2014/main" val="3171243181"/>
                    </a:ext>
                  </a:extLst>
                </a:gridCol>
              </a:tblGrid>
              <a:tr h="445598">
                <a:tc>
                  <a:txBody>
                    <a:bodyPr/>
                    <a:lstStyle/>
                    <a:p>
                      <a:pPr algn="ctr" fontAlgn="ctr">
                        <a:lnSpc>
                          <a:spcPct val="115000"/>
                        </a:lnSpc>
                        <a:buNone/>
                      </a:pPr>
                      <a:r>
                        <a:rPr lang="en-IN" sz="1100" b="1"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Scheme category</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1"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Beneficiary</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Nature of Benefit</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1"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Allocation</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Policy orientation</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Scheme examples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635252381"/>
                  </a:ext>
                </a:extLst>
              </a:tr>
              <a:tr h="1437911">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‘AY’</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Individual and exclusively for women and girls</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Direct and Individual</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100%</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Designed for women and girls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Monetary benefits/Cash Benefits: </a:t>
                      </a: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Scholarships/Honorarium/Incentives/Loans/Direct subsidy/financial assistance etc.</a:t>
                      </a:r>
                      <a:endParaRPr lang="en-IN" sz="1100" b="0" i="0" u="none" strike="noStrike">
                        <a:effectLst/>
                        <a:latin typeface="Arial" panose="020B0604020202020204" pitchFamily="34" charset="0"/>
                      </a:endParaRPr>
                    </a:p>
                    <a:p>
                      <a:pPr algn="l"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Non-monetary benefits/In-kind Benefits:</a:t>
                      </a: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 </a:t>
                      </a:r>
                      <a:endParaRPr lang="en-IN" sz="1100" b="0" i="0" u="none" strike="noStrike">
                        <a:effectLst/>
                        <a:latin typeface="Arial" panose="020B0604020202020204" pitchFamily="34" charset="0"/>
                      </a:endParaRPr>
                    </a:p>
                    <a:p>
                      <a:pPr algn="l"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Nutrition supplementary programmes, housing, rehabilitation and other in-kind benefits/ skill training/ health facilities etc., exclusive for women and girls.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2241327412"/>
                  </a:ext>
                </a:extLst>
              </a:tr>
              <a:tr h="644060">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‘AN’</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Common and exclusive for women and girls community</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Indirect and Collective</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100%</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Designed for women and girls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Women cooperative societies/Commissions for empowerment for women, infrastructure created for women safety and empowerment under Safe City project, Nirbhaya fund, etc.</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620849838"/>
                  </a:ext>
                </a:extLst>
              </a:tr>
              <a:tr h="1239448">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‘BY’</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Individual and covers Both women/girls and men/boys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Direct and Individual</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30-99 percent for women and girls</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Both</a:t>
                      </a:r>
                      <a:endParaRPr lang="en-IN" sz="1100" b="0" i="0" u="none" strike="noStrike" dirty="0">
                        <a:effectLst/>
                        <a:latin typeface="Arial" panose="020B0604020202020204" pitchFamily="34" charset="0"/>
                      </a:endParaRPr>
                    </a:p>
                    <a:p>
                      <a:pPr algn="ctr"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(Men and Women)</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lnSpc>
                          <a:spcPct val="115000"/>
                        </a:lnSpc>
                        <a:buNone/>
                      </a:pPr>
                      <a:r>
                        <a:rPr lang="en-IN" sz="1100" b="1"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Monetary benefits/Cash Benefits:</a:t>
                      </a: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 Scholarships/Honorarium/Incentives/Loans/Direct subsidy/financial assistance etc.</a:t>
                      </a:r>
                      <a:endParaRPr lang="en-IN" sz="1100" b="0" i="0" u="none" strike="noStrike" dirty="0">
                        <a:effectLst/>
                        <a:latin typeface="Arial" panose="020B0604020202020204" pitchFamily="34" charset="0"/>
                      </a:endParaRPr>
                    </a:p>
                    <a:p>
                      <a:pPr algn="l" fontAlgn="ctr">
                        <a:lnSpc>
                          <a:spcPct val="115000"/>
                        </a:lnSpc>
                        <a:buNone/>
                      </a:pPr>
                      <a:r>
                        <a:rPr lang="en-IN" sz="1100" b="1"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Non-monetary benefits/In-kind Benefits:</a:t>
                      </a: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 </a:t>
                      </a:r>
                      <a:endParaRPr lang="en-IN" sz="1100" b="0" i="0" u="none" strike="noStrike" dirty="0">
                        <a:effectLst/>
                        <a:latin typeface="Arial" panose="020B0604020202020204" pitchFamily="34" charset="0"/>
                      </a:endParaRPr>
                    </a:p>
                    <a:p>
                      <a:pPr algn="l"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Textbooks/ uniforms/ bicycles/ laptops/ bus passes/ skill training/health facilities etc.,</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3063342594"/>
                  </a:ext>
                </a:extLst>
              </a:tr>
              <a:tr h="842524">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‘BN’</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Common and covers both women/girls and men/boys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Indirect and Collective</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30-99 percent for women and girls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Both</a:t>
                      </a:r>
                      <a:endParaRPr lang="en-IN" sz="1100" b="0" i="0" u="none" strike="noStrike">
                        <a:effectLst/>
                        <a:latin typeface="Arial" panose="020B0604020202020204" pitchFamily="34" charset="0"/>
                      </a:endParaRPr>
                    </a:p>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(Men and Women)</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Establishment expenditure of Directorates/</a:t>
                      </a:r>
                      <a:r>
                        <a:rPr lang="en-IN" sz="1100" b="0" i="0" u="none" strike="noStrike" dirty="0" err="1">
                          <a:solidFill>
                            <a:srgbClr val="000000"/>
                          </a:solidFill>
                          <a:effectLst/>
                          <a:latin typeface="Times New Roman" panose="02020603050405020304" pitchFamily="18" charset="0"/>
                          <a:ea typeface="Calibri" panose="020F0502020204030204" pitchFamily="34" charset="0"/>
                          <a:cs typeface="Tunga" panose="020B0502040204020203" pitchFamily="34" charset="0"/>
                        </a:rPr>
                        <a:t>Commissionrates</a:t>
                      </a: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 of Key Departments that provide targeted services to SC/ST, OBC, Minorities and others community welfare/ development/ empowerment corporations, Grants-in-aid to institutions, etc.</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734220635"/>
                  </a:ext>
                </a:extLst>
              </a:tr>
              <a:tr h="445598">
                <a:tc>
                  <a:txBody>
                    <a:bodyPr/>
                    <a:lstStyle/>
                    <a:p>
                      <a:pPr algn="ctr" fontAlgn="ctr">
                        <a:lnSpc>
                          <a:spcPct val="115000"/>
                        </a:lnSpc>
                        <a:buNone/>
                      </a:pPr>
                      <a:r>
                        <a:rPr lang="en-IN" sz="1100" b="1"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‘C’</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Outside the Gender Budget</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Universal in nature and do not have gender oriented purpose</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Less than 30 percent for women and girls</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15000"/>
                        </a:lnSpc>
                        <a:buNone/>
                      </a:pPr>
                      <a:r>
                        <a:rPr lang="en-IN" sz="1100" b="0" i="0" u="none" strike="noStrike">
                          <a:solidFill>
                            <a:srgbClr val="000000"/>
                          </a:solidFill>
                          <a:effectLst/>
                          <a:latin typeface="Times New Roman" panose="02020603050405020304" pitchFamily="18" charset="0"/>
                          <a:ea typeface="Calibri" panose="020F0502020204030204" pitchFamily="34" charset="0"/>
                          <a:cs typeface="Tunga" panose="020B0502040204020203" pitchFamily="34" charset="0"/>
                        </a:rPr>
                        <a:t>General</a:t>
                      </a:r>
                      <a:endParaRPr lang="en-IN" sz="1100" b="0" i="0" u="none" strike="noStrike">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lnSpc>
                          <a:spcPct val="115000"/>
                        </a:lnSpc>
                        <a:buNone/>
                      </a:pP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The </a:t>
                      </a:r>
                      <a:r>
                        <a:rPr lang="en-IN" sz="1100" b="0" i="0" u="none" strike="noStrike" dirty="0">
                          <a:solidFill>
                            <a:srgbClr val="000000"/>
                          </a:solidFill>
                          <a:effectLst/>
                          <a:latin typeface="Times New Roman" panose="02020603050405020304" pitchFamily="18" charset="0"/>
                          <a:ea typeface="Times New Roman" panose="02020603050405020304" pitchFamily="18" charset="0"/>
                          <a:cs typeface="Tunga" panose="020B0502040204020203" pitchFamily="34" charset="0"/>
                        </a:rPr>
                        <a:t>schemes and programmes</a:t>
                      </a:r>
                      <a:r>
                        <a:rPr lang="en-IN" sz="1100" b="0" i="0" u="none" strike="noStrike" dirty="0">
                          <a:solidFill>
                            <a:srgbClr val="000000"/>
                          </a:solidFill>
                          <a:effectLst/>
                          <a:latin typeface="Times New Roman" panose="02020603050405020304" pitchFamily="18" charset="0"/>
                          <a:ea typeface="Calibri" panose="020F0502020204030204" pitchFamily="34" charset="0"/>
                          <a:cs typeface="Tunga" panose="020B0502040204020203" pitchFamily="34" charset="0"/>
                        </a:rPr>
                        <a:t> are universal and gender neutral.</a:t>
                      </a:r>
                      <a:endParaRPr lang="en-IN" sz="1100" b="0" i="0" u="none" strike="noStrike" dirty="0">
                        <a:effectLst/>
                        <a:latin typeface="Arial" panose="020B0604020202020204" pitchFamily="34" charset="0"/>
                      </a:endParaRPr>
                    </a:p>
                  </a:txBody>
                  <a:tcPr marL="40789" marR="40789" marT="56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701164311"/>
                  </a:ext>
                </a:extLst>
              </a:tr>
            </a:tbl>
          </a:graphicData>
        </a:graphic>
      </p:graphicFrame>
    </p:spTree>
    <p:extLst>
      <p:ext uri="{BB962C8B-B14F-4D97-AF65-F5344CB8AC3E}">
        <p14:creationId xmlns:p14="http://schemas.microsoft.com/office/powerpoint/2010/main" val="203741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A82A749-83FA-9FAE-E4C2-8FC79E76D0A4}"/>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25A16FA1-9593-6C9A-A02E-48C3240063B9}"/>
              </a:ext>
            </a:extLst>
          </p:cNvPr>
          <p:cNvSpPr>
            <a:spLocks noGrp="1"/>
          </p:cNvSpPr>
          <p:nvPr>
            <p:ph type="title"/>
          </p:nvPr>
        </p:nvSpPr>
        <p:spPr>
          <a:xfrm>
            <a:off x="525559" y="152024"/>
            <a:ext cx="11314545" cy="947627"/>
          </a:xfrm>
        </p:spPr>
        <p:txBody>
          <a:bodyPr>
            <a:normAutofit fontScale="90000"/>
          </a:bodyPr>
          <a:lstStyle/>
          <a:p>
            <a:pPr algn="ctr"/>
            <a:r>
              <a:rPr lang="en-US" sz="3200" b="1" dirty="0">
                <a:latin typeface="Book Antiqua" panose="02040602050305030304" pitchFamily="18" charset="0"/>
              </a:rPr>
              <a:t>Trends in Allocations </a:t>
            </a:r>
            <a:r>
              <a:rPr lang="en-US" sz="3200" b="1" dirty="0" smtClean="0">
                <a:latin typeface="Book Antiqua" panose="02040602050305030304" pitchFamily="18" charset="0"/>
              </a:rPr>
              <a:t>: Impact of Government Guarantee Schemes</a:t>
            </a:r>
            <a:endParaRPr lang="en-US" sz="3200" b="1" dirty="0">
              <a:latin typeface="Book Antiqua" panose="02040602050305030304" pitchFamily="18" charset="0"/>
            </a:endParaRPr>
          </a:p>
        </p:txBody>
      </p:sp>
      <p:graphicFrame>
        <p:nvGraphicFramePr>
          <p:cNvPr id="4" name="Chart 3">
            <a:extLst>
              <a:ext uri="{FF2B5EF4-FFF2-40B4-BE49-F238E27FC236}">
                <a16:creationId xmlns="" xmlns:a16="http://schemas.microsoft.com/office/drawing/2014/main" id="{03434415-E1DB-BFE3-C45B-F4620E6F55A9}"/>
              </a:ext>
            </a:extLst>
          </p:cNvPr>
          <p:cNvGraphicFramePr>
            <a:graphicFrameLocks/>
          </p:cNvGraphicFramePr>
          <p:nvPr>
            <p:extLst>
              <p:ext uri="{D42A27DB-BD31-4B8C-83A1-F6EECF244321}">
                <p14:modId xmlns:p14="http://schemas.microsoft.com/office/powerpoint/2010/main" val="3795009882"/>
              </p:ext>
            </p:extLst>
          </p:nvPr>
        </p:nvGraphicFramePr>
        <p:xfrm>
          <a:off x="6427959" y="1276539"/>
          <a:ext cx="5160477" cy="44452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 xmlns:a16="http://schemas.microsoft.com/office/drawing/2014/main" id="{2344771A-B0C5-9183-692B-40FA4EB4CC3D}"/>
              </a:ext>
            </a:extLst>
          </p:cNvPr>
          <p:cNvGraphicFramePr>
            <a:graphicFrameLocks/>
          </p:cNvGraphicFramePr>
          <p:nvPr>
            <p:extLst>
              <p:ext uri="{D42A27DB-BD31-4B8C-83A1-F6EECF244321}">
                <p14:modId xmlns:p14="http://schemas.microsoft.com/office/powerpoint/2010/main" val="3880328841"/>
              </p:ext>
            </p:extLst>
          </p:nvPr>
        </p:nvGraphicFramePr>
        <p:xfrm>
          <a:off x="382556" y="1276539"/>
          <a:ext cx="6045404" cy="44452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860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 xmlns:a16="http://schemas.microsoft.com/office/drawing/2014/main" id="{A362FCDD-8F06-BFBB-DDED-5F4C5CA919C3}"/>
            </a:ext>
          </a:extLst>
        </p:cNvPr>
        <p:cNvGrpSpPr/>
        <p:nvPr/>
      </p:nvGrpSpPr>
      <p:grpSpPr>
        <a:xfrm>
          <a:off x="0" y="0"/>
          <a:ext cx="0" cy="0"/>
          <a:chOff x="0" y="0"/>
          <a:chExt cx="0" cy="0"/>
        </a:xfrm>
      </p:grpSpPr>
      <p:sp useBgFill="1">
        <p:nvSpPr>
          <p:cNvPr id="20" name="Rectangle 19">
            <a:extLst>
              <a:ext uri="{FF2B5EF4-FFF2-40B4-BE49-F238E27FC236}">
                <a16:creationId xmlns="" xmlns:a16="http://schemas.microsoft.com/office/drawing/2014/main" id="{35EAD5E6-48FD-0417-429C-27941CC8544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E30DB8E2-DD57-440F-C546-6398FFDB2487}"/>
              </a:ext>
            </a:extLst>
          </p:cNvPr>
          <p:cNvSpPr>
            <a:spLocks noGrp="1"/>
          </p:cNvSpPr>
          <p:nvPr>
            <p:ph type="title"/>
          </p:nvPr>
        </p:nvSpPr>
        <p:spPr>
          <a:xfrm>
            <a:off x="314037" y="208230"/>
            <a:ext cx="11379200" cy="736846"/>
          </a:xfrm>
        </p:spPr>
        <p:txBody>
          <a:bodyPr vert="horz" lIns="91440" tIns="45720" rIns="91440" bIns="45720" rtlCol="0" anchor="b">
            <a:normAutofit fontScale="90000"/>
          </a:bodyPr>
          <a:lstStyle/>
          <a:p>
            <a:pPr algn="ctr"/>
            <a:r>
              <a:rPr lang="en-US" sz="2800" i="1" kern="1200" dirty="0">
                <a:solidFill>
                  <a:schemeClr val="tx1"/>
                </a:solidFill>
                <a:latin typeface="Times New Roman" panose="02020603050405020304" pitchFamily="18" charset="0"/>
                <a:cs typeface="Times New Roman" panose="02020603050405020304" pitchFamily="18" charset="0"/>
              </a:rPr>
              <a:t>Steps taken to strengthen the gender budgeting process in the State (Innovative measures)</a:t>
            </a:r>
          </a:p>
        </p:txBody>
      </p:sp>
      <p:sp>
        <p:nvSpPr>
          <p:cNvPr id="3" name="Content Placeholder 2">
            <a:extLst>
              <a:ext uri="{FF2B5EF4-FFF2-40B4-BE49-F238E27FC236}">
                <a16:creationId xmlns="" xmlns:a16="http://schemas.microsoft.com/office/drawing/2014/main" id="{E318B3C8-C48B-379D-8096-2D73506B6FC0}"/>
              </a:ext>
            </a:extLst>
          </p:cNvPr>
          <p:cNvSpPr>
            <a:spLocks noGrp="1"/>
          </p:cNvSpPr>
          <p:nvPr>
            <p:ph idx="1"/>
          </p:nvPr>
        </p:nvSpPr>
        <p:spPr>
          <a:xfrm>
            <a:off x="828673" y="945076"/>
            <a:ext cx="8426823" cy="397567"/>
          </a:xfrm>
        </p:spPr>
        <p:txBody>
          <a:bodyPr vert="horz" lIns="91440" tIns="45720" rIns="91440" bIns="45720" rtlCol="0">
            <a:normAutofit/>
          </a:bodyPr>
          <a:lstStyle/>
          <a:p>
            <a:pPr marL="0" indent="0">
              <a:buNone/>
            </a:pPr>
            <a:r>
              <a:rPr lang="en-US" sz="1600" b="1" kern="1200" dirty="0">
                <a:solidFill>
                  <a:schemeClr val="tx1"/>
                </a:solidFill>
                <a:effectLst/>
                <a:latin typeface="+mn-lt"/>
                <a:ea typeface="+mn-ea"/>
                <a:cs typeface="+mn-cs"/>
              </a:rPr>
              <a:t>Monitoring :</a:t>
            </a:r>
            <a:endParaRPr lang="en-US" sz="1600" kern="1200" dirty="0">
              <a:solidFill>
                <a:schemeClr val="tx1"/>
              </a:solidFill>
              <a:effectLst/>
              <a:latin typeface="+mn-lt"/>
              <a:ea typeface="+mn-ea"/>
              <a:cs typeface="+mn-cs"/>
            </a:endParaRPr>
          </a:p>
        </p:txBody>
      </p:sp>
      <p:sp>
        <p:nvSpPr>
          <p:cNvPr id="6" name="TextBox 5">
            <a:extLst>
              <a:ext uri="{FF2B5EF4-FFF2-40B4-BE49-F238E27FC236}">
                <a16:creationId xmlns="" xmlns:a16="http://schemas.microsoft.com/office/drawing/2014/main" id="{CB82A268-78BE-A890-3853-617C8381F875}"/>
              </a:ext>
            </a:extLst>
          </p:cNvPr>
          <p:cNvSpPr txBox="1"/>
          <p:nvPr/>
        </p:nvSpPr>
        <p:spPr>
          <a:xfrm>
            <a:off x="314037" y="1600273"/>
            <a:ext cx="11379200" cy="5109091"/>
          </a:xfrm>
          <a:prstGeom prst="rect">
            <a:avLst/>
          </a:prstGeom>
          <a:noFill/>
        </p:spPr>
        <p:txBody>
          <a:bodyPr wrap="square">
            <a:spAutoFit/>
          </a:bodyPr>
          <a:lstStyle/>
          <a:p>
            <a:pPr marL="457200" indent="-457200">
              <a:buFont typeface="+mj-lt"/>
              <a:buAutoNum type="arabicPeriod"/>
            </a:pPr>
            <a:r>
              <a:rPr lang="en-IN" sz="2200" dirty="0">
                <a:solidFill>
                  <a:srgbClr val="000000"/>
                </a:solidFill>
                <a:effectLst/>
                <a:latin typeface="Times New Roman" panose="02020603050405020304" pitchFamily="18" charset="0"/>
                <a:ea typeface="Times New Roman" panose="02020603050405020304" pitchFamily="18" charset="0"/>
              </a:rPr>
              <a:t>A high-level committee (Gender Budget Task Force) headed by the Additional Chief Secretary and Development Commissioner with the Secretaries of all departments to monitor the progress of the implementation of the programs of various departments during 2013.</a:t>
            </a:r>
          </a:p>
          <a:p>
            <a:pPr marL="457200" indent="-457200">
              <a:buFont typeface="+mj-lt"/>
              <a:buAutoNum type="arabicPeriod"/>
            </a:pPr>
            <a:r>
              <a:rPr lang="en-IN" sz="2200" dirty="0">
                <a:solidFill>
                  <a:srgbClr val="000000"/>
                </a:solidFill>
                <a:latin typeface="Times New Roman" panose="02020603050405020304" pitchFamily="18" charset="0"/>
                <a:ea typeface="Times New Roman" panose="02020603050405020304" pitchFamily="18" charset="0"/>
              </a:rPr>
              <a:t>M</a:t>
            </a:r>
            <a:r>
              <a:rPr lang="en-IN" sz="2200" dirty="0">
                <a:solidFill>
                  <a:srgbClr val="000000"/>
                </a:solidFill>
                <a:effectLst/>
                <a:latin typeface="Times New Roman" panose="02020603050405020304" pitchFamily="18" charset="0"/>
                <a:ea typeface="Times New Roman" panose="02020603050405020304" pitchFamily="18" charset="0"/>
              </a:rPr>
              <a:t>onitoring the implementation of the Mission Shakti Schemes, Committee headed by the Additional Chief Secretary and Development Commissioner at the State </a:t>
            </a:r>
            <a:r>
              <a:rPr lang="en-IN" sz="2200" dirty="0" smtClean="0">
                <a:solidFill>
                  <a:srgbClr val="000000"/>
                </a:solidFill>
                <a:effectLst/>
                <a:latin typeface="Times New Roman" panose="02020603050405020304" pitchFamily="18" charset="0"/>
                <a:ea typeface="Times New Roman" panose="02020603050405020304" pitchFamily="18" charset="0"/>
              </a:rPr>
              <a:t>level. And Committee </a:t>
            </a:r>
            <a:r>
              <a:rPr lang="en-IN" sz="2200" dirty="0">
                <a:solidFill>
                  <a:srgbClr val="000000"/>
                </a:solidFill>
                <a:effectLst/>
                <a:latin typeface="Times New Roman" panose="02020603050405020304" pitchFamily="18" charset="0"/>
                <a:ea typeface="Times New Roman" panose="02020603050405020304" pitchFamily="18" charset="0"/>
              </a:rPr>
              <a:t>headed by the District Commissioner at the respective district levels.</a:t>
            </a:r>
          </a:p>
          <a:p>
            <a:pPr marL="457200" indent="-457200">
              <a:buFont typeface="+mj-lt"/>
              <a:buAutoNum type="arabicPeriod"/>
            </a:pPr>
            <a:r>
              <a:rPr lang="en-IN" sz="2200" dirty="0">
                <a:solidFill>
                  <a:srgbClr val="000000"/>
                </a:solidFill>
                <a:latin typeface="Times New Roman" panose="02020603050405020304" pitchFamily="18" charset="0"/>
                <a:ea typeface="Times New Roman" panose="02020603050405020304" pitchFamily="18" charset="0"/>
              </a:rPr>
              <a:t>Quarterly review of implementation of gender budget schemes by the Secretary, DWCD</a:t>
            </a:r>
          </a:p>
          <a:p>
            <a:pPr marL="457200" indent="-457200">
              <a:buFont typeface="+mj-lt"/>
              <a:buAutoNum type="arabicPeriod"/>
            </a:pPr>
            <a:r>
              <a:rPr lang="en-IN" sz="2200" dirty="0">
                <a:solidFill>
                  <a:srgbClr val="000000"/>
                </a:solidFill>
                <a:effectLst/>
                <a:latin typeface="Times New Roman" panose="02020603050405020304" pitchFamily="18" charset="0"/>
                <a:ea typeface="Times New Roman" panose="02020603050405020304" pitchFamily="18" charset="0"/>
              </a:rPr>
              <a:t>Monthly review of gender budget schemes (Cat-A only) by Chief secretary </a:t>
            </a:r>
            <a:r>
              <a:rPr lang="en-IN" sz="2200" dirty="0">
                <a:solidFill>
                  <a:srgbClr val="000000"/>
                </a:solidFill>
                <a:latin typeface="Times New Roman" panose="02020603050405020304" pitchFamily="18" charset="0"/>
                <a:ea typeface="Times New Roman" panose="02020603050405020304" pitchFamily="18" charset="0"/>
              </a:rPr>
              <a:t>of </a:t>
            </a:r>
            <a:r>
              <a:rPr lang="en-IN" sz="2200" dirty="0" err="1">
                <a:solidFill>
                  <a:srgbClr val="000000"/>
                </a:solidFill>
                <a:latin typeface="Times New Roman" panose="02020603050405020304" pitchFamily="18" charset="0"/>
                <a:ea typeface="Times New Roman" panose="02020603050405020304" pitchFamily="18" charset="0"/>
              </a:rPr>
              <a:t>GoK</a:t>
            </a:r>
            <a:r>
              <a:rPr lang="en-IN" sz="2200" dirty="0">
                <a:solidFill>
                  <a:srgbClr val="000000"/>
                </a:solidFill>
                <a:latin typeface="Times New Roman" panose="02020603050405020304" pitchFamily="18" charset="0"/>
                <a:ea typeface="Times New Roman" panose="02020603050405020304" pitchFamily="18" charset="0"/>
              </a:rPr>
              <a:t> in the meetings of Karnataka Development programme (KDP).</a:t>
            </a:r>
          </a:p>
          <a:p>
            <a:pPr marL="457200" indent="-457200">
              <a:buFont typeface="+mj-lt"/>
              <a:buAutoNum type="arabicPeriod"/>
            </a:pPr>
            <a:r>
              <a:rPr lang="en-IN" sz="2200" dirty="0">
                <a:solidFill>
                  <a:srgbClr val="000000"/>
                </a:solidFill>
                <a:effectLst/>
                <a:latin typeface="Times New Roman" panose="02020603050405020304" pitchFamily="18" charset="0"/>
                <a:ea typeface="Times New Roman" panose="02020603050405020304" pitchFamily="18" charset="0"/>
              </a:rPr>
              <a:t>Formation of inter departmental committee to oversee the preparation, implementation, data management and research.</a:t>
            </a:r>
          </a:p>
          <a:p>
            <a:pPr marL="457200" indent="-457200">
              <a:buFont typeface="+mj-lt"/>
              <a:buAutoNum type="arabicPeriod"/>
            </a:pPr>
            <a:r>
              <a:rPr lang="en-IN" sz="2200" dirty="0">
                <a:solidFill>
                  <a:srgbClr val="000000"/>
                </a:solidFill>
                <a:latin typeface="Times New Roman" panose="02020603050405020304" pitchFamily="18" charset="0"/>
                <a:ea typeface="Times New Roman" panose="02020603050405020304" pitchFamily="18" charset="0"/>
              </a:rPr>
              <a:t>Fiscal Policy Institute undertakes research studies on gender budgeting through internship programme, Research Fellowship and Research Associateship. </a:t>
            </a:r>
            <a:r>
              <a:rPr lang="en-IN" sz="2200" dirty="0">
                <a:solidFill>
                  <a:srgbClr val="000000"/>
                </a:solidFill>
                <a:effectLst/>
                <a:latin typeface="Times New Roman" panose="02020603050405020304" pitchFamily="18" charset="0"/>
                <a:ea typeface="Times New Roman" panose="02020603050405020304" pitchFamily="18" charset="0"/>
              </a:rPr>
              <a:t> </a:t>
            </a:r>
          </a:p>
          <a:p>
            <a:pPr marL="457200" indent="-457200">
              <a:buFont typeface="+mj-lt"/>
              <a:buAutoNum type="arabicPeriod"/>
            </a:pPr>
            <a:r>
              <a:rPr lang="en-IN" sz="2200" dirty="0">
                <a:solidFill>
                  <a:srgbClr val="000000"/>
                </a:solidFill>
                <a:latin typeface="Times New Roman" panose="02020603050405020304" pitchFamily="18" charset="0"/>
                <a:ea typeface="Times New Roman" panose="02020603050405020304" pitchFamily="18" charset="0"/>
              </a:rPr>
              <a:t>Standard operating procedure (SOP) for preparing Gender Budget</a:t>
            </a:r>
            <a:r>
              <a:rPr lang="en-IN" sz="2200" dirty="0" smtClean="0">
                <a:solidFill>
                  <a:srgbClr val="000000"/>
                </a:solidFill>
                <a:latin typeface="Times New Roman" panose="02020603050405020304" pitchFamily="18" charset="0"/>
                <a:ea typeface="Times New Roman" panose="02020603050405020304" pitchFamily="18" charset="0"/>
              </a:rPr>
              <a:t>.</a:t>
            </a:r>
            <a:endParaRPr lang="en-IN" sz="1800" dirty="0">
              <a:solidFill>
                <a:srgbClr val="000000"/>
              </a:solidFill>
              <a:effectLst/>
              <a:latin typeface="Times New Roman" panose="02020603050405020304" pitchFamily="18" charset="0"/>
              <a:ea typeface="Times New Roman" panose="02020603050405020304" pitchFamily="18" charset="0"/>
            </a:endParaRPr>
          </a:p>
          <a:p>
            <a:endParaRPr lang="en-IN" dirty="0"/>
          </a:p>
        </p:txBody>
      </p:sp>
    </p:spTree>
    <p:extLst>
      <p:ext uri="{BB962C8B-B14F-4D97-AF65-F5344CB8AC3E}">
        <p14:creationId xmlns:p14="http://schemas.microsoft.com/office/powerpoint/2010/main" val="809020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 xmlns:a16="http://schemas.microsoft.com/office/drawing/2014/main" id="{2940588E-BFE1-16A1-D3AD-5C0A621280EB}"/>
            </a:ext>
          </a:extLst>
        </p:cNvPr>
        <p:cNvGrpSpPr/>
        <p:nvPr/>
      </p:nvGrpSpPr>
      <p:grpSpPr>
        <a:xfrm>
          <a:off x="0" y="0"/>
          <a:ext cx="0" cy="0"/>
          <a:chOff x="0" y="0"/>
          <a:chExt cx="0" cy="0"/>
        </a:xfrm>
      </p:grpSpPr>
      <p:sp useBgFill="1">
        <p:nvSpPr>
          <p:cNvPr id="20" name="Rectangle 19">
            <a:extLst>
              <a:ext uri="{FF2B5EF4-FFF2-40B4-BE49-F238E27FC236}">
                <a16:creationId xmlns="" xmlns:a16="http://schemas.microsoft.com/office/drawing/2014/main" id="{4C159AE8-16A6-7E99-99C6-0EE3B25EB82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 xmlns:a16="http://schemas.microsoft.com/office/drawing/2014/main" id="{D65DB82B-BBAA-444A-AE92-9F8A67AA3D9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 xmlns:a16="http://schemas.microsoft.com/office/drawing/2014/main" id="{176A44AE-3B9B-F994-F46B-8677C72B3CC9}"/>
              </a:ext>
            </a:extLst>
          </p:cNvPr>
          <p:cNvSpPr>
            <a:spLocks noGrp="1"/>
          </p:cNvSpPr>
          <p:nvPr>
            <p:ph type="title"/>
          </p:nvPr>
        </p:nvSpPr>
        <p:spPr>
          <a:xfrm>
            <a:off x="193638" y="146973"/>
            <a:ext cx="11435379" cy="408702"/>
          </a:xfrm>
        </p:spPr>
        <p:txBody>
          <a:bodyPr vert="horz" lIns="91440" tIns="45720" rIns="91440" bIns="45720" rtlCol="0" anchor="b">
            <a:normAutofit fontScale="90000"/>
          </a:bodyPr>
          <a:lstStyle/>
          <a:p>
            <a:pPr algn="ctr"/>
            <a:r>
              <a:rPr lang="en-US" sz="2800" i="1" kern="1200" dirty="0">
                <a:solidFill>
                  <a:schemeClr val="tx1"/>
                </a:solidFill>
                <a:latin typeface="Times New Roman" panose="02020603050405020304" pitchFamily="18" charset="0"/>
                <a:cs typeface="Times New Roman" panose="02020603050405020304" pitchFamily="18" charset="0"/>
              </a:rPr>
              <a:t>Steps taken to strengthen the gender budgeting process in the State</a:t>
            </a:r>
          </a:p>
        </p:txBody>
      </p:sp>
      <p:sp>
        <p:nvSpPr>
          <p:cNvPr id="3" name="Content Placeholder 2">
            <a:extLst>
              <a:ext uri="{FF2B5EF4-FFF2-40B4-BE49-F238E27FC236}">
                <a16:creationId xmlns="" xmlns:a16="http://schemas.microsoft.com/office/drawing/2014/main" id="{5E22875E-0A00-9AAC-0DD2-79FE38A9B87F}"/>
              </a:ext>
            </a:extLst>
          </p:cNvPr>
          <p:cNvSpPr>
            <a:spLocks noGrp="1"/>
          </p:cNvSpPr>
          <p:nvPr>
            <p:ph idx="1"/>
          </p:nvPr>
        </p:nvSpPr>
        <p:spPr>
          <a:xfrm>
            <a:off x="193638" y="702648"/>
            <a:ext cx="10115774" cy="397567"/>
          </a:xfrm>
        </p:spPr>
        <p:txBody>
          <a:bodyPr vert="horz" lIns="91440" tIns="45720" rIns="91440" bIns="45720" rtlCol="0">
            <a:normAutofit/>
          </a:bodyPr>
          <a:lstStyle/>
          <a:p>
            <a:pPr marL="0" indent="0">
              <a:buNone/>
            </a:pPr>
            <a:r>
              <a:rPr lang="en-US" sz="1600" b="1" kern="1200" dirty="0">
                <a:solidFill>
                  <a:schemeClr val="tx1"/>
                </a:solidFill>
                <a:effectLst/>
                <a:latin typeface="+mn-lt"/>
                <a:ea typeface="+mn-ea"/>
                <a:cs typeface="+mn-cs"/>
              </a:rPr>
              <a:t>Capacity Building training </a:t>
            </a:r>
            <a:r>
              <a:rPr lang="en-US" sz="1600" b="1" kern="1200" dirty="0" err="1">
                <a:solidFill>
                  <a:schemeClr val="tx1"/>
                </a:solidFill>
                <a:effectLst/>
                <a:latin typeface="+mn-lt"/>
                <a:ea typeface="+mn-ea"/>
                <a:cs typeface="+mn-cs"/>
              </a:rPr>
              <a:t>programmes</a:t>
            </a:r>
            <a:r>
              <a:rPr lang="en-US" sz="1600" b="1" kern="1200" dirty="0">
                <a:solidFill>
                  <a:schemeClr val="tx1"/>
                </a:solidFill>
                <a:effectLst/>
                <a:latin typeface="+mn-lt"/>
                <a:ea typeface="+mn-ea"/>
                <a:cs typeface="+mn-cs"/>
              </a:rPr>
              <a:t> :</a:t>
            </a:r>
            <a:endParaRPr lang="en-US" sz="1600" kern="1200" dirty="0">
              <a:solidFill>
                <a:schemeClr val="tx1"/>
              </a:solidFill>
              <a:effectLst/>
              <a:latin typeface="+mn-lt"/>
              <a:ea typeface="+mn-ea"/>
              <a:cs typeface="+mn-cs"/>
            </a:endParaRPr>
          </a:p>
        </p:txBody>
      </p:sp>
      <p:sp>
        <p:nvSpPr>
          <p:cNvPr id="6" name="TextBox 5">
            <a:extLst>
              <a:ext uri="{FF2B5EF4-FFF2-40B4-BE49-F238E27FC236}">
                <a16:creationId xmlns="" xmlns:a16="http://schemas.microsoft.com/office/drawing/2014/main" id="{374243B1-FF0F-22AD-A539-75FD2045897B}"/>
              </a:ext>
            </a:extLst>
          </p:cNvPr>
          <p:cNvSpPr txBox="1"/>
          <p:nvPr/>
        </p:nvSpPr>
        <p:spPr>
          <a:xfrm>
            <a:off x="193638" y="1100215"/>
            <a:ext cx="11435379" cy="5632311"/>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IN" sz="2000" dirty="0">
                <a:solidFill>
                  <a:srgbClr val="000000"/>
                </a:solidFill>
                <a:effectLst/>
                <a:latin typeface="Times New Roman" panose="02020603050405020304" pitchFamily="18" charset="0"/>
                <a:ea typeface="Times New Roman" panose="02020603050405020304" pitchFamily="18" charset="0"/>
              </a:rPr>
              <a:t>Capacity building and Sensitisation training programmes for officers at district level from 15</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and 16</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July and 19</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and 20</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September 2024 ( Two programmes).</a:t>
            </a:r>
          </a:p>
          <a:p>
            <a:pPr marL="285750" indent="-285750">
              <a:lnSpc>
                <a:spcPct val="150000"/>
              </a:lnSpc>
              <a:buFont typeface="Arial" panose="020B0604020202020204" pitchFamily="34" charset="0"/>
              <a:buChar char="•"/>
            </a:pPr>
            <a:r>
              <a:rPr lang="en-IN" sz="2000" dirty="0">
                <a:solidFill>
                  <a:srgbClr val="000000"/>
                </a:solidFill>
                <a:latin typeface="Times New Roman" panose="02020603050405020304" pitchFamily="18" charset="0"/>
                <a:ea typeface="Times New Roman" panose="02020603050405020304" pitchFamily="18" charset="0"/>
              </a:rPr>
              <a:t>Orientation training programme on Gender Budget focusing on schemes and programmes to be included in GB. Conducted 4 training programmes from 03</a:t>
            </a:r>
            <a:r>
              <a:rPr lang="en-IN" sz="2000" baseline="30000" dirty="0">
                <a:solidFill>
                  <a:srgbClr val="000000"/>
                </a:solidFill>
                <a:latin typeface="Times New Roman" panose="02020603050405020304" pitchFamily="18" charset="0"/>
                <a:ea typeface="Times New Roman" panose="02020603050405020304" pitchFamily="18" charset="0"/>
              </a:rPr>
              <a:t>rd</a:t>
            </a:r>
            <a:r>
              <a:rPr lang="en-IN" sz="2000" dirty="0">
                <a:solidFill>
                  <a:srgbClr val="000000"/>
                </a:solidFill>
                <a:latin typeface="Times New Roman" panose="02020603050405020304" pitchFamily="18" charset="0"/>
                <a:ea typeface="Times New Roman" panose="02020603050405020304" pitchFamily="18" charset="0"/>
              </a:rPr>
              <a:t> to 06</a:t>
            </a:r>
            <a:r>
              <a:rPr lang="en-IN" sz="2000" baseline="30000" dirty="0">
                <a:solidFill>
                  <a:srgbClr val="000000"/>
                </a:solidFill>
                <a:latin typeface="Times New Roman" panose="02020603050405020304" pitchFamily="18" charset="0"/>
                <a:ea typeface="Times New Roman" panose="02020603050405020304" pitchFamily="18" charset="0"/>
              </a:rPr>
              <a:t>th</a:t>
            </a:r>
            <a:r>
              <a:rPr lang="en-IN" sz="2000" dirty="0">
                <a:solidFill>
                  <a:srgbClr val="000000"/>
                </a:solidFill>
                <a:latin typeface="Times New Roman" panose="02020603050405020304" pitchFamily="18" charset="0"/>
                <a:ea typeface="Times New Roman" panose="02020603050405020304" pitchFamily="18" charset="0"/>
              </a:rPr>
              <a:t> December 2024 for 124 officers representing 40 departments (26 demand for grants).</a:t>
            </a:r>
          </a:p>
          <a:p>
            <a:pPr marL="285750" indent="-285750">
              <a:lnSpc>
                <a:spcPct val="150000"/>
              </a:lnSpc>
              <a:buFont typeface="Arial" panose="020B0604020202020204" pitchFamily="34" charset="0"/>
              <a:buChar char="•"/>
            </a:pPr>
            <a:r>
              <a:rPr lang="en-IN" sz="2000" dirty="0">
                <a:solidFill>
                  <a:srgbClr val="000000"/>
                </a:solidFill>
                <a:effectLst/>
                <a:latin typeface="Times New Roman" panose="02020603050405020304" pitchFamily="18" charset="0"/>
                <a:ea typeface="Times New Roman" panose="02020603050405020304" pitchFamily="18" charset="0"/>
              </a:rPr>
              <a:t>Validation workshops: The purpose of these workshops is to reconfirm and validate the identification and classification of gender specific schemes and programmes. 2 workshops were conducted on 16</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and 17</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January 2025 for 93 officers from </a:t>
            </a:r>
            <a:r>
              <a:rPr lang="en-IN" sz="2000" dirty="0">
                <a:solidFill>
                  <a:srgbClr val="000000"/>
                </a:solidFill>
                <a:latin typeface="Times New Roman" panose="02020603050405020304" pitchFamily="18" charset="0"/>
                <a:ea typeface="Times New Roman" panose="02020603050405020304" pitchFamily="18" charset="0"/>
              </a:rPr>
              <a:t>40 departments (26 demand for grants).</a:t>
            </a:r>
          </a:p>
          <a:p>
            <a:pPr marL="285750" indent="-285750">
              <a:lnSpc>
                <a:spcPct val="150000"/>
              </a:lnSpc>
              <a:buFont typeface="Arial" panose="020B0604020202020204" pitchFamily="34" charset="0"/>
              <a:buChar char="•"/>
            </a:pPr>
            <a:r>
              <a:rPr lang="en-IN" sz="2000" dirty="0">
                <a:solidFill>
                  <a:srgbClr val="000000"/>
                </a:solidFill>
                <a:effectLst/>
                <a:latin typeface="Times New Roman" panose="02020603050405020304" pitchFamily="18" charset="0"/>
                <a:ea typeface="Times New Roman" panose="02020603050405020304" pitchFamily="18" charset="0"/>
              </a:rPr>
              <a:t>MWCD sponsored training programme on Gender budgeting under  Mission Shakti for the officers  at district level. 3 programmes conducted on 20</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to 22</a:t>
            </a:r>
            <a:r>
              <a:rPr lang="en-IN" sz="2000" baseline="30000" dirty="0">
                <a:solidFill>
                  <a:srgbClr val="000000"/>
                </a:solidFill>
                <a:effectLst/>
                <a:latin typeface="Times New Roman" panose="02020603050405020304" pitchFamily="18" charset="0"/>
                <a:ea typeface="Times New Roman" panose="02020603050405020304" pitchFamily="18" charset="0"/>
              </a:rPr>
              <a:t>nd</a:t>
            </a:r>
            <a:r>
              <a:rPr lang="en-IN" sz="2000" dirty="0">
                <a:solidFill>
                  <a:srgbClr val="000000"/>
                </a:solidFill>
                <a:effectLst/>
                <a:latin typeface="Times New Roman" panose="02020603050405020304" pitchFamily="18" charset="0"/>
                <a:ea typeface="Times New Roman" panose="02020603050405020304" pitchFamily="18" charset="0"/>
              </a:rPr>
              <a:t> Nov 2024 (27 officers), 03</a:t>
            </a:r>
            <a:r>
              <a:rPr lang="en-IN" sz="2000" baseline="30000" dirty="0">
                <a:solidFill>
                  <a:srgbClr val="000000"/>
                </a:solidFill>
                <a:effectLst/>
                <a:latin typeface="Times New Roman" panose="02020603050405020304" pitchFamily="18" charset="0"/>
                <a:ea typeface="Times New Roman" panose="02020603050405020304" pitchFamily="18" charset="0"/>
              </a:rPr>
              <a:t>rd</a:t>
            </a:r>
            <a:r>
              <a:rPr lang="en-IN" sz="2000" dirty="0">
                <a:solidFill>
                  <a:srgbClr val="000000"/>
                </a:solidFill>
                <a:effectLst/>
                <a:latin typeface="Times New Roman" panose="02020603050405020304" pitchFamily="18" charset="0"/>
                <a:ea typeface="Times New Roman" panose="02020603050405020304" pitchFamily="18" charset="0"/>
              </a:rPr>
              <a:t> to 05</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Feb (31 officers) and 10</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and 12</a:t>
            </a:r>
            <a:r>
              <a:rPr lang="en-IN" sz="2000" baseline="30000" dirty="0">
                <a:solidFill>
                  <a:srgbClr val="000000"/>
                </a:solidFill>
                <a:effectLst/>
                <a:latin typeface="Times New Roman" panose="02020603050405020304" pitchFamily="18" charset="0"/>
                <a:ea typeface="Times New Roman" panose="02020603050405020304" pitchFamily="18" charset="0"/>
              </a:rPr>
              <a:t>th</a:t>
            </a:r>
            <a:r>
              <a:rPr lang="en-IN" sz="2000" dirty="0">
                <a:solidFill>
                  <a:srgbClr val="000000"/>
                </a:solidFill>
                <a:effectLst/>
                <a:latin typeface="Times New Roman" panose="02020603050405020304" pitchFamily="18" charset="0"/>
                <a:ea typeface="Times New Roman" panose="02020603050405020304" pitchFamily="18" charset="0"/>
              </a:rPr>
              <a:t> Feb 2025 (26 officers). </a:t>
            </a:r>
          </a:p>
          <a:p>
            <a:pPr>
              <a:lnSpc>
                <a:spcPct val="150000"/>
              </a:lnSpc>
            </a:pPr>
            <a:endParaRPr lang="en-IN" sz="2000" dirty="0"/>
          </a:p>
        </p:txBody>
      </p:sp>
    </p:spTree>
    <p:extLst>
      <p:ext uri="{BB962C8B-B14F-4D97-AF65-F5344CB8AC3E}">
        <p14:creationId xmlns:p14="http://schemas.microsoft.com/office/powerpoint/2010/main" val="677443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022A01E8-CDA6-EDA0-60DF-DA3B69302081}"/>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D163131D-A62D-BCDB-DF7C-B447DAD5EE5E}"/>
              </a:ext>
            </a:extLst>
          </p:cNvPr>
          <p:cNvSpPr>
            <a:spLocks noGrp="1"/>
          </p:cNvSpPr>
          <p:nvPr>
            <p:ph type="title"/>
          </p:nvPr>
        </p:nvSpPr>
        <p:spPr>
          <a:xfrm>
            <a:off x="504825" y="365125"/>
            <a:ext cx="11210925" cy="873125"/>
          </a:xfrm>
        </p:spPr>
        <p:txBody>
          <a:bodyPr>
            <a:noAutofit/>
          </a:bodyPr>
          <a:lstStyle/>
          <a:p>
            <a:pPr algn="ctr">
              <a:lnSpc>
                <a:spcPct val="100000"/>
              </a:lnSpc>
              <a:spcBef>
                <a:spcPts val="1800"/>
              </a:spcBef>
            </a:pPr>
            <a:r>
              <a:rPr lang="en-US" sz="2800" i="1" dirty="0">
                <a:latin typeface="Book Antiqua" panose="02040602050305030304" pitchFamily="18" charset="0"/>
              </a:rPr>
              <a:t>Output-Outcome Monitoring Framework (OOMF) for monitoring progress towards achieving gender equality</a:t>
            </a:r>
          </a:p>
        </p:txBody>
      </p:sp>
      <p:sp>
        <p:nvSpPr>
          <p:cNvPr id="3" name="Content Placeholder 2">
            <a:extLst>
              <a:ext uri="{FF2B5EF4-FFF2-40B4-BE49-F238E27FC236}">
                <a16:creationId xmlns="" xmlns:a16="http://schemas.microsoft.com/office/drawing/2014/main" id="{5D4E1F17-B0F0-7DAB-18F6-2E91FE66190B}"/>
              </a:ext>
            </a:extLst>
          </p:cNvPr>
          <p:cNvSpPr>
            <a:spLocks noGrp="1"/>
          </p:cNvSpPr>
          <p:nvPr>
            <p:ph idx="1"/>
          </p:nvPr>
        </p:nvSpPr>
        <p:spPr>
          <a:xfrm>
            <a:off x="504825" y="1605756"/>
            <a:ext cx="11210925" cy="4351338"/>
          </a:xfrm>
        </p:spPr>
        <p:txBody>
          <a:bodyPr vert="horz" lIns="91440" tIns="45720" rIns="91440" bIns="45720" rtlCol="0" anchor="t">
            <a:normAutofit/>
          </a:bodyPr>
          <a:lstStyle/>
          <a:p>
            <a:pPr>
              <a:lnSpc>
                <a:spcPct val="100000"/>
              </a:lnSpc>
              <a:spcBef>
                <a:spcPts val="1800"/>
              </a:spcBef>
            </a:pPr>
            <a:r>
              <a:rPr lang="en-US" sz="2400"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K</a:t>
            </a:r>
            <a:r>
              <a:rPr lang="en-IN" sz="2400"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UTUMBA </a:t>
            </a:r>
            <a:r>
              <a:rPr lang="en-IN" sz="2000"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 An Integrated Social Protection System</a:t>
            </a:r>
          </a:p>
          <a:p>
            <a:pPr>
              <a:lnSpc>
                <a:spcPct val="100000"/>
              </a:lnSpc>
              <a:spcBef>
                <a:spcPts val="1800"/>
              </a:spcBef>
            </a:pPr>
            <a:r>
              <a:rPr lang="en-IN" sz="2400"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New Decision Support System Software (</a:t>
            </a:r>
            <a:r>
              <a:rPr lang="en-IN" sz="2400" dirty="0" err="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Avalokana</a:t>
            </a:r>
            <a:r>
              <a:rPr lang="en-IN" sz="2400"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a:t>)</a:t>
            </a:r>
            <a:endParaRPr lang="en-US" sz="2400"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0202190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B54E27B2-AB46-74D2-E998-0138F9AE0F0D}"/>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DD492B4C-B6D7-6204-B3F1-FAAC428EE291}"/>
              </a:ext>
            </a:extLst>
          </p:cNvPr>
          <p:cNvSpPr>
            <a:spLocks noGrp="1"/>
          </p:cNvSpPr>
          <p:nvPr>
            <p:ph type="title"/>
          </p:nvPr>
        </p:nvSpPr>
        <p:spPr>
          <a:xfrm>
            <a:off x="490537" y="823867"/>
            <a:ext cx="11210925" cy="593088"/>
          </a:xfrm>
        </p:spPr>
        <p:txBody>
          <a:bodyPr>
            <a:noAutofit/>
          </a:bodyPr>
          <a:lstStyle/>
          <a:p>
            <a:pPr>
              <a:lnSpc>
                <a:spcPct val="100000"/>
              </a:lnSpc>
              <a:spcBef>
                <a:spcPts val="1800"/>
              </a:spcBef>
            </a:pPr>
            <a:r>
              <a:rPr lang="en-US" sz="3200" i="1" dirty="0">
                <a:latin typeface="Book Antiqua" panose="02040602050305030304" pitchFamily="18" charset="0"/>
              </a:rPr>
              <a:t>Process of estimating the allocations for reporting in  Part B</a:t>
            </a:r>
          </a:p>
        </p:txBody>
      </p:sp>
      <p:sp>
        <p:nvSpPr>
          <p:cNvPr id="3" name="Content Placeholder 2">
            <a:extLst>
              <a:ext uri="{FF2B5EF4-FFF2-40B4-BE49-F238E27FC236}">
                <a16:creationId xmlns="" xmlns:a16="http://schemas.microsoft.com/office/drawing/2014/main" id="{603F275C-552C-6AF4-EE68-66C4A73D9954}"/>
              </a:ext>
            </a:extLst>
          </p:cNvPr>
          <p:cNvSpPr>
            <a:spLocks noGrp="1"/>
          </p:cNvSpPr>
          <p:nvPr>
            <p:ph idx="1"/>
          </p:nvPr>
        </p:nvSpPr>
        <p:spPr>
          <a:xfrm>
            <a:off x="423344" y="1791266"/>
            <a:ext cx="11210925" cy="2002136"/>
          </a:xfrm>
        </p:spPr>
        <p:txBody>
          <a:bodyPr vert="horz" lIns="91440" tIns="45720" rIns="91440" bIns="45720" rtlCol="0" anchor="t">
            <a:normAutofit/>
          </a:bodyPr>
          <a:lstStyle/>
          <a:p>
            <a:pPr algn="just">
              <a:lnSpc>
                <a:spcPct val="100000"/>
              </a:lnSpc>
              <a:spcBef>
                <a:spcPts val="1800"/>
              </a:spcBef>
            </a:pPr>
            <a:r>
              <a:rPr lang="en-IN" sz="2400" dirty="0">
                <a:solidFill>
                  <a:srgbClr val="000000"/>
                </a:solidFill>
                <a:effectLst/>
                <a:latin typeface="Times New Roman" panose="02020603050405020304" pitchFamily="18" charset="0"/>
                <a:ea typeface="Times New Roman" panose="02020603050405020304" pitchFamily="18" charset="0"/>
              </a:rPr>
              <a:t>Gender Budget allocations take into account 100 percent allocation under the </a:t>
            </a:r>
            <a:r>
              <a:rPr lang="en-IN" sz="2400" b="1" dirty="0">
                <a:solidFill>
                  <a:srgbClr val="000000"/>
                </a:solidFill>
                <a:effectLst/>
                <a:latin typeface="Times New Roman" panose="02020603050405020304" pitchFamily="18" charset="0"/>
                <a:ea typeface="Times New Roman" panose="02020603050405020304" pitchFamily="18" charset="0"/>
              </a:rPr>
              <a:t>‘A’</a:t>
            </a:r>
            <a:r>
              <a:rPr lang="en-IN" sz="2400" dirty="0">
                <a:solidFill>
                  <a:srgbClr val="000000"/>
                </a:solidFill>
                <a:effectLst/>
                <a:latin typeface="Times New Roman" panose="02020603050405020304" pitchFamily="18" charset="0"/>
                <a:ea typeface="Times New Roman" panose="02020603050405020304" pitchFamily="18" charset="0"/>
              </a:rPr>
              <a:t> category schemes and programmes. As of now, in the absence of gender disaggregate data on the beneficiaries of each programme and scheme under the </a:t>
            </a:r>
            <a:r>
              <a:rPr lang="en-IN" sz="2400" b="1" dirty="0">
                <a:solidFill>
                  <a:srgbClr val="000000"/>
                </a:solidFill>
                <a:effectLst/>
                <a:latin typeface="Times New Roman" panose="02020603050405020304" pitchFamily="18" charset="0"/>
                <a:ea typeface="Times New Roman" panose="02020603050405020304" pitchFamily="18" charset="0"/>
              </a:rPr>
              <a:t>‘B’</a:t>
            </a:r>
            <a:r>
              <a:rPr lang="en-IN" sz="2400" dirty="0">
                <a:solidFill>
                  <a:srgbClr val="000000"/>
                </a:solidFill>
                <a:effectLst/>
                <a:latin typeface="Times New Roman" panose="02020603050405020304" pitchFamily="18" charset="0"/>
                <a:ea typeface="Times New Roman" panose="02020603050405020304" pitchFamily="18" charset="0"/>
              </a:rPr>
              <a:t> category, 30 percent of the total allocation of each programme and scheme under State and District sectors is apportioned for women including girls.</a:t>
            </a:r>
            <a:endParaRPr lang="en-US" sz="2400" i="1" dirty="0">
              <a:latin typeface="Book Antiqua" panose="02040602050305030304" pitchFamily="18" charset="0"/>
            </a:endParaRPr>
          </a:p>
        </p:txBody>
      </p:sp>
    </p:spTree>
    <p:extLst>
      <p:ext uri="{BB962C8B-B14F-4D97-AF65-F5344CB8AC3E}">
        <p14:creationId xmlns:p14="http://schemas.microsoft.com/office/powerpoint/2010/main" val="3896183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73185E-0819-62C2-C5C6-39849EE17921}"/>
              </a:ext>
            </a:extLst>
          </p:cNvPr>
          <p:cNvSpPr>
            <a:spLocks noGrp="1"/>
          </p:cNvSpPr>
          <p:nvPr>
            <p:ph type="title"/>
          </p:nvPr>
        </p:nvSpPr>
        <p:spPr>
          <a:xfrm>
            <a:off x="981076" y="384476"/>
            <a:ext cx="10100366" cy="797567"/>
          </a:xfrm>
        </p:spPr>
        <p:txBody>
          <a:bodyPr>
            <a:normAutofit/>
          </a:bodyPr>
          <a:lstStyle/>
          <a:p>
            <a:pPr algn="ctr"/>
            <a:r>
              <a:rPr lang="en-IN" sz="3200" b="1" dirty="0">
                <a:latin typeface="Book Antiqua" panose="02040602050305030304" pitchFamily="18" charset="0"/>
              </a:rPr>
              <a:t>GB Institutional Mechanism in the State</a:t>
            </a:r>
          </a:p>
        </p:txBody>
      </p:sp>
      <p:graphicFrame>
        <p:nvGraphicFramePr>
          <p:cNvPr id="3" name="Table 2">
            <a:extLst>
              <a:ext uri="{FF2B5EF4-FFF2-40B4-BE49-F238E27FC236}">
                <a16:creationId xmlns="" xmlns:a16="http://schemas.microsoft.com/office/drawing/2014/main" id="{45FFAF92-7716-75F8-7076-13FE56287A1E}"/>
              </a:ext>
            </a:extLst>
          </p:cNvPr>
          <p:cNvGraphicFramePr>
            <a:graphicFrameLocks noGrp="1"/>
          </p:cNvGraphicFramePr>
          <p:nvPr>
            <p:extLst>
              <p:ext uri="{D42A27DB-BD31-4B8C-83A1-F6EECF244321}">
                <p14:modId xmlns:p14="http://schemas.microsoft.com/office/powerpoint/2010/main" val="473855760"/>
              </p:ext>
            </p:extLst>
          </p:nvPr>
        </p:nvGraphicFramePr>
        <p:xfrm>
          <a:off x="981076" y="1381283"/>
          <a:ext cx="10163740" cy="4879436"/>
        </p:xfrm>
        <a:graphic>
          <a:graphicData uri="http://schemas.openxmlformats.org/drawingml/2006/table">
            <a:tbl>
              <a:tblPr firstRow="1" bandRow="1">
                <a:tableStyleId>{5C22544A-7EE6-4342-B048-85BDC9FD1C3A}</a:tableStyleId>
              </a:tblPr>
              <a:tblGrid>
                <a:gridCol w="7172451">
                  <a:extLst>
                    <a:ext uri="{9D8B030D-6E8A-4147-A177-3AD203B41FA5}">
                      <a16:colId xmlns="" xmlns:a16="http://schemas.microsoft.com/office/drawing/2014/main" val="2096931195"/>
                    </a:ext>
                  </a:extLst>
                </a:gridCol>
                <a:gridCol w="2991289">
                  <a:extLst>
                    <a:ext uri="{9D8B030D-6E8A-4147-A177-3AD203B41FA5}">
                      <a16:colId xmlns="" xmlns:a16="http://schemas.microsoft.com/office/drawing/2014/main" val="4168192296"/>
                    </a:ext>
                  </a:extLst>
                </a:gridCol>
              </a:tblGrid>
              <a:tr h="300080">
                <a:tc>
                  <a:txBody>
                    <a:bodyPr/>
                    <a:lstStyle/>
                    <a:p>
                      <a:pPr marL="0" marR="0" algn="l">
                        <a:lnSpc>
                          <a:spcPct val="107000"/>
                        </a:lnSpc>
                        <a:spcBef>
                          <a:spcPts val="0"/>
                        </a:spcBef>
                        <a:spcAft>
                          <a:spcPts val="800"/>
                        </a:spcAft>
                      </a:pPr>
                      <a:r>
                        <a:rPr lang="en-IN" sz="1600" kern="100">
                          <a:effectLst/>
                          <a:latin typeface="Book Antiqua" panose="02040602050305030304" pitchFamily="18" charset="0"/>
                        </a:rPr>
                        <a:t> Key Initiatives</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0" marR="0" marT="0" marB="0" anchor="ctr"/>
                </a:tc>
                <a:tc>
                  <a:txBody>
                    <a:bodyPr/>
                    <a:lstStyle/>
                    <a:p>
                      <a:pPr marL="0" marR="0" algn="l">
                        <a:lnSpc>
                          <a:spcPct val="107000"/>
                        </a:lnSpc>
                        <a:spcBef>
                          <a:spcPts val="0"/>
                        </a:spcBef>
                        <a:spcAft>
                          <a:spcPts val="800"/>
                        </a:spcAft>
                      </a:pPr>
                      <a:r>
                        <a:rPr lang="en-GB" sz="1600" kern="100">
                          <a:effectLst/>
                          <a:latin typeface="Book Antiqua" panose="02040602050305030304" pitchFamily="18" charset="0"/>
                        </a:rPr>
                        <a:t>Inputs  </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1351429616"/>
                  </a:ext>
                </a:extLst>
              </a:tr>
              <a:tr h="429482">
                <a:tc>
                  <a:txBody>
                    <a:bodyPr/>
                    <a:lstStyle/>
                    <a:p>
                      <a:pPr marL="0" marR="0" algn="l">
                        <a:lnSpc>
                          <a:spcPct val="107000"/>
                        </a:lnSpc>
                        <a:spcBef>
                          <a:spcPts val="0"/>
                        </a:spcBef>
                        <a:spcAft>
                          <a:spcPts val="800"/>
                        </a:spcAft>
                      </a:pPr>
                      <a:r>
                        <a:rPr lang="en-US" sz="1600" kern="100">
                          <a:effectLst/>
                          <a:latin typeface="Book Antiqua" panose="02040602050305030304" pitchFamily="18" charset="0"/>
                        </a:rPr>
                        <a:t>(i)  Year of adoption of Gender Budgeting by the State</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US" sz="1600" kern="100" dirty="0">
                          <a:effectLst/>
                          <a:latin typeface="Book Antiqua" panose="02040602050305030304" pitchFamily="18" charset="0"/>
                          <a:ea typeface="Calibri" panose="020F0502020204030204" pitchFamily="34" charset="0"/>
                          <a:cs typeface="Times New Roman" panose="02020603050405020304" pitchFamily="18" charset="0"/>
                        </a:rPr>
                        <a:t>2</a:t>
                      </a: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007-08</a:t>
                      </a:r>
                    </a:p>
                  </a:txBody>
                  <a:tcPr marL="20320" marR="20320" marT="10160" marB="10160" anchor="ctr"/>
                </a:tc>
                <a:extLst>
                  <a:ext uri="{0D108BD9-81ED-4DB2-BD59-A6C34878D82A}">
                    <a16:rowId xmlns="" xmlns:a16="http://schemas.microsoft.com/office/drawing/2014/main" val="1583073361"/>
                  </a:ext>
                </a:extLst>
              </a:tr>
              <a:tr h="413027">
                <a:tc>
                  <a:txBody>
                    <a:bodyPr/>
                    <a:lstStyle/>
                    <a:p>
                      <a:pPr marL="0" marR="0" algn="l">
                        <a:lnSpc>
                          <a:spcPct val="107000"/>
                        </a:lnSpc>
                        <a:spcBef>
                          <a:spcPts val="0"/>
                        </a:spcBef>
                        <a:spcAft>
                          <a:spcPts val="800"/>
                        </a:spcAft>
                      </a:pPr>
                      <a:r>
                        <a:rPr lang="en-GB" sz="1600" kern="100" dirty="0">
                          <a:effectLst/>
                          <a:latin typeface="Book Antiqua" panose="02040602050305030304" pitchFamily="18" charset="0"/>
                        </a:rPr>
                        <a:t>(ii) Budget circular includes GBS instructions</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Yes</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517741200"/>
                  </a:ext>
                </a:extLst>
              </a:tr>
              <a:tr h="413027">
                <a:tc>
                  <a:txBody>
                    <a:bodyPr/>
                    <a:lstStyle/>
                    <a:p>
                      <a:pPr marL="0" marR="0" algn="l">
                        <a:lnSpc>
                          <a:spcPct val="107000"/>
                        </a:lnSpc>
                        <a:spcBef>
                          <a:spcPts val="0"/>
                        </a:spcBef>
                        <a:spcAft>
                          <a:spcPts val="800"/>
                        </a:spcAft>
                      </a:pPr>
                      <a:r>
                        <a:rPr lang="en-US" sz="1600" kern="100" dirty="0">
                          <a:effectLst/>
                          <a:latin typeface="Book Antiqua" panose="02040602050305030304" pitchFamily="18" charset="0"/>
                        </a:rPr>
                        <a:t>(iii) Nodal Department for GB </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DWCD</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3015554874"/>
                  </a:ext>
                </a:extLst>
              </a:tr>
              <a:tr h="413027">
                <a:tc>
                  <a:txBody>
                    <a:bodyPr/>
                    <a:lstStyle/>
                    <a:p>
                      <a:pPr marL="0" marR="0" algn="l">
                        <a:lnSpc>
                          <a:spcPct val="107000"/>
                        </a:lnSpc>
                        <a:spcBef>
                          <a:spcPts val="0"/>
                        </a:spcBef>
                        <a:spcAft>
                          <a:spcPts val="800"/>
                        </a:spcAft>
                      </a:pPr>
                      <a:r>
                        <a:rPr lang="en-US" sz="1600" kern="100">
                          <a:effectLst/>
                          <a:latin typeface="Book Antiqua" panose="02040602050305030304" pitchFamily="18" charset="0"/>
                        </a:rPr>
                        <a:t>(iv) Focal Department for GB (if any)</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Finance Department (Fiscal Policy Institute)</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1902408423"/>
                  </a:ext>
                </a:extLst>
              </a:tr>
              <a:tr h="587386">
                <a:tc>
                  <a:txBody>
                    <a:bodyPr/>
                    <a:lstStyle/>
                    <a:p>
                      <a:pPr marL="0" marR="0" algn="l">
                        <a:lnSpc>
                          <a:spcPct val="107000"/>
                        </a:lnSpc>
                        <a:spcBef>
                          <a:spcPts val="0"/>
                        </a:spcBef>
                        <a:spcAft>
                          <a:spcPts val="800"/>
                        </a:spcAft>
                      </a:pPr>
                      <a:r>
                        <a:rPr lang="en-US" sz="1600" kern="100" dirty="0">
                          <a:effectLst/>
                          <a:latin typeface="Book Antiqua" panose="02040602050305030304" pitchFamily="18" charset="0"/>
                        </a:rPr>
                        <a:t>(v) Formation of Gender Budget Cells in State Departments</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US" sz="1600" kern="100" dirty="0">
                          <a:effectLst/>
                          <a:latin typeface="Book Antiqua" panose="02040602050305030304" pitchFamily="18" charset="0"/>
                          <a:ea typeface="Calibri" panose="020F0502020204030204" pitchFamily="34" charset="0"/>
                          <a:cs typeface="Times New Roman" panose="02020603050405020304" pitchFamily="18" charset="0"/>
                        </a:rPr>
                        <a:t>Finance </a:t>
                      </a:r>
                      <a:r>
                        <a:rPr lang="en-IN" sz="1600" kern="100" dirty="0">
                          <a:effectLst/>
                          <a:latin typeface="Book Antiqua" panose="02040602050305030304" pitchFamily="18" charset="0"/>
                          <a:ea typeface="Calibri" panose="020F0502020204030204" pitchFamily="34" charset="0"/>
                          <a:cs typeface="Times New Roman" panose="02020603050405020304" pitchFamily="18" charset="0"/>
                        </a:rPr>
                        <a:t>Department</a:t>
                      </a:r>
                    </a:p>
                  </a:txBody>
                  <a:tcPr marL="20320" marR="20320" marT="10160" marB="10160" anchor="ctr"/>
                </a:tc>
                <a:extLst>
                  <a:ext uri="{0D108BD9-81ED-4DB2-BD59-A6C34878D82A}">
                    <a16:rowId xmlns="" xmlns:a16="http://schemas.microsoft.com/office/drawing/2014/main" val="3923858190"/>
                  </a:ext>
                </a:extLst>
              </a:tr>
              <a:tr h="413027">
                <a:tc>
                  <a:txBody>
                    <a:bodyPr/>
                    <a:lstStyle/>
                    <a:p>
                      <a:pPr marL="0" marR="0" algn="l">
                        <a:lnSpc>
                          <a:spcPct val="107000"/>
                        </a:lnSpc>
                        <a:spcBef>
                          <a:spcPts val="0"/>
                        </a:spcBef>
                        <a:spcAft>
                          <a:spcPts val="800"/>
                        </a:spcAft>
                      </a:pPr>
                      <a:r>
                        <a:rPr lang="en-US" sz="1600" kern="100">
                          <a:effectLst/>
                          <a:latin typeface="Book Antiqua" panose="02040602050305030304" pitchFamily="18" charset="0"/>
                        </a:rPr>
                        <a:t>(vi) Designated Nodal officer for GB in each Department </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40</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4160867739"/>
                  </a:ext>
                </a:extLst>
              </a:tr>
              <a:tr h="413027">
                <a:tc>
                  <a:txBody>
                    <a:bodyPr/>
                    <a:lstStyle/>
                    <a:p>
                      <a:pPr marL="0" marR="0" algn="l">
                        <a:lnSpc>
                          <a:spcPct val="107000"/>
                        </a:lnSpc>
                        <a:spcBef>
                          <a:spcPts val="0"/>
                        </a:spcBef>
                        <a:spcAft>
                          <a:spcPts val="800"/>
                        </a:spcAft>
                      </a:pPr>
                      <a:r>
                        <a:rPr lang="en-US" sz="1600" kern="100" dirty="0">
                          <a:effectLst/>
                          <a:latin typeface="Book Antiqua" panose="02040602050305030304" pitchFamily="18" charset="0"/>
                        </a:rPr>
                        <a:t>(vii) Formation of Inter-Departmental Committee on GB</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2021</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419371925"/>
                  </a:ext>
                </a:extLst>
              </a:tr>
              <a:tr h="413027">
                <a:tc>
                  <a:txBody>
                    <a:bodyPr/>
                    <a:lstStyle/>
                    <a:p>
                      <a:pPr marL="0" marR="0" algn="l">
                        <a:lnSpc>
                          <a:spcPct val="107000"/>
                        </a:lnSpc>
                        <a:spcBef>
                          <a:spcPts val="0"/>
                        </a:spcBef>
                        <a:spcAft>
                          <a:spcPts val="800"/>
                        </a:spcAft>
                      </a:pPr>
                      <a:r>
                        <a:rPr lang="en-US" sz="1600" kern="100">
                          <a:effectLst/>
                          <a:latin typeface="Book Antiqua" panose="02040602050305030304" pitchFamily="18" charset="0"/>
                        </a:rPr>
                        <a:t>(viii) Gender Budget Statement Published (since when)</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2007-08</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4176889367"/>
                  </a:ext>
                </a:extLst>
              </a:tr>
              <a:tr h="413027">
                <a:tc>
                  <a:txBody>
                    <a:bodyPr/>
                    <a:lstStyle/>
                    <a:p>
                      <a:pPr marL="0" marR="0" algn="l">
                        <a:lnSpc>
                          <a:spcPct val="107000"/>
                        </a:lnSpc>
                        <a:spcBef>
                          <a:spcPts val="0"/>
                        </a:spcBef>
                        <a:spcAft>
                          <a:spcPts val="800"/>
                        </a:spcAft>
                      </a:pPr>
                      <a:r>
                        <a:rPr lang="en-US" sz="1600" kern="100" dirty="0">
                          <a:effectLst/>
                          <a:latin typeface="Book Antiqua" panose="02040602050305030304" pitchFamily="18" charset="0"/>
                        </a:rPr>
                        <a:t>(ix) State Action Plan on GB</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2007-08</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1918313507"/>
                  </a:ext>
                </a:extLst>
              </a:tr>
              <a:tr h="413027">
                <a:tc>
                  <a:txBody>
                    <a:bodyPr/>
                    <a:lstStyle/>
                    <a:p>
                      <a:pPr marL="0" marR="0" algn="l">
                        <a:lnSpc>
                          <a:spcPct val="107000"/>
                        </a:lnSpc>
                        <a:spcBef>
                          <a:spcPts val="0"/>
                        </a:spcBef>
                        <a:spcAft>
                          <a:spcPts val="800"/>
                        </a:spcAft>
                      </a:pPr>
                      <a:r>
                        <a:rPr lang="en-US" sz="1600" kern="100">
                          <a:effectLst/>
                          <a:latin typeface="Book Antiqua" panose="02040602050305030304" pitchFamily="18" charset="0"/>
                        </a:rPr>
                        <a:t>(x) Designated nodal centre for GRB trainings</a:t>
                      </a:r>
                      <a:endParaRPr lang="en-IN" sz="1600" kern="10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tc>
                  <a:txBody>
                    <a:bodyPr/>
                    <a:lstStyle/>
                    <a:p>
                      <a:pPr marL="0" marR="0" algn="l">
                        <a:lnSpc>
                          <a:spcPct val="107000"/>
                        </a:lnSpc>
                        <a:spcBef>
                          <a:spcPts val="0"/>
                        </a:spcBef>
                        <a:spcAft>
                          <a:spcPts val="800"/>
                        </a:spcAft>
                      </a:pPr>
                      <a:r>
                        <a:rPr lang="en-IN" sz="1600" kern="100" dirty="0">
                          <a:effectLst/>
                          <a:latin typeface="Book Antiqua" panose="02040602050305030304" pitchFamily="18" charset="0"/>
                        </a:rPr>
                        <a:t>Fiscal Policy Institute, Finance Department</a:t>
                      </a:r>
                      <a:endParaRPr lang="en-IN" sz="1600" kern="100" dirty="0">
                        <a:effectLst/>
                        <a:latin typeface="Book Antiqua" panose="02040602050305030304" pitchFamily="18" charset="0"/>
                        <a:ea typeface="Calibri" panose="020F0502020204030204" pitchFamily="34" charset="0"/>
                        <a:cs typeface="Times New Roman" panose="02020603050405020304" pitchFamily="18" charset="0"/>
                      </a:endParaRPr>
                    </a:p>
                  </a:txBody>
                  <a:tcPr marL="20320" marR="20320" marT="10160" marB="10160" anchor="ctr"/>
                </a:tc>
                <a:extLst>
                  <a:ext uri="{0D108BD9-81ED-4DB2-BD59-A6C34878D82A}">
                    <a16:rowId xmlns="" xmlns:a16="http://schemas.microsoft.com/office/drawing/2014/main" val="1565509428"/>
                  </a:ext>
                </a:extLst>
              </a:tr>
            </a:tbl>
          </a:graphicData>
        </a:graphic>
      </p:graphicFrame>
    </p:spTree>
    <p:extLst>
      <p:ext uri="{BB962C8B-B14F-4D97-AF65-F5344CB8AC3E}">
        <p14:creationId xmlns:p14="http://schemas.microsoft.com/office/powerpoint/2010/main" val="2928187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DDE96B-A19E-3A8E-94E2-85C9A2BD8FCC}"/>
              </a:ext>
            </a:extLst>
          </p:cNvPr>
          <p:cNvSpPr>
            <a:spLocks noGrp="1"/>
          </p:cNvSpPr>
          <p:nvPr>
            <p:ph type="title"/>
          </p:nvPr>
        </p:nvSpPr>
        <p:spPr>
          <a:xfrm>
            <a:off x="814386" y="0"/>
            <a:ext cx="10515600" cy="461818"/>
          </a:xfrm>
        </p:spPr>
        <p:txBody>
          <a:bodyPr>
            <a:normAutofit fontScale="90000"/>
          </a:bodyPr>
          <a:lstStyle/>
          <a:p>
            <a:r>
              <a:rPr lang="en-IN" sz="3200" b="1" dirty="0">
                <a:latin typeface="Book Antiqua" panose="02040602050305030304" pitchFamily="18" charset="0"/>
              </a:rPr>
              <a:t>Way Forward</a:t>
            </a:r>
          </a:p>
        </p:txBody>
      </p:sp>
      <p:sp>
        <p:nvSpPr>
          <p:cNvPr id="3" name="Content Placeholder 2">
            <a:extLst>
              <a:ext uri="{FF2B5EF4-FFF2-40B4-BE49-F238E27FC236}">
                <a16:creationId xmlns="" xmlns:a16="http://schemas.microsoft.com/office/drawing/2014/main" id="{120973E3-72FF-5745-40A1-1C5793685490}"/>
              </a:ext>
            </a:extLst>
          </p:cNvPr>
          <p:cNvSpPr>
            <a:spLocks noGrp="1"/>
          </p:cNvSpPr>
          <p:nvPr>
            <p:ph idx="1"/>
          </p:nvPr>
        </p:nvSpPr>
        <p:spPr>
          <a:xfrm>
            <a:off x="461818" y="461818"/>
            <a:ext cx="11305309" cy="5892800"/>
          </a:xfrm>
        </p:spPr>
        <p:txBody>
          <a:bodyPr vert="horz" lIns="91440" tIns="45720" rIns="91440" bIns="45720" rtlCol="0" anchor="t">
            <a:noAutofit/>
          </a:bodyPr>
          <a:lstStyle/>
          <a:p>
            <a:pPr marL="342900" indent="-342900">
              <a:lnSpc>
                <a:spcPct val="110000"/>
              </a:lnSpc>
              <a:buAutoNum type="arabicPeriod"/>
            </a:pPr>
            <a:r>
              <a:rPr lang="en-US" sz="1800" i="1" dirty="0" smtClean="0">
                <a:latin typeface="Times New Roman" panose="02020603050405020304" pitchFamily="18" charset="0"/>
                <a:cs typeface="Times New Roman" panose="02020603050405020304" pitchFamily="18" charset="0"/>
              </a:rPr>
              <a:t>Incorporation of </a:t>
            </a:r>
            <a:r>
              <a:rPr lang="en-US" sz="1800" b="1" i="1" dirty="0" smtClean="0">
                <a:latin typeface="Times New Roman" panose="02020603050405020304" pitchFamily="18" charset="0"/>
                <a:cs typeface="Times New Roman" panose="02020603050405020304" pitchFamily="18" charset="0"/>
              </a:rPr>
              <a:t>ex-ante strategies for Gender Budgeting </a:t>
            </a:r>
            <a:r>
              <a:rPr lang="en-US" sz="1800" i="1" dirty="0" smtClean="0">
                <a:latin typeface="Times New Roman" panose="02020603050405020304" pitchFamily="18" charset="0"/>
                <a:cs typeface="Times New Roman" panose="02020603050405020304" pitchFamily="18" charset="0"/>
              </a:rPr>
              <a:t>such as need assessment and benchmarking Gender Development Indicators.</a:t>
            </a:r>
          </a:p>
          <a:p>
            <a:pPr marL="342900" indent="-342900">
              <a:lnSpc>
                <a:spcPct val="110000"/>
              </a:lnSpc>
              <a:buAutoNum type="arabicPeriod"/>
            </a:pPr>
            <a:r>
              <a:rPr lang="en-US" sz="1800" i="1" dirty="0" smtClean="0">
                <a:latin typeface="Times New Roman" panose="02020603050405020304" pitchFamily="18" charset="0"/>
                <a:cs typeface="Times New Roman" panose="02020603050405020304" pitchFamily="18" charset="0"/>
              </a:rPr>
              <a:t>Identification and classification of Gender allocation not only by sex of the individual but also </a:t>
            </a:r>
            <a:r>
              <a:rPr lang="en-US" sz="1800" b="1" i="1" dirty="0" smtClean="0">
                <a:latin typeface="Times New Roman" panose="02020603050405020304" pitchFamily="18" charset="0"/>
                <a:cs typeface="Times New Roman" panose="02020603050405020304" pitchFamily="18" charset="0"/>
              </a:rPr>
              <a:t>based on the broader Gender Development Indicators.</a:t>
            </a:r>
          </a:p>
          <a:p>
            <a:pPr marL="342900" indent="-342900">
              <a:lnSpc>
                <a:spcPct val="110000"/>
              </a:lnSpc>
              <a:buAutoNum type="arabicPeriod"/>
            </a:pPr>
            <a:r>
              <a:rPr lang="en-US" sz="1800" i="1" dirty="0" smtClean="0">
                <a:latin typeface="Times New Roman" panose="02020603050405020304" pitchFamily="18" charset="0"/>
                <a:cs typeface="Times New Roman" panose="02020603050405020304" pitchFamily="18" charset="0"/>
              </a:rPr>
              <a:t>Alternative Classification system</a:t>
            </a:r>
          </a:p>
          <a:p>
            <a:pPr marL="800100" lvl="1" indent="-342900">
              <a:lnSpc>
                <a:spcPct val="110000"/>
              </a:lnSpc>
              <a:buAutoNum type="arabicPeriod"/>
            </a:pPr>
            <a:r>
              <a:rPr lang="en-US" sz="1800" i="1" dirty="0" smtClean="0">
                <a:latin typeface="Times New Roman" panose="02020603050405020304" pitchFamily="18" charset="0"/>
                <a:cs typeface="Times New Roman" panose="02020603050405020304" pitchFamily="18" charset="0"/>
              </a:rPr>
              <a:t>Banerjee and Roy (2004)</a:t>
            </a:r>
          </a:p>
          <a:p>
            <a:pPr marL="1257300" lvl="2" indent="-342900">
              <a:lnSpc>
                <a:spcPct val="110000"/>
              </a:lnSpc>
              <a:buFont typeface="+mj-lt"/>
              <a:buAutoNum type="alphaUcPeriod"/>
            </a:pPr>
            <a:r>
              <a:rPr lang="en-US" sz="1800" i="1" dirty="0" smtClean="0">
                <a:latin typeface="Times New Roman" panose="02020603050405020304" pitchFamily="18" charset="0"/>
                <a:cs typeface="Times New Roman" panose="02020603050405020304" pitchFamily="18" charset="0"/>
              </a:rPr>
              <a:t>Relief Schemes- schemes intended provide short-term relief but not intended to solve any structural problems</a:t>
            </a:r>
          </a:p>
          <a:p>
            <a:pPr marL="1257300" lvl="2" indent="-342900">
              <a:lnSpc>
                <a:spcPct val="110000"/>
              </a:lnSpc>
              <a:buFont typeface="+mj-lt"/>
              <a:buAutoNum type="alphaUcPeriod"/>
            </a:pPr>
            <a:r>
              <a:rPr lang="en-US" sz="1800" i="1" dirty="0" smtClean="0">
                <a:latin typeface="Times New Roman" panose="02020603050405020304" pitchFamily="18" charset="0"/>
                <a:cs typeface="Times New Roman" panose="02020603050405020304" pitchFamily="18" charset="0"/>
              </a:rPr>
              <a:t>Gender reinforcing assistance schemes</a:t>
            </a:r>
          </a:p>
          <a:p>
            <a:pPr marL="1257300" lvl="2" indent="-342900">
              <a:lnSpc>
                <a:spcPct val="110000"/>
              </a:lnSpc>
              <a:buFont typeface="+mj-lt"/>
              <a:buAutoNum type="alphaUcPeriod"/>
            </a:pPr>
            <a:r>
              <a:rPr lang="en-US" sz="1800" i="1" dirty="0" smtClean="0">
                <a:latin typeface="Times New Roman" panose="02020603050405020304" pitchFamily="18" charset="0"/>
                <a:cs typeface="Times New Roman" panose="02020603050405020304" pitchFamily="18" charset="0"/>
              </a:rPr>
              <a:t>Empowering Schemes- intended removal of Gender based disadvantages</a:t>
            </a:r>
          </a:p>
          <a:p>
            <a:pPr marL="800100" lvl="1" indent="-342900">
              <a:lnSpc>
                <a:spcPct val="110000"/>
              </a:lnSpc>
              <a:buAutoNum type="arabicPeriod"/>
            </a:pPr>
            <a:r>
              <a:rPr lang="en-US" sz="1800" i="1" dirty="0" smtClean="0">
                <a:latin typeface="Times New Roman" panose="02020603050405020304" pitchFamily="18" charset="0"/>
                <a:cs typeface="Times New Roman" panose="02020603050405020304" pitchFamily="18" charset="0"/>
              </a:rPr>
              <a:t>Broder Development Indicators</a:t>
            </a:r>
          </a:p>
          <a:p>
            <a:pPr marL="1257300" lvl="2" indent="-342900">
              <a:lnSpc>
                <a:spcPct val="110000"/>
              </a:lnSpc>
              <a:buFont typeface="+mj-lt"/>
              <a:buAutoNum type="alphaUcPeriod"/>
            </a:pPr>
            <a:r>
              <a:rPr lang="en-US" sz="1800" i="1" dirty="0" smtClean="0">
                <a:latin typeface="Times New Roman" panose="02020603050405020304" pitchFamily="18" charset="0"/>
                <a:cs typeface="Times New Roman" panose="02020603050405020304" pitchFamily="18" charset="0"/>
              </a:rPr>
              <a:t>Education</a:t>
            </a:r>
          </a:p>
          <a:p>
            <a:pPr marL="1257300" lvl="2" indent="-342900">
              <a:lnSpc>
                <a:spcPct val="110000"/>
              </a:lnSpc>
              <a:buFont typeface="+mj-lt"/>
              <a:buAutoNum type="alphaUcPeriod"/>
            </a:pPr>
            <a:r>
              <a:rPr lang="en-US" sz="1800" i="1" dirty="0" smtClean="0">
                <a:latin typeface="Times New Roman" panose="02020603050405020304" pitchFamily="18" charset="0"/>
                <a:cs typeface="Times New Roman" panose="02020603050405020304" pitchFamily="18" charset="0"/>
              </a:rPr>
              <a:t>Health and Nutrition</a:t>
            </a:r>
          </a:p>
          <a:p>
            <a:pPr marL="1257300" lvl="2" indent="-342900">
              <a:lnSpc>
                <a:spcPct val="110000"/>
              </a:lnSpc>
              <a:buFont typeface="+mj-lt"/>
              <a:buAutoNum type="alphaUcPeriod"/>
            </a:pPr>
            <a:r>
              <a:rPr lang="en-US" sz="1800" i="1" dirty="0" smtClean="0">
                <a:latin typeface="Times New Roman" panose="02020603050405020304" pitchFamily="18" charset="0"/>
                <a:cs typeface="Times New Roman" panose="02020603050405020304" pitchFamily="18" charset="0"/>
              </a:rPr>
              <a:t>Social, Economic and Political Participation</a:t>
            </a:r>
          </a:p>
          <a:p>
            <a:pPr marL="1257300" lvl="2" indent="-342900">
              <a:lnSpc>
                <a:spcPct val="110000"/>
              </a:lnSpc>
              <a:buFont typeface="+mj-lt"/>
              <a:buAutoNum type="alphaUcPeriod"/>
            </a:pPr>
            <a:r>
              <a:rPr lang="en-US" sz="1800" i="1" dirty="0" smtClean="0">
                <a:latin typeface="Times New Roman" panose="02020603050405020304" pitchFamily="18" charset="0"/>
                <a:cs typeface="Times New Roman" panose="02020603050405020304" pitchFamily="18" charset="0"/>
              </a:rPr>
              <a:t>Protection</a:t>
            </a:r>
          </a:p>
          <a:p>
            <a:pPr marL="342900" indent="-342900">
              <a:lnSpc>
                <a:spcPct val="110000"/>
              </a:lnSpc>
              <a:buAutoNum type="arabicPeriod"/>
            </a:pPr>
            <a:r>
              <a:rPr lang="en-US" sz="1800" i="1" dirty="0" smtClean="0">
                <a:latin typeface="Times New Roman" panose="02020603050405020304" pitchFamily="18" charset="0"/>
                <a:cs typeface="Times New Roman" panose="02020603050405020304" pitchFamily="18" charset="0"/>
              </a:rPr>
              <a:t>Institutionalization and strengthening of Gender Responsive fiscal policy</a:t>
            </a:r>
          </a:p>
          <a:p>
            <a:pPr marL="342900" indent="-342900">
              <a:lnSpc>
                <a:spcPct val="110000"/>
              </a:lnSpc>
              <a:buAutoNum type="arabicPeriod"/>
            </a:pPr>
            <a:endParaRPr lang="en-US" sz="1800" i="1" dirty="0">
              <a:latin typeface="Times New Roman" panose="02020603050405020304" pitchFamily="18" charset="0"/>
              <a:cs typeface="Times New Roman" panose="02020603050405020304" pitchFamily="18" charset="0"/>
            </a:endParaRPr>
          </a:p>
          <a:p>
            <a:endParaRPr lang="en-IN" sz="1800" i="1" dirty="0">
              <a:latin typeface="Book Antiqua" panose="02040602050305030304" pitchFamily="18" charset="0"/>
            </a:endParaRPr>
          </a:p>
        </p:txBody>
      </p:sp>
    </p:spTree>
    <p:extLst>
      <p:ext uri="{BB962C8B-B14F-4D97-AF65-F5344CB8AC3E}">
        <p14:creationId xmlns:p14="http://schemas.microsoft.com/office/powerpoint/2010/main" val="24394185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DDE96B-A19E-3A8E-94E2-85C9A2BD8FCC}"/>
              </a:ext>
            </a:extLst>
          </p:cNvPr>
          <p:cNvSpPr>
            <a:spLocks noGrp="1"/>
          </p:cNvSpPr>
          <p:nvPr>
            <p:ph type="title"/>
          </p:nvPr>
        </p:nvSpPr>
        <p:spPr>
          <a:xfrm>
            <a:off x="814386" y="0"/>
            <a:ext cx="10515600" cy="461818"/>
          </a:xfrm>
        </p:spPr>
        <p:txBody>
          <a:bodyPr>
            <a:normAutofit fontScale="90000"/>
          </a:bodyPr>
          <a:lstStyle/>
          <a:p>
            <a:r>
              <a:rPr lang="en-IN" sz="3200" b="1" dirty="0">
                <a:latin typeface="Book Antiqua" panose="02040602050305030304" pitchFamily="18" charset="0"/>
              </a:rPr>
              <a:t>Way Forward</a:t>
            </a:r>
          </a:p>
        </p:txBody>
      </p:sp>
      <p:sp>
        <p:nvSpPr>
          <p:cNvPr id="3" name="Content Placeholder 2">
            <a:extLst>
              <a:ext uri="{FF2B5EF4-FFF2-40B4-BE49-F238E27FC236}">
                <a16:creationId xmlns="" xmlns:a16="http://schemas.microsoft.com/office/drawing/2014/main" id="{120973E3-72FF-5745-40A1-1C5793685490}"/>
              </a:ext>
            </a:extLst>
          </p:cNvPr>
          <p:cNvSpPr>
            <a:spLocks noGrp="1"/>
          </p:cNvSpPr>
          <p:nvPr>
            <p:ph idx="1"/>
          </p:nvPr>
        </p:nvSpPr>
        <p:spPr>
          <a:xfrm>
            <a:off x="461818" y="461818"/>
            <a:ext cx="11305309" cy="5892800"/>
          </a:xfrm>
        </p:spPr>
        <p:txBody>
          <a:bodyPr vert="horz" lIns="91440" tIns="45720" rIns="91440" bIns="45720" rtlCol="0" anchor="t">
            <a:noAutofit/>
          </a:bodyPr>
          <a:lstStyle/>
          <a:p>
            <a:pPr marL="0" indent="0" algn="ctr">
              <a:buNone/>
            </a:pPr>
            <a:r>
              <a:rPr lang="en-US" sz="2000" b="1" dirty="0">
                <a:latin typeface="Times New Roman" panose="02020603050405020304" pitchFamily="18" charset="0"/>
                <a:cs typeface="Times New Roman" panose="02020603050405020304" pitchFamily="18" charset="0"/>
              </a:rPr>
              <a:t>Debbie </a:t>
            </a:r>
            <a:r>
              <a:rPr lang="en-US" sz="2000" b="1" dirty="0" err="1">
                <a:latin typeface="Times New Roman" panose="02020603050405020304" pitchFamily="18" charset="0"/>
                <a:cs typeface="Times New Roman" panose="02020603050405020304" pitchFamily="18" charset="0"/>
              </a:rPr>
              <a:t>Budlender’s</a:t>
            </a:r>
            <a:r>
              <a:rPr lang="en-US" sz="2000" b="1" dirty="0">
                <a:latin typeface="Times New Roman" panose="02020603050405020304" pitchFamily="18" charset="0"/>
                <a:cs typeface="Times New Roman" panose="02020603050405020304" pitchFamily="18" charset="0"/>
              </a:rPr>
              <a:t> Five Step Framework </a:t>
            </a:r>
          </a:p>
          <a:p>
            <a:pPr lvl="0">
              <a:lnSpc>
                <a:spcPct val="200000"/>
              </a:lnSpc>
            </a:pPr>
            <a:r>
              <a:rPr lang="en-US" sz="2000" dirty="0">
                <a:latin typeface="Times New Roman" panose="02020603050405020304" pitchFamily="18" charset="0"/>
                <a:cs typeface="Times New Roman" panose="02020603050405020304" pitchFamily="18" charset="0"/>
              </a:rPr>
              <a:t>Step 1: An analysis of the situation for women, men, girls and boys in a given sector.</a:t>
            </a:r>
          </a:p>
          <a:p>
            <a:pPr lvl="0">
              <a:lnSpc>
                <a:spcPct val="200000"/>
              </a:lnSpc>
            </a:pPr>
            <a:r>
              <a:rPr lang="en-US" sz="2000" dirty="0">
                <a:latin typeface="Times New Roman" panose="02020603050405020304" pitchFamily="18" charset="0"/>
                <a:cs typeface="Times New Roman" panose="02020603050405020304" pitchFamily="18" charset="0"/>
              </a:rPr>
              <a:t>Step 2: An assessment of the extent to which the sector’s policy addresses the gender issues and gaps described in the first step.</a:t>
            </a:r>
          </a:p>
          <a:p>
            <a:pPr lvl="0">
              <a:lnSpc>
                <a:spcPct val="200000"/>
              </a:lnSpc>
            </a:pPr>
            <a:r>
              <a:rPr lang="en-US" sz="2000" dirty="0">
                <a:latin typeface="Times New Roman" panose="02020603050405020304" pitchFamily="18" charset="0"/>
                <a:cs typeface="Times New Roman" panose="02020603050405020304" pitchFamily="18" charset="0"/>
              </a:rPr>
              <a:t>Step 3: An assessment of the adequacy of budget allocations to implement the gender-sensitive policies and </a:t>
            </a:r>
            <a:r>
              <a:rPr lang="en-US" sz="2000" dirty="0" err="1">
                <a:latin typeface="Times New Roman" panose="02020603050405020304" pitchFamily="18" charset="0"/>
                <a:cs typeface="Times New Roman" panose="02020603050405020304" pitchFamily="18" charset="0"/>
              </a:rPr>
              <a:t>programmes</a:t>
            </a:r>
            <a:r>
              <a:rPr lang="en-US" sz="2000" dirty="0">
                <a:latin typeface="Times New Roman" panose="02020603050405020304" pitchFamily="18" charset="0"/>
                <a:cs typeface="Times New Roman" panose="02020603050405020304" pitchFamily="18" charset="0"/>
              </a:rPr>
              <a:t> identified in step 2.</a:t>
            </a:r>
          </a:p>
          <a:p>
            <a:pPr lvl="0">
              <a:lnSpc>
                <a:spcPct val="200000"/>
              </a:lnSpc>
            </a:pPr>
            <a:r>
              <a:rPr lang="en-US" sz="2000" dirty="0">
                <a:latin typeface="Times New Roman" panose="02020603050405020304" pitchFamily="18" charset="0"/>
                <a:cs typeface="Times New Roman" panose="02020603050405020304" pitchFamily="18" charset="0"/>
              </a:rPr>
              <a:t>Step 4: Monitoring whether the money was spent as planned, what was delivered and to whom.</a:t>
            </a:r>
          </a:p>
          <a:p>
            <a:pPr lvl="0">
              <a:lnSpc>
                <a:spcPct val="200000"/>
              </a:lnSpc>
            </a:pPr>
            <a:r>
              <a:rPr lang="en-US" sz="2000" dirty="0">
                <a:latin typeface="Times New Roman" panose="02020603050405020304" pitchFamily="18" charset="0"/>
                <a:cs typeface="Times New Roman" panose="02020603050405020304" pitchFamily="18" charset="0"/>
              </a:rPr>
              <a:t>Step 5: An assessment of the impact of the policy/</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/scheme and the extent to which the situation described in step 1 has changed.</a:t>
            </a:r>
          </a:p>
          <a:p>
            <a:pPr marL="0" indent="0">
              <a:lnSpc>
                <a:spcPct val="110000"/>
              </a:lnSpc>
              <a:buNone/>
            </a:pPr>
            <a:endParaRPr lang="en-US" sz="2000" i="1" dirty="0">
              <a:latin typeface="Times New Roman" panose="02020603050405020304" pitchFamily="18" charset="0"/>
              <a:cs typeface="Times New Roman" panose="02020603050405020304" pitchFamily="18" charset="0"/>
            </a:endParaRPr>
          </a:p>
          <a:p>
            <a:endParaRPr lang="en-IN" sz="1800" i="1" dirty="0">
              <a:latin typeface="Book Antiqua" panose="02040602050305030304" pitchFamily="18" charset="0"/>
            </a:endParaRPr>
          </a:p>
        </p:txBody>
      </p:sp>
    </p:spTree>
    <p:extLst>
      <p:ext uri="{BB962C8B-B14F-4D97-AF65-F5344CB8AC3E}">
        <p14:creationId xmlns:p14="http://schemas.microsoft.com/office/powerpoint/2010/main" val="34846836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E3C21C1-55C2-4AA4-C5CF-0EDD6CE4B305}"/>
            </a:ext>
          </a:extLst>
        </p:cNvPr>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99F8A00-0EA5-B6D4-BA70-E639568292CA}"/>
              </a:ext>
            </a:extLst>
          </p:cNvPr>
          <p:cNvSpPr>
            <a:spLocks noGrp="1"/>
          </p:cNvSpPr>
          <p:nvPr>
            <p:ph idx="1"/>
          </p:nvPr>
        </p:nvSpPr>
        <p:spPr>
          <a:xfrm>
            <a:off x="714375" y="901700"/>
            <a:ext cx="10515600" cy="4351338"/>
          </a:xfrm>
        </p:spPr>
        <p:txBody>
          <a:bodyPr vert="horz" lIns="91440" tIns="45720" rIns="91440" bIns="45720" rtlCol="0" anchor="t">
            <a:normAutofit/>
          </a:bodyPr>
          <a:lstStyle/>
          <a:p>
            <a:pPr marL="0" indent="0" algn="ctr">
              <a:buNone/>
            </a:pPr>
            <a:endParaRPr lang="en-US" dirty="0">
              <a:latin typeface="Book Antiqua" panose="02040602050305030304" pitchFamily="18" charset="0"/>
            </a:endParaRPr>
          </a:p>
          <a:p>
            <a:pPr marL="0" indent="0" algn="ctr">
              <a:buNone/>
            </a:pPr>
            <a:endParaRPr lang="en-US" dirty="0">
              <a:latin typeface="Book Antiqua" panose="02040602050305030304" pitchFamily="18" charset="0"/>
            </a:endParaRPr>
          </a:p>
          <a:p>
            <a:pPr marL="0" indent="0" algn="ctr">
              <a:buNone/>
            </a:pPr>
            <a:endParaRPr lang="en-US" dirty="0">
              <a:latin typeface="Book Antiqua" panose="02040602050305030304" pitchFamily="18" charset="0"/>
            </a:endParaRPr>
          </a:p>
          <a:p>
            <a:pPr marL="0" indent="0" algn="ctr">
              <a:buNone/>
            </a:pPr>
            <a:r>
              <a:rPr lang="en-US" sz="4500" dirty="0">
                <a:latin typeface="Book Antiqua" panose="02040602050305030304" pitchFamily="18" charset="0"/>
              </a:rPr>
              <a:t>Thank you!</a:t>
            </a:r>
          </a:p>
          <a:p>
            <a:endParaRPr lang="en-IN" dirty="0">
              <a:latin typeface="Book Antiqua" panose="02040602050305030304" pitchFamily="18" charset="0"/>
            </a:endParaRPr>
          </a:p>
        </p:txBody>
      </p:sp>
    </p:spTree>
    <p:extLst>
      <p:ext uri="{BB962C8B-B14F-4D97-AF65-F5344CB8AC3E}">
        <p14:creationId xmlns:p14="http://schemas.microsoft.com/office/powerpoint/2010/main" val="2268821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2092D61-0B50-741F-0C29-4B83CBE6EF42}"/>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F849A451-871A-A2C1-A567-9038FDA39B56}"/>
              </a:ext>
            </a:extLst>
          </p:cNvPr>
          <p:cNvSpPr>
            <a:spLocks noGrp="1"/>
          </p:cNvSpPr>
          <p:nvPr>
            <p:ph type="title"/>
          </p:nvPr>
        </p:nvSpPr>
        <p:spPr>
          <a:xfrm>
            <a:off x="525559" y="152024"/>
            <a:ext cx="11314545" cy="947627"/>
          </a:xfrm>
        </p:spPr>
        <p:txBody>
          <a:bodyPr>
            <a:normAutofit fontScale="90000"/>
          </a:bodyPr>
          <a:lstStyle/>
          <a:p>
            <a:pPr algn="ctr"/>
            <a:r>
              <a:rPr lang="en-US" sz="3200" b="1" dirty="0">
                <a:latin typeface="Book Antiqua" panose="02040602050305030304" pitchFamily="18" charset="0"/>
              </a:rPr>
              <a:t>Trends in Allocations reported in the Gender Budget Statement during last 5 years </a:t>
            </a:r>
          </a:p>
        </p:txBody>
      </p:sp>
      <p:graphicFrame>
        <p:nvGraphicFramePr>
          <p:cNvPr id="5" name="Table 4">
            <a:extLst>
              <a:ext uri="{FF2B5EF4-FFF2-40B4-BE49-F238E27FC236}">
                <a16:creationId xmlns="" xmlns:a16="http://schemas.microsoft.com/office/drawing/2014/main" id="{A801FDEB-5F4B-ACE5-B2E6-282F36354FB8}"/>
              </a:ext>
            </a:extLst>
          </p:cNvPr>
          <p:cNvGraphicFramePr>
            <a:graphicFrameLocks noGrp="1"/>
          </p:cNvGraphicFramePr>
          <p:nvPr/>
        </p:nvGraphicFramePr>
        <p:xfrm>
          <a:off x="752476" y="1167894"/>
          <a:ext cx="10576302" cy="4677374"/>
        </p:xfrm>
        <a:graphic>
          <a:graphicData uri="http://schemas.openxmlformats.org/drawingml/2006/table">
            <a:tbl>
              <a:tblPr firstRow="1" firstCol="1" bandRow="1"/>
              <a:tblGrid>
                <a:gridCol w="956310">
                  <a:extLst>
                    <a:ext uri="{9D8B030D-6E8A-4147-A177-3AD203B41FA5}">
                      <a16:colId xmlns="" xmlns:a16="http://schemas.microsoft.com/office/drawing/2014/main" val="110793445"/>
                    </a:ext>
                  </a:extLst>
                </a:gridCol>
                <a:gridCol w="1480219">
                  <a:extLst>
                    <a:ext uri="{9D8B030D-6E8A-4147-A177-3AD203B41FA5}">
                      <a16:colId xmlns="" xmlns:a16="http://schemas.microsoft.com/office/drawing/2014/main" val="2679716749"/>
                    </a:ext>
                  </a:extLst>
                </a:gridCol>
                <a:gridCol w="1452691">
                  <a:extLst>
                    <a:ext uri="{9D8B030D-6E8A-4147-A177-3AD203B41FA5}">
                      <a16:colId xmlns="" xmlns:a16="http://schemas.microsoft.com/office/drawing/2014/main" val="2054951295"/>
                    </a:ext>
                  </a:extLst>
                </a:gridCol>
                <a:gridCol w="1522340">
                  <a:extLst>
                    <a:ext uri="{9D8B030D-6E8A-4147-A177-3AD203B41FA5}">
                      <a16:colId xmlns="" xmlns:a16="http://schemas.microsoft.com/office/drawing/2014/main" val="1984519139"/>
                    </a:ext>
                  </a:extLst>
                </a:gridCol>
                <a:gridCol w="1671590">
                  <a:extLst>
                    <a:ext uri="{9D8B030D-6E8A-4147-A177-3AD203B41FA5}">
                      <a16:colId xmlns="" xmlns:a16="http://schemas.microsoft.com/office/drawing/2014/main" val="1298891612"/>
                    </a:ext>
                  </a:extLst>
                </a:gridCol>
                <a:gridCol w="1502439">
                  <a:extLst>
                    <a:ext uri="{9D8B030D-6E8A-4147-A177-3AD203B41FA5}">
                      <a16:colId xmlns="" xmlns:a16="http://schemas.microsoft.com/office/drawing/2014/main" val="4051646899"/>
                    </a:ext>
                  </a:extLst>
                </a:gridCol>
                <a:gridCol w="1004944">
                  <a:extLst>
                    <a:ext uri="{9D8B030D-6E8A-4147-A177-3AD203B41FA5}">
                      <a16:colId xmlns="" xmlns:a16="http://schemas.microsoft.com/office/drawing/2014/main" val="2843199591"/>
                    </a:ext>
                  </a:extLst>
                </a:gridCol>
                <a:gridCol w="985769">
                  <a:extLst>
                    <a:ext uri="{9D8B030D-6E8A-4147-A177-3AD203B41FA5}">
                      <a16:colId xmlns="" xmlns:a16="http://schemas.microsoft.com/office/drawing/2014/main" val="2886442769"/>
                    </a:ext>
                  </a:extLst>
                </a:gridCol>
              </a:tblGrid>
              <a:tr h="629851">
                <a:tc rowSpan="2">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Year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Total BE of all Schemes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(Rs. Lakh)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gridSpan="4">
                  <a:txBody>
                    <a:bodyPr/>
                    <a:lstStyle/>
                    <a:p>
                      <a:pPr marL="0" marR="0">
                        <a:lnSpc>
                          <a:spcPct val="107000"/>
                        </a:lnSpc>
                        <a:spcBef>
                          <a:spcPts val="0"/>
                        </a:spcBef>
                        <a:spcAft>
                          <a:spcPts val="0"/>
                        </a:spcAft>
                      </a:pPr>
                      <a:r>
                        <a:rPr lang="en-IN" sz="1800" b="1" kern="100" dirty="0">
                          <a:effectLst/>
                          <a:latin typeface="Times New Roman" panose="02020603050405020304" pitchFamily="18" charset="0"/>
                          <a:ea typeface="Calibri" panose="020F0502020204030204" pitchFamily="34" charset="0"/>
                          <a:cs typeface="Times New Roman" panose="02020603050405020304" pitchFamily="18" charset="0"/>
                        </a:rPr>
                        <a:t>Total BE of GBS Allocation of all schemes (Rs. Lakh)</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rowSpan="2">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 of total BE reported in GBS</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Total No. of Schemes reported in GBS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extLst>
                  <a:ext uri="{0D108BD9-81ED-4DB2-BD59-A6C34878D82A}">
                    <a16:rowId xmlns="" xmlns:a16="http://schemas.microsoft.com/office/drawing/2014/main" val="998966947"/>
                  </a:ext>
                </a:extLst>
              </a:tr>
              <a:tr h="1292965">
                <a:tc vMerge="1">
                  <a:txBody>
                    <a:bodyPr/>
                    <a:lstStyle/>
                    <a:p>
                      <a:endParaRPr lang="en-IN"/>
                    </a:p>
                  </a:txBody>
                  <a:tcPr/>
                </a:tc>
                <a:tc vMerge="1">
                  <a:txBody>
                    <a:bodyPr/>
                    <a:lstStyle/>
                    <a:p>
                      <a:endParaRPr lang="en-IN"/>
                    </a:p>
                  </a:txBody>
                  <a:tcPr/>
                </a:tc>
                <a:tc>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Part A</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Part B</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Part C</a:t>
                      </a:r>
                    </a:p>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(if any)</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Total Consolidated Fund</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vMerge="1">
                  <a:txBody>
                    <a:bodyPr/>
                    <a:lstStyle/>
                    <a:p>
                      <a:endParaRPr lang="en-IN"/>
                    </a:p>
                  </a:txBody>
                  <a:tcPr/>
                </a:tc>
                <a:tc vMerge="1">
                  <a:txBody>
                    <a:bodyPr/>
                    <a:lstStyle/>
                    <a:p>
                      <a:endParaRPr lang="en-IN"/>
                    </a:p>
                  </a:txBody>
                  <a:tcPr/>
                </a:tc>
                <a:extLst>
                  <a:ext uri="{0D108BD9-81ED-4DB2-BD59-A6C34878D82A}">
                    <a16:rowId xmlns="" xmlns:a16="http://schemas.microsoft.com/office/drawing/2014/main" val="990480978"/>
                  </a:ext>
                </a:extLst>
              </a:tr>
              <a:tr h="539730">
                <a:tc>
                  <a:txBody>
                    <a:bodyPr/>
                    <a:lstStyle/>
                    <a:p>
                      <a:pPr marL="0" marR="0">
                        <a:lnSpc>
                          <a:spcPct val="107000"/>
                        </a:lnSpc>
                        <a:spcBef>
                          <a:spcPts val="0"/>
                        </a:spcBef>
                        <a:spcAft>
                          <a:spcPts val="0"/>
                        </a:spcAft>
                      </a:pPr>
                      <a:r>
                        <a:rPr lang="en-IN" sz="1800" kern="100">
                          <a:effectLst/>
                          <a:latin typeface="Times New Roman" panose="02020603050405020304" pitchFamily="18" charset="0"/>
                          <a:ea typeface="Calibri" panose="020F0502020204030204" pitchFamily="34" charset="0"/>
                          <a:cs typeface="Times New Roman" panose="02020603050405020304" pitchFamily="18" charset="0"/>
                        </a:rPr>
                        <a:t>2025-26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94,08,352</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40,07,432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54,00,920</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1,89,44,427</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4,09,54,924</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953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4164499856"/>
                  </a:ext>
                </a:extLst>
              </a:tr>
              <a:tr h="577320">
                <a:tc>
                  <a:txBody>
                    <a:bodyPr/>
                    <a:lstStyle/>
                    <a:p>
                      <a:pPr marL="0" marR="0">
                        <a:lnSpc>
                          <a:spcPct val="107000"/>
                        </a:lnSpc>
                        <a:spcBef>
                          <a:spcPts val="0"/>
                        </a:spcBef>
                        <a:spcAft>
                          <a:spcPts val="0"/>
                        </a:spcAft>
                      </a:pPr>
                      <a:r>
                        <a:rPr lang="en-IN" sz="1800" kern="100">
                          <a:effectLst/>
                          <a:latin typeface="Times New Roman" panose="02020603050405020304" pitchFamily="18" charset="0"/>
                          <a:ea typeface="Calibri" panose="020F0502020204030204" pitchFamily="34" charset="0"/>
                          <a:cs typeface="Times New Roman" panose="02020603050405020304" pitchFamily="18" charset="0"/>
                        </a:rPr>
                        <a:t>2024-25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86,42,325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39,63,327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46,78,998</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1,75,78,293</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3,71,38,280</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956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580338036"/>
                  </a:ext>
                </a:extLst>
              </a:tr>
              <a:tr h="540272">
                <a:tc>
                  <a:txBody>
                    <a:bodyPr/>
                    <a:lstStyle/>
                    <a:p>
                      <a:pPr marL="0" marR="0">
                        <a:lnSpc>
                          <a:spcPct val="107000"/>
                        </a:lnSpc>
                        <a:spcBef>
                          <a:spcPts val="0"/>
                        </a:spcBef>
                        <a:spcAft>
                          <a:spcPts val="0"/>
                        </a:spcAft>
                      </a:pPr>
                      <a:r>
                        <a:rPr lang="en-IN" sz="1800" kern="100">
                          <a:effectLst/>
                          <a:latin typeface="Times New Roman" panose="02020603050405020304" pitchFamily="18" charset="0"/>
                          <a:ea typeface="Calibri" panose="020F0502020204030204" pitchFamily="34" charset="0"/>
                          <a:cs typeface="Times New Roman" panose="02020603050405020304" pitchFamily="18" charset="0"/>
                        </a:rPr>
                        <a:t>2023-24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70,42,709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26,82,690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dirty="0">
                          <a:latin typeface="Times New Roman" panose="02020603050405020304" pitchFamily="18" charset="0"/>
                          <a:cs typeface="Times New Roman" panose="02020603050405020304" pitchFamily="18" charset="0"/>
                        </a:rPr>
                        <a:t>43,60,019</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1,55,58,576</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3,27,74,662</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IN" sz="1800" kern="100" dirty="0">
                          <a:effectLst/>
                          <a:latin typeface="Times New Roman" panose="02020603050405020304" pitchFamily="18" charset="0"/>
                          <a:ea typeface="Calibri" panose="020F0502020204030204" pitchFamily="34" charset="0"/>
                          <a:cs typeface="Times New Roman" panose="02020603050405020304" pitchFamily="18" charset="0"/>
                        </a:rPr>
                        <a:t> 944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2459972907"/>
                  </a:ext>
                </a:extLst>
              </a:tr>
              <a:tr h="626401">
                <a:tc>
                  <a:txBody>
                    <a:bodyPr/>
                    <a:lstStyle/>
                    <a:p>
                      <a:pPr marL="0" marR="0">
                        <a:lnSpc>
                          <a:spcPct val="107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2022-23</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4318875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6,49,524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36,69,351</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1,36,91,298</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N" sz="1800" dirty="0">
                          <a:latin typeface="Times New Roman" panose="02020603050405020304" pitchFamily="18" charset="0"/>
                          <a:cs typeface="Times New Roman" panose="02020603050405020304" pitchFamily="18" charset="0"/>
                        </a:rPr>
                        <a:t> 2,65,71,992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16</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852</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558196311"/>
                  </a:ext>
                </a:extLst>
              </a:tr>
              <a:tr h="470835">
                <a:tc>
                  <a:txBody>
                    <a:bodyPr/>
                    <a:lstStyle/>
                    <a:p>
                      <a:pPr marL="0" marR="0">
                        <a:lnSpc>
                          <a:spcPct val="107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2021-22</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3718793</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4,58,566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32,60,227</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1,32,94,704 </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2,46,20,692</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1800" dirty="0">
                          <a:latin typeface="Times New Roman" panose="02020603050405020304" pitchFamily="18" charset="0"/>
                          <a:cs typeface="Times New Roman" panose="02020603050405020304" pitchFamily="18" charset="0"/>
                        </a:rPr>
                        <a:t>15</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876</a:t>
                      </a:r>
                      <a:endParaRPr lang="en-IN" sz="18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533182043"/>
                  </a:ext>
                </a:extLst>
              </a:tr>
            </a:tbl>
          </a:graphicData>
        </a:graphic>
      </p:graphicFrame>
    </p:spTree>
    <p:extLst>
      <p:ext uri="{BB962C8B-B14F-4D97-AF65-F5344CB8AC3E}">
        <p14:creationId xmlns:p14="http://schemas.microsoft.com/office/powerpoint/2010/main" val="3410285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1C0EBFC-257B-5D32-8BC3-E8E62E3D40E4}"/>
              </a:ext>
            </a:extLst>
          </p:cNvPr>
          <p:cNvSpPr>
            <a:spLocks noGrp="1"/>
          </p:cNvSpPr>
          <p:nvPr>
            <p:ph type="title"/>
          </p:nvPr>
        </p:nvSpPr>
        <p:spPr>
          <a:xfrm>
            <a:off x="525559" y="152024"/>
            <a:ext cx="11314545" cy="947627"/>
          </a:xfrm>
        </p:spPr>
        <p:txBody>
          <a:bodyPr>
            <a:normAutofit fontScale="90000"/>
          </a:bodyPr>
          <a:lstStyle/>
          <a:p>
            <a:pPr algn="ctr"/>
            <a:r>
              <a:rPr lang="en-US" sz="3200" b="1" dirty="0">
                <a:latin typeface="Book Antiqua" panose="02040602050305030304" pitchFamily="18" charset="0"/>
              </a:rPr>
              <a:t>Trends in Allocations reported in the Gender Budget Statement during last 5 years </a:t>
            </a:r>
          </a:p>
        </p:txBody>
      </p:sp>
      <p:graphicFrame>
        <p:nvGraphicFramePr>
          <p:cNvPr id="5" name="Table 4">
            <a:extLst>
              <a:ext uri="{FF2B5EF4-FFF2-40B4-BE49-F238E27FC236}">
                <a16:creationId xmlns="" xmlns:a16="http://schemas.microsoft.com/office/drawing/2014/main" id="{93CA44B3-5503-569B-8789-DF32CDE5DCB5}"/>
              </a:ext>
            </a:extLst>
          </p:cNvPr>
          <p:cNvGraphicFramePr>
            <a:graphicFrameLocks noGrp="1"/>
          </p:cNvGraphicFramePr>
          <p:nvPr>
            <p:extLst>
              <p:ext uri="{D42A27DB-BD31-4B8C-83A1-F6EECF244321}">
                <p14:modId xmlns:p14="http://schemas.microsoft.com/office/powerpoint/2010/main" val="76043887"/>
              </p:ext>
            </p:extLst>
          </p:nvPr>
        </p:nvGraphicFramePr>
        <p:xfrm>
          <a:off x="752476" y="1167894"/>
          <a:ext cx="10573409" cy="4727859"/>
        </p:xfrm>
        <a:graphic>
          <a:graphicData uri="http://schemas.openxmlformats.org/drawingml/2006/table">
            <a:tbl>
              <a:tblPr firstRow="1" firstCol="1" bandRow="1"/>
              <a:tblGrid>
                <a:gridCol w="1565211">
                  <a:extLst>
                    <a:ext uri="{9D8B030D-6E8A-4147-A177-3AD203B41FA5}">
                      <a16:colId xmlns="" xmlns:a16="http://schemas.microsoft.com/office/drawing/2014/main" val="110793445"/>
                    </a:ext>
                  </a:extLst>
                </a:gridCol>
                <a:gridCol w="1584357">
                  <a:extLst>
                    <a:ext uri="{9D8B030D-6E8A-4147-A177-3AD203B41FA5}">
                      <a16:colId xmlns="" xmlns:a16="http://schemas.microsoft.com/office/drawing/2014/main" val="2679716749"/>
                    </a:ext>
                  </a:extLst>
                </a:gridCol>
                <a:gridCol w="1376126">
                  <a:extLst>
                    <a:ext uri="{9D8B030D-6E8A-4147-A177-3AD203B41FA5}">
                      <a16:colId xmlns="" xmlns:a16="http://schemas.microsoft.com/office/drawing/2014/main" val="2054951295"/>
                    </a:ext>
                  </a:extLst>
                </a:gridCol>
                <a:gridCol w="1312753">
                  <a:extLst>
                    <a:ext uri="{9D8B030D-6E8A-4147-A177-3AD203B41FA5}">
                      <a16:colId xmlns="" xmlns:a16="http://schemas.microsoft.com/office/drawing/2014/main" val="1984519139"/>
                    </a:ext>
                  </a:extLst>
                </a:gridCol>
                <a:gridCol w="950614">
                  <a:extLst>
                    <a:ext uri="{9D8B030D-6E8A-4147-A177-3AD203B41FA5}">
                      <a16:colId xmlns="" xmlns:a16="http://schemas.microsoft.com/office/drawing/2014/main" val="1298891612"/>
                    </a:ext>
                  </a:extLst>
                </a:gridCol>
                <a:gridCol w="1448554">
                  <a:extLst>
                    <a:ext uri="{9D8B030D-6E8A-4147-A177-3AD203B41FA5}">
                      <a16:colId xmlns="" xmlns:a16="http://schemas.microsoft.com/office/drawing/2014/main" val="4051646899"/>
                    </a:ext>
                  </a:extLst>
                </a:gridCol>
                <a:gridCol w="1249378">
                  <a:extLst>
                    <a:ext uri="{9D8B030D-6E8A-4147-A177-3AD203B41FA5}">
                      <a16:colId xmlns="" xmlns:a16="http://schemas.microsoft.com/office/drawing/2014/main" val="2843199591"/>
                    </a:ext>
                  </a:extLst>
                </a:gridCol>
                <a:gridCol w="1086416">
                  <a:extLst>
                    <a:ext uri="{9D8B030D-6E8A-4147-A177-3AD203B41FA5}">
                      <a16:colId xmlns="" xmlns:a16="http://schemas.microsoft.com/office/drawing/2014/main" val="2886442769"/>
                    </a:ext>
                  </a:extLst>
                </a:gridCol>
              </a:tblGrid>
              <a:tr h="708194">
                <a:tc rowSpan="2">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Year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Total BE of all Schemes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(Rs. Lakh)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gridSpan="4">
                  <a:txBody>
                    <a:bodyPr/>
                    <a:lstStyle/>
                    <a:p>
                      <a:pPr marL="0" marR="0">
                        <a:lnSpc>
                          <a:spcPct val="107000"/>
                        </a:lnSpc>
                        <a:spcBef>
                          <a:spcPts val="0"/>
                        </a:spcBef>
                        <a:spcAft>
                          <a:spcPts val="0"/>
                        </a:spcAft>
                      </a:pPr>
                      <a:r>
                        <a:rPr lang="en-IN" sz="2000" b="1" kern="100" dirty="0">
                          <a:effectLst/>
                          <a:latin typeface="Times New Roman" panose="02020603050405020304" pitchFamily="18" charset="0"/>
                          <a:ea typeface="Calibri" panose="020F0502020204030204" pitchFamily="34" charset="0"/>
                          <a:cs typeface="Times New Roman" panose="02020603050405020304" pitchFamily="18" charset="0"/>
                        </a:rPr>
                        <a:t>Total BE of GBS Allocation of all schemes (Rs. Lakh)</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rowSpan="2">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 of total BE reported in GBS</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rowSpan="2">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Total No. of Schemes reported in GBS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extLst>
                  <a:ext uri="{0D108BD9-81ED-4DB2-BD59-A6C34878D82A}">
                    <a16:rowId xmlns="" xmlns:a16="http://schemas.microsoft.com/office/drawing/2014/main" val="998966947"/>
                  </a:ext>
                </a:extLst>
              </a:tr>
              <a:tr h="920539">
                <a:tc vMerge="1">
                  <a:txBody>
                    <a:bodyPr/>
                    <a:lstStyle/>
                    <a:p>
                      <a:endParaRPr lang="en-IN"/>
                    </a:p>
                  </a:txBody>
                  <a:tcPr/>
                </a:tc>
                <a:tc vMerge="1">
                  <a:txBody>
                    <a:bodyPr/>
                    <a:lstStyle/>
                    <a:p>
                      <a:endParaRPr lang="en-IN"/>
                    </a:p>
                  </a:txBody>
                  <a:tcPr/>
                </a:tc>
                <a:tc>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Part A</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Part B</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Part C</a:t>
                      </a:r>
                    </a:p>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(if any)</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a:txBody>
                    <a:bodyPr/>
                    <a:lstStyle/>
                    <a:p>
                      <a:pPr marL="0" marR="0">
                        <a:lnSpc>
                          <a:spcPct val="107000"/>
                        </a:lnSpc>
                        <a:spcBef>
                          <a:spcPts val="0"/>
                        </a:spcBef>
                        <a:spcAft>
                          <a:spcPts val="0"/>
                        </a:spcAft>
                      </a:pPr>
                      <a:r>
                        <a:rPr lang="en-US" sz="2000" b="1" kern="100" dirty="0">
                          <a:effectLst/>
                          <a:latin typeface="Times New Roman" panose="02020603050405020304" pitchFamily="18" charset="0"/>
                          <a:ea typeface="Calibri" panose="020F0502020204030204" pitchFamily="34" charset="0"/>
                          <a:cs typeface="Times New Roman" panose="02020603050405020304" pitchFamily="18" charset="0"/>
                        </a:rPr>
                        <a:t>Total GB allocation</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10000"/>
                        <a:lumOff val="90000"/>
                      </a:schemeClr>
                    </a:solidFill>
                  </a:tcPr>
                </a:tc>
                <a:tc vMerge="1">
                  <a:txBody>
                    <a:bodyPr/>
                    <a:lstStyle/>
                    <a:p>
                      <a:endParaRPr lang="en-IN"/>
                    </a:p>
                  </a:txBody>
                  <a:tcPr/>
                </a:tc>
                <a:tc vMerge="1">
                  <a:txBody>
                    <a:bodyPr/>
                    <a:lstStyle/>
                    <a:p>
                      <a:endParaRPr lang="en-IN"/>
                    </a:p>
                  </a:txBody>
                  <a:tcPr/>
                </a:tc>
                <a:extLst>
                  <a:ext uri="{0D108BD9-81ED-4DB2-BD59-A6C34878D82A}">
                    <a16:rowId xmlns="" xmlns:a16="http://schemas.microsoft.com/office/drawing/2014/main" val="990480978"/>
                  </a:ext>
                </a:extLst>
              </a:tr>
              <a:tr h="606863">
                <a:tc>
                  <a:txBody>
                    <a:bodyPr/>
                    <a:lstStyle/>
                    <a:p>
                      <a:pPr marL="0" marR="0">
                        <a:lnSpc>
                          <a:spcPct val="107000"/>
                        </a:lnSpc>
                        <a:spcBef>
                          <a:spcPts val="0"/>
                        </a:spcBef>
                        <a:spcAft>
                          <a:spcPts val="0"/>
                        </a:spcAft>
                      </a:pPr>
                      <a:r>
                        <a:rPr lang="en-IN" sz="2000" kern="100">
                          <a:effectLst/>
                          <a:latin typeface="Times New Roman" panose="02020603050405020304" pitchFamily="18" charset="0"/>
                          <a:ea typeface="Calibri" panose="020F0502020204030204" pitchFamily="34" charset="0"/>
                          <a:cs typeface="Times New Roman" panose="02020603050405020304" pitchFamily="18" charset="0"/>
                        </a:rPr>
                        <a:t>2025-26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94,08,352</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40,07,432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54,00,920</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Nil</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94,08,352</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953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4164499856"/>
                  </a:ext>
                </a:extLst>
              </a:tr>
              <a:tr h="649129">
                <a:tc>
                  <a:txBody>
                    <a:bodyPr/>
                    <a:lstStyle/>
                    <a:p>
                      <a:pPr marL="0" marR="0">
                        <a:lnSpc>
                          <a:spcPct val="107000"/>
                        </a:lnSpc>
                        <a:spcBef>
                          <a:spcPts val="0"/>
                        </a:spcBef>
                        <a:spcAft>
                          <a:spcPts val="0"/>
                        </a:spcAft>
                      </a:pPr>
                      <a:r>
                        <a:rPr lang="en-IN" sz="2000" kern="100">
                          <a:effectLst/>
                          <a:latin typeface="Times New Roman" panose="02020603050405020304" pitchFamily="18" charset="0"/>
                          <a:ea typeface="Calibri" panose="020F0502020204030204" pitchFamily="34" charset="0"/>
                          <a:cs typeface="Times New Roman" panose="02020603050405020304" pitchFamily="18" charset="0"/>
                        </a:rPr>
                        <a:t>2024-25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86,42,325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39,63,327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46,78,998</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Nil</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86,42,325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23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956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580338036"/>
                  </a:ext>
                </a:extLst>
              </a:tr>
              <a:tr h="607473">
                <a:tc>
                  <a:txBody>
                    <a:bodyPr/>
                    <a:lstStyle/>
                    <a:p>
                      <a:pPr marL="0" marR="0">
                        <a:lnSpc>
                          <a:spcPct val="107000"/>
                        </a:lnSpc>
                        <a:spcBef>
                          <a:spcPts val="0"/>
                        </a:spcBef>
                        <a:spcAft>
                          <a:spcPts val="0"/>
                        </a:spcAft>
                      </a:pPr>
                      <a:r>
                        <a:rPr lang="en-IN" sz="2000" kern="100">
                          <a:effectLst/>
                          <a:latin typeface="Times New Roman" panose="02020603050405020304" pitchFamily="18" charset="0"/>
                          <a:ea typeface="Calibri" panose="020F0502020204030204" pitchFamily="34" charset="0"/>
                          <a:cs typeface="Times New Roman" panose="02020603050405020304" pitchFamily="18" charset="0"/>
                        </a:rPr>
                        <a:t>2023-24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70,42,709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26,82,690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43,60,019</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Nil</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latin typeface="Times New Roman" panose="02020603050405020304" pitchFamily="18" charset="0"/>
                          <a:cs typeface="Times New Roman" panose="02020603050405020304" pitchFamily="18" charset="0"/>
                        </a:rPr>
                        <a:t>70,42,709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IN" sz="2000" kern="100" dirty="0">
                          <a:effectLst/>
                          <a:latin typeface="Times New Roman" panose="02020603050405020304" pitchFamily="18" charset="0"/>
                          <a:ea typeface="Calibri" panose="020F0502020204030204" pitchFamily="34" charset="0"/>
                          <a:cs typeface="Times New Roman" panose="02020603050405020304" pitchFamily="18" charset="0"/>
                        </a:rPr>
                        <a:t> 944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2459972907"/>
                  </a:ext>
                </a:extLst>
              </a:tr>
              <a:tr h="704315">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2022-23</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43,18,875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6,49,524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36,69,351</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Nil</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43,18,875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16</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852</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558196311"/>
                  </a:ext>
                </a:extLst>
              </a:tr>
              <a:tr h="529399">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2021-22</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37,18,793</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4,58,566 </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32,60,227</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Nil</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37,18,793</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IN" sz="2000" dirty="0">
                          <a:latin typeface="Times New Roman" panose="02020603050405020304" pitchFamily="18" charset="0"/>
                          <a:cs typeface="Times New Roman" panose="02020603050405020304" pitchFamily="18" charset="0"/>
                        </a:rPr>
                        <a:t>15</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2000" kern="100" dirty="0">
                          <a:effectLst/>
                          <a:latin typeface="Times New Roman" panose="02020603050405020304" pitchFamily="18" charset="0"/>
                          <a:ea typeface="Calibri" panose="020F0502020204030204" pitchFamily="34" charset="0"/>
                          <a:cs typeface="Times New Roman" panose="02020603050405020304" pitchFamily="18" charset="0"/>
                        </a:rPr>
                        <a:t>876</a:t>
                      </a:r>
                      <a:endParaRPr lang="en-IN"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533182043"/>
                  </a:ext>
                </a:extLst>
              </a:tr>
            </a:tbl>
          </a:graphicData>
        </a:graphic>
      </p:graphicFrame>
    </p:spTree>
    <p:extLst>
      <p:ext uri="{BB962C8B-B14F-4D97-AF65-F5344CB8AC3E}">
        <p14:creationId xmlns:p14="http://schemas.microsoft.com/office/powerpoint/2010/main" val="2182348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 xmlns:a16="http://schemas.microsoft.com/office/drawing/2014/main" id="{52556699-C12B-C5C0-CA24-5F6DA8919BE2}"/>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5A115DF8-ADFF-7C0E-F0B1-E3222B3729F7}"/>
              </a:ext>
            </a:extLst>
          </p:cNvPr>
          <p:cNvSpPr>
            <a:spLocks noGrp="1"/>
          </p:cNvSpPr>
          <p:nvPr>
            <p:ph type="title"/>
          </p:nvPr>
        </p:nvSpPr>
        <p:spPr>
          <a:xfrm>
            <a:off x="490408" y="72428"/>
            <a:ext cx="11231455" cy="672171"/>
          </a:xfrm>
        </p:spPr>
        <p:txBody>
          <a:bodyPr vert="horz" lIns="91440" tIns="45720" rIns="91440" bIns="45720" rtlCol="0" anchor="ctr">
            <a:normAutofit fontScale="90000"/>
          </a:bodyPr>
          <a:lstStyle/>
          <a:p>
            <a:pPr algn="ctr"/>
            <a:r>
              <a:rPr lang="en-IN" sz="2800" b="1" i="1" dirty="0">
                <a:latin typeface="Book Antiqua" panose="02040602050305030304" pitchFamily="18" charset="0"/>
              </a:rPr>
              <a:t>1.1. Major schemes implemented by various  Departments with total outlays (BE 2025-26) from a gender lens (Category AY) </a:t>
            </a:r>
          </a:p>
        </p:txBody>
      </p:sp>
      <p:graphicFrame>
        <p:nvGraphicFramePr>
          <p:cNvPr id="5" name="Table 4">
            <a:extLst>
              <a:ext uri="{FF2B5EF4-FFF2-40B4-BE49-F238E27FC236}">
                <a16:creationId xmlns="" xmlns:a16="http://schemas.microsoft.com/office/drawing/2014/main" id="{9FF70E1E-4855-9367-CEB1-DD1B489D0267}"/>
              </a:ext>
            </a:extLst>
          </p:cNvPr>
          <p:cNvGraphicFramePr>
            <a:graphicFrameLocks noGrp="1"/>
          </p:cNvGraphicFramePr>
          <p:nvPr>
            <p:extLst>
              <p:ext uri="{D42A27DB-BD31-4B8C-83A1-F6EECF244321}">
                <p14:modId xmlns:p14="http://schemas.microsoft.com/office/powerpoint/2010/main" val="3243432021"/>
              </p:ext>
            </p:extLst>
          </p:nvPr>
        </p:nvGraphicFramePr>
        <p:xfrm>
          <a:off x="557784" y="887239"/>
          <a:ext cx="10949170" cy="5528252"/>
        </p:xfrm>
        <a:graphic>
          <a:graphicData uri="http://schemas.openxmlformats.org/drawingml/2006/table">
            <a:tbl>
              <a:tblPr firstRow="1" bandRow="1">
                <a:noFill/>
              </a:tblPr>
              <a:tblGrid>
                <a:gridCol w="2252665">
                  <a:extLst>
                    <a:ext uri="{9D8B030D-6E8A-4147-A177-3AD203B41FA5}">
                      <a16:colId xmlns="" xmlns:a16="http://schemas.microsoft.com/office/drawing/2014/main" val="142676432"/>
                    </a:ext>
                  </a:extLst>
                </a:gridCol>
                <a:gridCol w="1826867">
                  <a:extLst>
                    <a:ext uri="{9D8B030D-6E8A-4147-A177-3AD203B41FA5}">
                      <a16:colId xmlns="" xmlns:a16="http://schemas.microsoft.com/office/drawing/2014/main" val="4213517725"/>
                    </a:ext>
                  </a:extLst>
                </a:gridCol>
                <a:gridCol w="4974636">
                  <a:extLst>
                    <a:ext uri="{9D8B030D-6E8A-4147-A177-3AD203B41FA5}">
                      <a16:colId xmlns="" xmlns:a16="http://schemas.microsoft.com/office/drawing/2014/main" val="2769379023"/>
                    </a:ext>
                  </a:extLst>
                </a:gridCol>
                <a:gridCol w="1895002">
                  <a:extLst>
                    <a:ext uri="{9D8B030D-6E8A-4147-A177-3AD203B41FA5}">
                      <a16:colId xmlns="" xmlns:a16="http://schemas.microsoft.com/office/drawing/2014/main" val="2407484953"/>
                    </a:ext>
                  </a:extLst>
                </a:gridCol>
              </a:tblGrid>
              <a:tr h="505907">
                <a:tc>
                  <a:txBody>
                    <a:bodyPr/>
                    <a:lstStyle/>
                    <a:p>
                      <a:pPr algn="l" fontAlgn="ctr"/>
                      <a:r>
                        <a:rPr lang="en-IN" sz="1200" b="0" i="0" u="none" strike="noStrike" cap="all" spc="150">
                          <a:solidFill>
                            <a:schemeClr val="lt1"/>
                          </a:solidFill>
                          <a:effectLst/>
                          <a:latin typeface="Times New Roman" panose="02020603050405020304" pitchFamily="18" charset="0"/>
                        </a:rPr>
                        <a:t>Department </a:t>
                      </a:r>
                      <a:endParaRPr lang="en-IN" sz="1200" b="0" i="0" u="none" strike="noStrike" cap="all" spc="150" dirty="0">
                        <a:solidFill>
                          <a:schemeClr val="lt1"/>
                        </a:solidFill>
                        <a:effectLst/>
                        <a:latin typeface="Times New Roman" panose="02020603050405020304" pitchFamily="18" charset="0"/>
                      </a:endParaRPr>
                    </a:p>
                  </a:txBody>
                  <a:tcPr marL="81042" marR="81042" marT="81042" marB="81042" anchor="ctr">
                    <a:lnL w="12700" cmpd="sng">
                      <a:noFill/>
                    </a:lnL>
                    <a:lnR w="12700" cmpd="sng">
                      <a:noFill/>
                    </a:lnR>
                    <a:lnT w="12700" cmpd="sng">
                      <a:noFill/>
                    </a:lnT>
                    <a:lnB w="38100" cmpd="sng">
                      <a:noFill/>
                    </a:lnB>
                    <a:solidFill>
                      <a:srgbClr val="505356"/>
                    </a:solidFill>
                  </a:tcPr>
                </a:tc>
                <a:tc>
                  <a:txBody>
                    <a:bodyPr/>
                    <a:lstStyle/>
                    <a:p>
                      <a:pPr algn="l" fontAlgn="ctr"/>
                      <a:r>
                        <a:rPr lang="en-IN" sz="1200" b="0" i="0" u="none" strike="noStrike" cap="all" spc="150">
                          <a:solidFill>
                            <a:schemeClr val="lt1"/>
                          </a:solidFill>
                          <a:effectLst/>
                          <a:latin typeface="Times New Roman" panose="02020603050405020304" pitchFamily="18" charset="0"/>
                        </a:rPr>
                        <a:t>HOA</a:t>
                      </a:r>
                    </a:p>
                  </a:txBody>
                  <a:tcPr marL="81042" marR="81042" marT="81042" marB="81042" anchor="ctr">
                    <a:lnL w="12700" cmpd="sng">
                      <a:noFill/>
                    </a:lnL>
                    <a:lnR w="12700" cmpd="sng">
                      <a:noFill/>
                    </a:lnR>
                    <a:lnT w="12700" cmpd="sng">
                      <a:noFill/>
                    </a:lnT>
                    <a:lnB w="38100" cmpd="sng">
                      <a:noFill/>
                    </a:lnB>
                    <a:solidFill>
                      <a:srgbClr val="505356"/>
                    </a:solidFill>
                  </a:tcPr>
                </a:tc>
                <a:tc>
                  <a:txBody>
                    <a:bodyPr/>
                    <a:lstStyle/>
                    <a:p>
                      <a:pPr algn="l" fontAlgn="ctr"/>
                      <a:r>
                        <a:rPr lang="en-IN" sz="1200" b="0" i="0" u="none" strike="noStrike" cap="all" spc="150">
                          <a:solidFill>
                            <a:schemeClr val="lt1"/>
                          </a:solidFill>
                          <a:effectLst/>
                          <a:latin typeface="Times New Roman" panose="02020603050405020304" pitchFamily="18" charset="0"/>
                        </a:rPr>
                        <a:t>Schemes</a:t>
                      </a:r>
                      <a:endParaRPr lang="en-IN" sz="1200" b="0" i="0" u="none" strike="noStrike" cap="all" spc="150" dirty="0">
                        <a:solidFill>
                          <a:schemeClr val="lt1"/>
                        </a:solidFill>
                        <a:effectLst/>
                        <a:latin typeface="Times New Roman" panose="02020603050405020304" pitchFamily="18" charset="0"/>
                      </a:endParaRPr>
                    </a:p>
                  </a:txBody>
                  <a:tcPr marL="81042" marR="81042" marT="81042" marB="81042" anchor="ctr">
                    <a:lnL w="12700" cmpd="sng">
                      <a:noFill/>
                    </a:lnL>
                    <a:lnR w="12700" cmpd="sng">
                      <a:noFill/>
                    </a:lnR>
                    <a:lnT w="12700" cmpd="sng">
                      <a:noFill/>
                    </a:lnT>
                    <a:lnB w="38100" cmpd="sng">
                      <a:noFill/>
                    </a:lnB>
                    <a:solidFill>
                      <a:srgbClr val="505356"/>
                    </a:solidFill>
                  </a:tcPr>
                </a:tc>
                <a:tc>
                  <a:txBody>
                    <a:bodyPr/>
                    <a:lstStyle/>
                    <a:p>
                      <a:pPr algn="l" fontAlgn="ctr"/>
                      <a:r>
                        <a:rPr lang="en-US" sz="1200" b="0" i="0" u="none" strike="noStrike" cap="all" spc="150">
                          <a:solidFill>
                            <a:schemeClr val="lt1"/>
                          </a:solidFill>
                          <a:effectLst/>
                          <a:latin typeface="Times New Roman" panose="02020603050405020304" pitchFamily="18" charset="0"/>
                        </a:rPr>
                        <a:t>2025-26 BE (Rs. In Lakh)</a:t>
                      </a:r>
                    </a:p>
                  </a:txBody>
                  <a:tcPr marL="81042" marR="81042" marT="81042" marB="81042" anchor="ctr">
                    <a:lnL w="12700" cmpd="sng">
                      <a:noFill/>
                    </a:lnL>
                    <a:lnR w="12700" cmpd="sng">
                      <a:noFill/>
                    </a:lnR>
                    <a:lnT w="12700" cmpd="sng">
                      <a:noFill/>
                    </a:lnT>
                    <a:lnB w="38100" cmpd="sng">
                      <a:noFill/>
                    </a:lnB>
                    <a:solidFill>
                      <a:srgbClr val="505356"/>
                    </a:solidFill>
                  </a:tcPr>
                </a:tc>
                <a:extLst>
                  <a:ext uri="{0D108BD9-81ED-4DB2-BD59-A6C34878D82A}">
                    <a16:rowId xmlns="" xmlns:a16="http://schemas.microsoft.com/office/drawing/2014/main" val="2868825288"/>
                  </a:ext>
                </a:extLst>
              </a:tr>
              <a:tr h="560740">
                <a:tc>
                  <a:txBody>
                    <a:bodyPr/>
                    <a:lstStyle/>
                    <a:p>
                      <a:pPr algn="l" fontAlgn="ctr"/>
                      <a:r>
                        <a:rPr lang="en-IN" sz="1400" b="0" i="0" u="none" strike="noStrike" cap="none" spc="0" dirty="0">
                          <a:solidFill>
                            <a:schemeClr val="tx1"/>
                          </a:solidFill>
                          <a:effectLst/>
                          <a:latin typeface="Times New Roman" panose="02020603050405020304" pitchFamily="18" charset="0"/>
                        </a:rPr>
                        <a:t>Women and Child Development</a:t>
                      </a:r>
                    </a:p>
                  </a:txBody>
                  <a:tcPr marL="81042" marR="81042" marT="81042" marB="81042"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cap="none" spc="0" dirty="0">
                          <a:solidFill>
                            <a:schemeClr val="tx1"/>
                          </a:solidFill>
                          <a:effectLst/>
                          <a:latin typeface="Times New Roman" panose="02020603050405020304" pitchFamily="18" charset="0"/>
                        </a:rPr>
                        <a:t>2235-02-197-1-02</a:t>
                      </a:r>
                    </a:p>
                  </a:txBody>
                  <a:tcPr marL="81042" marR="81042" marT="81042" marB="81042"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cap="none" spc="0" dirty="0" err="1">
                          <a:solidFill>
                            <a:schemeClr val="tx1"/>
                          </a:solidFill>
                          <a:effectLst/>
                          <a:latin typeface="Times New Roman" panose="02020603050405020304" pitchFamily="18" charset="0"/>
                        </a:rPr>
                        <a:t>Gruha</a:t>
                      </a:r>
                      <a:r>
                        <a:rPr lang="en-IN" sz="1400" b="0" i="0" u="none" strike="noStrike" cap="none" spc="0" dirty="0">
                          <a:solidFill>
                            <a:schemeClr val="tx1"/>
                          </a:solidFill>
                          <a:effectLst/>
                          <a:latin typeface="Times New Roman" panose="02020603050405020304" pitchFamily="18" charset="0"/>
                        </a:rPr>
                        <a:t> Lakshmi</a:t>
                      </a:r>
                    </a:p>
                  </a:txBody>
                  <a:tcPr marL="81042" marR="81042" marT="81042" marB="81042" anchor="ctr">
                    <a:lnL w="12700" cmpd="sng">
                      <a:noFill/>
                      <a:prstDash val="solid"/>
                    </a:lnL>
                    <a:lnR w="12700" cmpd="sng">
                      <a:noFill/>
                      <a:prstDash val="solid"/>
                    </a:lnR>
                    <a:lnT w="38100" cmpd="sng">
                      <a:noFill/>
                    </a:lnT>
                    <a:lnB w="12700" cmpd="sng">
                      <a:noFill/>
                      <a:prstDash val="solid"/>
                    </a:lnB>
                    <a:no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2860800</a:t>
                      </a:r>
                    </a:p>
                  </a:txBody>
                  <a:tcPr marL="81042" marR="81042" marT="81042" marB="81042" anchor="ctr">
                    <a:lnL w="12700" cmpd="sng">
                      <a:noFill/>
                      <a:prstDash val="solid"/>
                    </a:lnL>
                    <a:lnR w="12700" cmpd="sng">
                      <a:noFill/>
                      <a:prstDash val="solid"/>
                    </a:lnR>
                    <a:lnT w="38100" cmpd="sng">
                      <a:noFill/>
                    </a:lnT>
                    <a:lnB w="12700" cmpd="sng">
                      <a:noFill/>
                      <a:prstDash val="solid"/>
                    </a:lnB>
                    <a:noFill/>
                  </a:tcPr>
                </a:tc>
                <a:extLst>
                  <a:ext uri="{0D108BD9-81ED-4DB2-BD59-A6C34878D82A}">
                    <a16:rowId xmlns="" xmlns:a16="http://schemas.microsoft.com/office/drawing/2014/main" val="2480659695"/>
                  </a:ext>
                </a:extLst>
              </a:tr>
              <a:tr h="455680">
                <a:tc>
                  <a:txBody>
                    <a:bodyPr/>
                    <a:lstStyle/>
                    <a:p>
                      <a:pPr algn="l" fontAlgn="ctr"/>
                      <a:r>
                        <a:rPr lang="en-IN" sz="1400" b="0" i="0" u="none" strike="noStrike" cap="none" spc="0">
                          <a:solidFill>
                            <a:schemeClr val="tx1"/>
                          </a:solidFill>
                          <a:effectLst/>
                          <a:latin typeface="Times New Roman" panose="02020603050405020304" pitchFamily="18" charset="0"/>
                        </a:rPr>
                        <a:t>Transport</a:t>
                      </a:r>
                      <a:endParaRPr lang="en-IN" sz="1400" b="0" i="0" u="none" strike="noStrike" cap="none" spc="0" dirty="0">
                        <a:solidFill>
                          <a:schemeClr val="tx1"/>
                        </a:solidFill>
                        <a:effectLst/>
                        <a:latin typeface="Times New Roman" panose="02020603050405020304" pitchFamily="18" charset="0"/>
                      </a:endParaRP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dirty="0">
                          <a:solidFill>
                            <a:schemeClr val="tx1"/>
                          </a:solidFill>
                          <a:effectLst/>
                          <a:latin typeface="Times New Roman" panose="02020603050405020304" pitchFamily="18" charset="0"/>
                        </a:rPr>
                        <a:t>3055-00-190-0-16</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Shakthi Scheme</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530000</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888531108"/>
                  </a:ext>
                </a:extLst>
              </a:tr>
              <a:tr h="455680">
                <a:tc>
                  <a:txBody>
                    <a:bodyPr/>
                    <a:lstStyle/>
                    <a:p>
                      <a:pPr algn="l" fontAlgn="ctr"/>
                      <a:r>
                        <a:rPr lang="en-IN" sz="1400" b="0" i="0" u="none" strike="noStrike" cap="none" spc="0">
                          <a:solidFill>
                            <a:schemeClr val="tx1"/>
                          </a:solidFill>
                          <a:effectLst/>
                          <a:latin typeface="Times New Roman" panose="02020603050405020304" pitchFamily="18" charset="0"/>
                        </a:rPr>
                        <a:t>Revenue</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2235-60-102-2-03</a:t>
                      </a:r>
                      <a:endParaRPr lang="en-IN" sz="1400" b="0" i="0" u="none" strike="noStrike" cap="none" spc="0" dirty="0">
                        <a:solidFill>
                          <a:schemeClr val="tx1"/>
                        </a:solidFill>
                        <a:effectLst/>
                        <a:latin typeface="Times New Roman" panose="02020603050405020304" pitchFamily="18" charset="0"/>
                      </a:endParaRP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US" sz="1400" b="0" i="0" u="none" strike="noStrike" cap="none" spc="0" dirty="0">
                          <a:solidFill>
                            <a:schemeClr val="tx1"/>
                          </a:solidFill>
                          <a:effectLst/>
                          <a:latin typeface="Times New Roman" panose="02020603050405020304" pitchFamily="18" charset="0"/>
                        </a:rPr>
                        <a:t>CSS-State Share-Destitute Widow Pension(NSAP)</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171599</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75089224"/>
                  </a:ext>
                </a:extLst>
              </a:tr>
              <a:tr h="455680">
                <a:tc>
                  <a:txBody>
                    <a:bodyPr/>
                    <a:lstStyle/>
                    <a:p>
                      <a:pPr algn="l" fontAlgn="ctr"/>
                      <a:r>
                        <a:rPr lang="en-IN" sz="1400" b="0" i="0" u="none" strike="noStrike" cap="none" spc="0">
                          <a:solidFill>
                            <a:schemeClr val="tx1"/>
                          </a:solidFill>
                          <a:effectLst/>
                          <a:latin typeface="Times New Roman" panose="02020603050405020304" pitchFamily="18" charset="0"/>
                        </a:rPr>
                        <a:t>Housing</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2216-03-104-0-03</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Dr. B.R.Ambedkar Nivas Scheme</a:t>
                      </a:r>
                      <a:endParaRPr lang="en-IN" sz="1400" b="0" i="0" u="none" strike="noStrike" cap="none" spc="0" dirty="0">
                        <a:solidFill>
                          <a:schemeClr val="tx1"/>
                        </a:solidFill>
                        <a:effectLst/>
                        <a:latin typeface="Times New Roman" panose="02020603050405020304" pitchFamily="18" charset="0"/>
                      </a:endParaRP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cap="none" spc="0">
                          <a:solidFill>
                            <a:schemeClr val="tx1"/>
                          </a:solidFill>
                          <a:effectLst/>
                          <a:latin typeface="Times New Roman" panose="02020603050405020304" pitchFamily="18" charset="0"/>
                        </a:rPr>
                        <a:t>90000</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2540539178"/>
                  </a:ext>
                </a:extLst>
              </a:tr>
              <a:tr h="455680">
                <a:tc>
                  <a:txBody>
                    <a:bodyPr/>
                    <a:lstStyle/>
                    <a:p>
                      <a:pPr algn="l" fontAlgn="ctr"/>
                      <a:r>
                        <a:rPr lang="en-IN" sz="1400" b="0" i="0" u="none" strike="noStrike" cap="none" spc="0">
                          <a:solidFill>
                            <a:schemeClr val="tx1"/>
                          </a:solidFill>
                          <a:effectLst/>
                          <a:latin typeface="Times New Roman" panose="02020603050405020304" pitchFamily="18" charset="0"/>
                        </a:rPr>
                        <a:t>Housing</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2216-02-800-0-04</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CSS-Central Grants-Pradhan Mantri Awas Yojana-Urban</a:t>
                      </a:r>
                      <a:endParaRPr lang="en-IN" sz="1400" b="0" i="0" u="none" strike="noStrike" cap="none" spc="0" dirty="0">
                        <a:solidFill>
                          <a:schemeClr val="tx1"/>
                        </a:solidFill>
                        <a:effectLst/>
                        <a:latin typeface="Times New Roman" panose="02020603050405020304" pitchFamily="18" charset="0"/>
                      </a:endParaRP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50000</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1861307695"/>
                  </a:ext>
                </a:extLst>
              </a:tr>
              <a:tr h="455680">
                <a:tc>
                  <a:txBody>
                    <a:bodyPr/>
                    <a:lstStyle/>
                    <a:p>
                      <a:pPr algn="l" fontAlgn="ctr"/>
                      <a:r>
                        <a:rPr lang="en-IN" sz="1400" b="0" i="0" u="none" strike="noStrike" cap="none" spc="0">
                          <a:solidFill>
                            <a:schemeClr val="tx1"/>
                          </a:solidFill>
                          <a:effectLst/>
                          <a:latin typeface="Times New Roman" panose="02020603050405020304" pitchFamily="18" charset="0"/>
                        </a:rPr>
                        <a:t>Housing</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2216-03-104-0-01</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Ashraya-Basava Vasathi</a:t>
                      </a:r>
                      <a:endParaRPr lang="en-IN" sz="1400" b="0" i="0" u="none" strike="noStrike" cap="none" spc="0" dirty="0">
                        <a:solidFill>
                          <a:schemeClr val="tx1"/>
                        </a:solidFill>
                        <a:effectLst/>
                        <a:latin typeface="Times New Roman" panose="02020603050405020304" pitchFamily="18" charset="0"/>
                      </a:endParaRP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32500</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1642569807"/>
                  </a:ext>
                </a:extLst>
              </a:tr>
              <a:tr h="455680">
                <a:tc>
                  <a:txBody>
                    <a:bodyPr/>
                    <a:lstStyle/>
                    <a:p>
                      <a:pPr algn="l" fontAlgn="ctr"/>
                      <a:r>
                        <a:rPr lang="en-IN" sz="1400" b="0" i="0" u="none" strike="noStrike" cap="none" spc="0">
                          <a:solidFill>
                            <a:schemeClr val="tx1"/>
                          </a:solidFill>
                          <a:effectLst/>
                          <a:latin typeface="Times New Roman" panose="02020603050405020304" pitchFamily="18" charset="0"/>
                        </a:rPr>
                        <a:t>Health</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2211-00-103-0-11</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Honorarium to ASHA Workers</a:t>
                      </a:r>
                      <a:endParaRPr lang="en-IN" sz="1400" b="0" i="0" u="none" strike="noStrike" cap="none" spc="0" dirty="0">
                        <a:solidFill>
                          <a:schemeClr val="tx1"/>
                        </a:solidFill>
                        <a:effectLst/>
                        <a:latin typeface="Times New Roman" panose="02020603050405020304" pitchFamily="18" charset="0"/>
                      </a:endParaRP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27100</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643746070"/>
                  </a:ext>
                </a:extLst>
              </a:tr>
              <a:tr h="560740">
                <a:tc>
                  <a:txBody>
                    <a:bodyPr/>
                    <a:lstStyle/>
                    <a:p>
                      <a:pPr algn="l" fontAlgn="ctr"/>
                      <a:r>
                        <a:rPr lang="en-IN" sz="1400" b="0" i="0" u="none" strike="noStrike" cap="none" spc="0">
                          <a:solidFill>
                            <a:schemeClr val="tx1"/>
                          </a:solidFill>
                          <a:effectLst/>
                          <a:latin typeface="Times New Roman" panose="02020603050405020304" pitchFamily="18" charset="0"/>
                        </a:rPr>
                        <a:t>Women and Child Development</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2235-02-102-0-25</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Bhagya Lakshmi</a:t>
                      </a:r>
                      <a:endParaRPr lang="en-IN" sz="1400" b="0" i="0" u="none" strike="noStrike" cap="none" spc="0" dirty="0">
                        <a:solidFill>
                          <a:schemeClr val="tx1"/>
                        </a:solidFill>
                        <a:effectLst/>
                        <a:latin typeface="Times New Roman" panose="02020603050405020304" pitchFamily="18" charset="0"/>
                      </a:endParaRP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26322</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3394327205"/>
                  </a:ext>
                </a:extLst>
              </a:tr>
              <a:tr h="633040">
                <a:tc>
                  <a:txBody>
                    <a:bodyPr/>
                    <a:lstStyle/>
                    <a:p>
                      <a:pPr algn="l" fontAlgn="ctr"/>
                      <a:r>
                        <a:rPr lang="en-IN" sz="1400" b="0" i="0" u="none" strike="noStrike" cap="none" spc="0">
                          <a:solidFill>
                            <a:schemeClr val="tx1"/>
                          </a:solidFill>
                          <a:effectLst/>
                          <a:latin typeface="Times New Roman" panose="02020603050405020304" pitchFamily="18" charset="0"/>
                        </a:rPr>
                        <a:t>Housing</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2216-02-800-0-05</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US" sz="1400" b="0" i="0" u="none" strike="noStrike" cap="none" spc="0">
                          <a:solidFill>
                            <a:schemeClr val="tx1"/>
                          </a:solidFill>
                          <a:effectLst/>
                          <a:latin typeface="Times New Roman" panose="02020603050405020304" pitchFamily="18" charset="0"/>
                        </a:rPr>
                        <a:t>CSS-State Contribution under convergence of Dr BR Ambedkar Housing Scheme with PMAY(U)</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25000</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2487551345"/>
                  </a:ext>
                </a:extLst>
              </a:tr>
              <a:tr h="455680">
                <a:tc>
                  <a:txBody>
                    <a:bodyPr/>
                    <a:lstStyle/>
                    <a:p>
                      <a:pPr algn="l" fontAlgn="ctr"/>
                      <a:r>
                        <a:rPr lang="en-IN" sz="1400" b="0" i="0" u="none" strike="noStrike" cap="none" spc="0">
                          <a:solidFill>
                            <a:schemeClr val="tx1"/>
                          </a:solidFill>
                          <a:effectLst/>
                          <a:latin typeface="Times New Roman" panose="02020603050405020304" pitchFamily="18" charset="0"/>
                        </a:rPr>
                        <a:t>Housing</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2216-80-198-6-02</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CSS-Central Share-Pradhan Mantri Awas Yojane Grameena</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cap="none" spc="0" dirty="0">
                          <a:solidFill>
                            <a:schemeClr val="tx1"/>
                          </a:solidFill>
                          <a:effectLst/>
                          <a:latin typeface="Times New Roman" panose="02020603050405020304" pitchFamily="18" charset="0"/>
                        </a:rPr>
                        <a:t>19600</a:t>
                      </a:r>
                    </a:p>
                  </a:txBody>
                  <a:tcPr marL="81042" marR="81042" marT="81042" marB="81042"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3229492102"/>
                  </a:ext>
                </a:extLst>
              </a:tr>
            </a:tbl>
          </a:graphicData>
        </a:graphic>
      </p:graphicFrame>
    </p:spTree>
    <p:extLst>
      <p:ext uri="{BB962C8B-B14F-4D97-AF65-F5344CB8AC3E}">
        <p14:creationId xmlns:p14="http://schemas.microsoft.com/office/powerpoint/2010/main" val="1770223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 xmlns:a16="http://schemas.microsoft.com/office/drawing/2014/main" id="{0D26CAFD-4B12-72D9-129E-EB1ED1DA532A}"/>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88CBD351-71B5-9777-F0F3-B2A176801A26}"/>
              </a:ext>
            </a:extLst>
          </p:cNvPr>
          <p:cNvSpPr>
            <a:spLocks noGrp="1"/>
          </p:cNvSpPr>
          <p:nvPr>
            <p:ph type="title"/>
          </p:nvPr>
        </p:nvSpPr>
        <p:spPr>
          <a:xfrm>
            <a:off x="627837" y="488887"/>
            <a:ext cx="11231455" cy="672171"/>
          </a:xfrm>
        </p:spPr>
        <p:txBody>
          <a:bodyPr vert="horz" lIns="91440" tIns="45720" rIns="91440" bIns="45720" rtlCol="0" anchor="ctr">
            <a:normAutofit fontScale="90000"/>
          </a:bodyPr>
          <a:lstStyle/>
          <a:p>
            <a:pPr algn="ctr"/>
            <a:r>
              <a:rPr lang="en-IN" sz="2800" b="1" i="1" dirty="0">
                <a:latin typeface="Book Antiqua" panose="02040602050305030304" pitchFamily="18" charset="0"/>
              </a:rPr>
              <a:t>1.2. Major schemes implemented by various  Departments with total outlays (BE 2025-26) from a gender lens (Category AN) </a:t>
            </a:r>
          </a:p>
        </p:txBody>
      </p:sp>
      <p:graphicFrame>
        <p:nvGraphicFramePr>
          <p:cNvPr id="5" name="Table 4">
            <a:extLst>
              <a:ext uri="{FF2B5EF4-FFF2-40B4-BE49-F238E27FC236}">
                <a16:creationId xmlns="" xmlns:a16="http://schemas.microsoft.com/office/drawing/2014/main" id="{D9DAAA87-3282-4A76-20CB-3E7A4F2EB0FF}"/>
              </a:ext>
            </a:extLst>
          </p:cNvPr>
          <p:cNvGraphicFramePr>
            <a:graphicFrameLocks noGrp="1"/>
          </p:cNvGraphicFramePr>
          <p:nvPr>
            <p:extLst>
              <p:ext uri="{D42A27DB-BD31-4B8C-83A1-F6EECF244321}">
                <p14:modId xmlns:p14="http://schemas.microsoft.com/office/powerpoint/2010/main" val="223105818"/>
              </p:ext>
            </p:extLst>
          </p:nvPr>
        </p:nvGraphicFramePr>
        <p:xfrm>
          <a:off x="627837" y="1559409"/>
          <a:ext cx="11094026" cy="3881723"/>
        </p:xfrm>
        <a:graphic>
          <a:graphicData uri="http://schemas.openxmlformats.org/drawingml/2006/table">
            <a:tbl>
              <a:tblPr firstRow="1" bandRow="1">
                <a:noFill/>
              </a:tblPr>
              <a:tblGrid>
                <a:gridCol w="2282467">
                  <a:extLst>
                    <a:ext uri="{9D8B030D-6E8A-4147-A177-3AD203B41FA5}">
                      <a16:colId xmlns="" xmlns:a16="http://schemas.microsoft.com/office/drawing/2014/main" val="142676432"/>
                    </a:ext>
                  </a:extLst>
                </a:gridCol>
                <a:gridCol w="1851036">
                  <a:extLst>
                    <a:ext uri="{9D8B030D-6E8A-4147-A177-3AD203B41FA5}">
                      <a16:colId xmlns="" xmlns:a16="http://schemas.microsoft.com/office/drawing/2014/main" val="4213517725"/>
                    </a:ext>
                  </a:extLst>
                </a:gridCol>
                <a:gridCol w="5040450">
                  <a:extLst>
                    <a:ext uri="{9D8B030D-6E8A-4147-A177-3AD203B41FA5}">
                      <a16:colId xmlns="" xmlns:a16="http://schemas.microsoft.com/office/drawing/2014/main" val="2769379023"/>
                    </a:ext>
                  </a:extLst>
                </a:gridCol>
                <a:gridCol w="1920073">
                  <a:extLst>
                    <a:ext uri="{9D8B030D-6E8A-4147-A177-3AD203B41FA5}">
                      <a16:colId xmlns="" xmlns:a16="http://schemas.microsoft.com/office/drawing/2014/main" val="2407484953"/>
                    </a:ext>
                  </a:extLst>
                </a:gridCol>
              </a:tblGrid>
              <a:tr h="1081304">
                <a:tc>
                  <a:txBody>
                    <a:bodyPr/>
                    <a:lstStyle/>
                    <a:p>
                      <a:pPr algn="l" fontAlgn="ctr"/>
                      <a:r>
                        <a:rPr lang="en-IN" sz="1400" b="0" i="0" u="none" strike="noStrike" cap="all" spc="150" dirty="0">
                          <a:solidFill>
                            <a:schemeClr val="lt1"/>
                          </a:solidFill>
                          <a:effectLst/>
                          <a:latin typeface="Times New Roman" panose="02020603050405020304" pitchFamily="18" charset="0"/>
                        </a:rPr>
                        <a:t>Department </a:t>
                      </a:r>
                    </a:p>
                  </a:txBody>
                  <a:tcPr marL="81042" marR="81042" marT="81042" marB="81042" anchor="ctr">
                    <a:lnL w="12700" cmpd="sng">
                      <a:noFill/>
                    </a:lnL>
                    <a:lnR w="12700" cmpd="sng">
                      <a:noFill/>
                    </a:lnR>
                    <a:lnT w="12700" cmpd="sng">
                      <a:noFill/>
                    </a:lnT>
                    <a:lnB w="38100" cmpd="sng">
                      <a:noFill/>
                    </a:lnB>
                    <a:solidFill>
                      <a:srgbClr val="505356"/>
                    </a:solidFill>
                  </a:tcPr>
                </a:tc>
                <a:tc>
                  <a:txBody>
                    <a:bodyPr/>
                    <a:lstStyle/>
                    <a:p>
                      <a:pPr algn="l" fontAlgn="ctr"/>
                      <a:r>
                        <a:rPr lang="en-IN" sz="1400" b="0" i="0" u="none" strike="noStrike" cap="all" spc="150" dirty="0">
                          <a:solidFill>
                            <a:schemeClr val="lt1"/>
                          </a:solidFill>
                          <a:effectLst/>
                          <a:latin typeface="Times New Roman" panose="02020603050405020304" pitchFamily="18" charset="0"/>
                        </a:rPr>
                        <a:t>HOA</a:t>
                      </a:r>
                    </a:p>
                  </a:txBody>
                  <a:tcPr marL="81042" marR="81042" marT="81042" marB="81042" anchor="ctr">
                    <a:lnL w="12700" cmpd="sng">
                      <a:noFill/>
                    </a:lnL>
                    <a:lnR w="12700" cmpd="sng">
                      <a:noFill/>
                    </a:lnR>
                    <a:lnT w="12700" cmpd="sng">
                      <a:noFill/>
                    </a:lnT>
                    <a:lnB w="38100" cmpd="sng">
                      <a:noFill/>
                    </a:lnB>
                    <a:solidFill>
                      <a:srgbClr val="505356"/>
                    </a:solidFill>
                  </a:tcPr>
                </a:tc>
                <a:tc>
                  <a:txBody>
                    <a:bodyPr/>
                    <a:lstStyle/>
                    <a:p>
                      <a:pPr algn="l" fontAlgn="ctr"/>
                      <a:r>
                        <a:rPr lang="en-IN" sz="1400" b="0" i="0" u="none" strike="noStrike" cap="all" spc="150" dirty="0">
                          <a:solidFill>
                            <a:schemeClr val="lt1"/>
                          </a:solidFill>
                          <a:effectLst/>
                          <a:latin typeface="Times New Roman" panose="02020603050405020304" pitchFamily="18" charset="0"/>
                        </a:rPr>
                        <a:t>Schemes</a:t>
                      </a:r>
                    </a:p>
                  </a:txBody>
                  <a:tcPr marL="81042" marR="81042" marT="81042" marB="81042" anchor="ctr">
                    <a:lnL w="12700" cmpd="sng">
                      <a:noFill/>
                    </a:lnL>
                    <a:lnR w="12700" cmpd="sng">
                      <a:noFill/>
                    </a:lnR>
                    <a:lnT w="12700" cmpd="sng">
                      <a:noFill/>
                    </a:lnT>
                    <a:lnB w="38100" cmpd="sng">
                      <a:noFill/>
                    </a:lnB>
                    <a:solidFill>
                      <a:srgbClr val="505356"/>
                    </a:solidFill>
                  </a:tcPr>
                </a:tc>
                <a:tc>
                  <a:txBody>
                    <a:bodyPr/>
                    <a:lstStyle/>
                    <a:p>
                      <a:pPr algn="l" fontAlgn="ctr"/>
                      <a:r>
                        <a:rPr lang="en-US" sz="1400" b="0" i="0" u="none" strike="noStrike" cap="all" spc="150">
                          <a:solidFill>
                            <a:schemeClr val="lt1"/>
                          </a:solidFill>
                          <a:effectLst/>
                          <a:latin typeface="Times New Roman" panose="02020603050405020304" pitchFamily="18" charset="0"/>
                        </a:rPr>
                        <a:t>2025-26 BE (Rs. In Lakh)</a:t>
                      </a:r>
                    </a:p>
                  </a:txBody>
                  <a:tcPr marL="81042" marR="81042" marT="81042" marB="81042" anchor="ctr">
                    <a:lnL w="12700" cmpd="sng">
                      <a:noFill/>
                    </a:lnL>
                    <a:lnR w="12700" cmpd="sng">
                      <a:noFill/>
                    </a:lnR>
                    <a:lnT w="12700" cmpd="sng">
                      <a:noFill/>
                    </a:lnT>
                    <a:lnB w="38100" cmpd="sng">
                      <a:noFill/>
                    </a:lnB>
                    <a:solidFill>
                      <a:srgbClr val="505356"/>
                    </a:solidFill>
                  </a:tcPr>
                </a:tc>
                <a:extLst>
                  <a:ext uri="{0D108BD9-81ED-4DB2-BD59-A6C34878D82A}">
                    <a16:rowId xmlns="" xmlns:a16="http://schemas.microsoft.com/office/drawing/2014/main" val="2868825288"/>
                  </a:ext>
                </a:extLst>
              </a:tr>
              <a:tr h="933473">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Home</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2055-00-116-0-04</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US" sz="1400" b="0" i="0" u="none" strike="noStrike" dirty="0">
                          <a:effectLst/>
                          <a:latin typeface="Times New Roman" panose="02020603050405020304" pitchFamily="18" charset="0"/>
                          <a:cs typeface="Times New Roman" panose="02020603050405020304" pitchFamily="18" charset="0"/>
                        </a:rPr>
                        <a:t>CSS-Central Share -Safe City Project</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dirty="0">
                          <a:effectLst/>
                          <a:latin typeface="Times New Roman" panose="02020603050405020304" pitchFamily="18" charset="0"/>
                          <a:cs typeface="Times New Roman" panose="02020603050405020304" pitchFamily="18" charset="0"/>
                        </a:rPr>
                        <a:t>3000</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333101350"/>
                  </a:ext>
                </a:extLst>
              </a:tr>
              <a:tr h="933473">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Home</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2055-00-116-0-05</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US" sz="1400" b="0" i="0" u="none" strike="noStrike" dirty="0">
                          <a:effectLst/>
                          <a:latin typeface="Times New Roman" panose="02020603050405020304" pitchFamily="18" charset="0"/>
                          <a:cs typeface="Times New Roman" panose="02020603050405020304" pitchFamily="18" charset="0"/>
                        </a:rPr>
                        <a:t>CSS-State Share -Safe City Project</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dirty="0">
                          <a:effectLst/>
                          <a:latin typeface="Times New Roman" panose="02020603050405020304" pitchFamily="18" charset="0"/>
                          <a:cs typeface="Times New Roman" panose="02020603050405020304" pitchFamily="18" charset="0"/>
                        </a:rPr>
                        <a:t>2000</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939959234"/>
                  </a:ext>
                </a:extLst>
              </a:tr>
              <a:tr h="933473">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Women and Child Development</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2235-02-103-0-21</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State Women Commission</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ctr" fontAlgn="ctr"/>
                      <a:r>
                        <a:rPr lang="en-IN" sz="1400" b="0" i="0" u="none" strike="noStrike" dirty="0">
                          <a:effectLst/>
                          <a:latin typeface="Times New Roman" panose="02020603050405020304" pitchFamily="18" charset="0"/>
                          <a:cs typeface="Times New Roman" panose="02020603050405020304" pitchFamily="18" charset="0"/>
                        </a:rPr>
                        <a:t>622.59</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392178780"/>
                  </a:ext>
                </a:extLst>
              </a:tr>
            </a:tbl>
          </a:graphicData>
        </a:graphic>
      </p:graphicFrame>
    </p:spTree>
    <p:extLst>
      <p:ext uri="{BB962C8B-B14F-4D97-AF65-F5344CB8AC3E}">
        <p14:creationId xmlns:p14="http://schemas.microsoft.com/office/powerpoint/2010/main" val="1694264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 xmlns:a16="http://schemas.microsoft.com/office/drawing/2014/main" id="{3240322A-1839-B833-E21D-DE9887EBD45D}"/>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9B2D5BDE-1239-24B7-6A75-EAC9BCA407A0}"/>
              </a:ext>
            </a:extLst>
          </p:cNvPr>
          <p:cNvSpPr>
            <a:spLocks noGrp="1"/>
          </p:cNvSpPr>
          <p:nvPr>
            <p:ph type="title"/>
          </p:nvPr>
        </p:nvSpPr>
        <p:spPr>
          <a:xfrm>
            <a:off x="490408" y="72428"/>
            <a:ext cx="11231455" cy="672171"/>
          </a:xfrm>
        </p:spPr>
        <p:txBody>
          <a:bodyPr vert="horz" lIns="91440" tIns="45720" rIns="91440" bIns="45720" rtlCol="0" anchor="ctr">
            <a:normAutofit fontScale="90000"/>
          </a:bodyPr>
          <a:lstStyle/>
          <a:p>
            <a:pPr algn="ctr"/>
            <a:r>
              <a:rPr lang="en-IN" sz="2800" b="1" i="1" dirty="0">
                <a:latin typeface="Book Antiqua" panose="02040602050305030304" pitchFamily="18" charset="0"/>
              </a:rPr>
              <a:t>1. 3. Major schemes implemented by various  Departments with total outlays (BE 2025-26) from a gender lens (Category BY) </a:t>
            </a:r>
          </a:p>
        </p:txBody>
      </p:sp>
      <p:graphicFrame>
        <p:nvGraphicFramePr>
          <p:cNvPr id="3" name="Table 2">
            <a:extLst>
              <a:ext uri="{FF2B5EF4-FFF2-40B4-BE49-F238E27FC236}">
                <a16:creationId xmlns="" xmlns:a16="http://schemas.microsoft.com/office/drawing/2014/main" id="{E494CE78-095F-EE90-8BEC-8896839F6BC2}"/>
              </a:ext>
            </a:extLst>
          </p:cNvPr>
          <p:cNvGraphicFramePr>
            <a:graphicFrameLocks noGrp="1"/>
          </p:cNvGraphicFramePr>
          <p:nvPr>
            <p:extLst>
              <p:ext uri="{D42A27DB-BD31-4B8C-83A1-F6EECF244321}">
                <p14:modId xmlns:p14="http://schemas.microsoft.com/office/powerpoint/2010/main" val="259057477"/>
              </p:ext>
            </p:extLst>
          </p:nvPr>
        </p:nvGraphicFramePr>
        <p:xfrm>
          <a:off x="394312" y="894508"/>
          <a:ext cx="11327551" cy="5847741"/>
        </p:xfrm>
        <a:graphic>
          <a:graphicData uri="http://schemas.openxmlformats.org/drawingml/2006/table">
            <a:tbl>
              <a:tblPr firstRow="1" bandRow="1">
                <a:noFill/>
              </a:tblPr>
              <a:tblGrid>
                <a:gridCol w="2403832">
                  <a:extLst>
                    <a:ext uri="{9D8B030D-6E8A-4147-A177-3AD203B41FA5}">
                      <a16:colId xmlns="" xmlns:a16="http://schemas.microsoft.com/office/drawing/2014/main" val="778319665"/>
                    </a:ext>
                  </a:extLst>
                </a:gridCol>
                <a:gridCol w="1906254">
                  <a:extLst>
                    <a:ext uri="{9D8B030D-6E8A-4147-A177-3AD203B41FA5}">
                      <a16:colId xmlns="" xmlns:a16="http://schemas.microsoft.com/office/drawing/2014/main" val="895188726"/>
                    </a:ext>
                  </a:extLst>
                </a:gridCol>
                <a:gridCol w="5354236">
                  <a:extLst>
                    <a:ext uri="{9D8B030D-6E8A-4147-A177-3AD203B41FA5}">
                      <a16:colId xmlns="" xmlns:a16="http://schemas.microsoft.com/office/drawing/2014/main" val="1830180917"/>
                    </a:ext>
                  </a:extLst>
                </a:gridCol>
                <a:gridCol w="1663229">
                  <a:extLst>
                    <a:ext uri="{9D8B030D-6E8A-4147-A177-3AD203B41FA5}">
                      <a16:colId xmlns="" xmlns:a16="http://schemas.microsoft.com/office/drawing/2014/main" val="2934466512"/>
                    </a:ext>
                  </a:extLst>
                </a:gridCol>
              </a:tblGrid>
              <a:tr h="614012">
                <a:tc>
                  <a:txBody>
                    <a:bodyPr/>
                    <a:lstStyle/>
                    <a:p>
                      <a:pPr algn="l" fontAlgn="ctr"/>
                      <a:r>
                        <a:rPr lang="en-IN" sz="1400" b="0" i="0" u="none" strike="noStrike" cap="all" spc="150" dirty="0">
                          <a:solidFill>
                            <a:schemeClr val="lt1"/>
                          </a:solidFill>
                          <a:effectLst/>
                          <a:latin typeface="Times New Roman" panose="02020603050405020304" pitchFamily="18" charset="0"/>
                        </a:rPr>
                        <a:t>Department</a:t>
                      </a:r>
                    </a:p>
                  </a:txBody>
                  <a:tcPr marL="101245" marR="101245" marT="101245" marB="101245" anchor="ctr">
                    <a:lnL w="12700" cmpd="sng">
                      <a:noFill/>
                    </a:lnL>
                    <a:lnR w="12700" cmpd="sng">
                      <a:noFill/>
                    </a:lnR>
                    <a:lnT w="12700" cmpd="sng">
                      <a:noFill/>
                    </a:lnT>
                    <a:lnB w="38100" cmpd="sng">
                      <a:noFill/>
                    </a:lnB>
                    <a:solidFill>
                      <a:srgbClr val="505356"/>
                    </a:solidFill>
                  </a:tcPr>
                </a:tc>
                <a:tc>
                  <a:txBody>
                    <a:bodyPr/>
                    <a:lstStyle/>
                    <a:p>
                      <a:pPr algn="l" fontAlgn="ctr"/>
                      <a:r>
                        <a:rPr lang="en-IN" sz="1400" b="0" i="0" u="none" strike="noStrike" cap="all" spc="150">
                          <a:solidFill>
                            <a:schemeClr val="lt1"/>
                          </a:solidFill>
                          <a:effectLst/>
                          <a:latin typeface="Times New Roman" panose="02020603050405020304" pitchFamily="18" charset="0"/>
                        </a:rPr>
                        <a:t>HOA</a:t>
                      </a:r>
                    </a:p>
                  </a:txBody>
                  <a:tcPr marL="101245" marR="101245" marT="101245" marB="101245" anchor="ctr">
                    <a:lnL w="12700" cmpd="sng">
                      <a:noFill/>
                    </a:lnL>
                    <a:lnR w="12700" cmpd="sng">
                      <a:noFill/>
                    </a:lnR>
                    <a:lnT w="12700" cmpd="sng">
                      <a:noFill/>
                    </a:lnT>
                    <a:lnB w="38100" cmpd="sng">
                      <a:noFill/>
                    </a:lnB>
                    <a:solidFill>
                      <a:srgbClr val="505356"/>
                    </a:solidFill>
                  </a:tcPr>
                </a:tc>
                <a:tc>
                  <a:txBody>
                    <a:bodyPr/>
                    <a:lstStyle/>
                    <a:p>
                      <a:pPr algn="l" fontAlgn="ctr"/>
                      <a:r>
                        <a:rPr lang="en-IN" sz="1400" b="0" i="0" u="none" strike="noStrike" cap="all" spc="150" dirty="0">
                          <a:solidFill>
                            <a:schemeClr val="lt1"/>
                          </a:solidFill>
                          <a:effectLst/>
                          <a:latin typeface="Times New Roman" panose="02020603050405020304" pitchFamily="18" charset="0"/>
                        </a:rPr>
                        <a:t>Scheme</a:t>
                      </a:r>
                    </a:p>
                  </a:txBody>
                  <a:tcPr marL="101245" marR="101245" marT="101245" marB="101245" anchor="ctr">
                    <a:lnL w="12700" cmpd="sng">
                      <a:noFill/>
                    </a:lnL>
                    <a:lnR w="12700" cmpd="sng">
                      <a:noFill/>
                    </a:lnR>
                    <a:lnT w="12700" cmpd="sng">
                      <a:noFill/>
                    </a:lnT>
                    <a:lnB w="38100" cmpd="sng">
                      <a:noFill/>
                    </a:lnB>
                    <a:solidFill>
                      <a:srgbClr val="505356"/>
                    </a:solidFill>
                  </a:tcPr>
                </a:tc>
                <a:tc>
                  <a:txBody>
                    <a:bodyPr/>
                    <a:lstStyle/>
                    <a:p>
                      <a:pPr algn="l" fontAlgn="ctr"/>
                      <a:r>
                        <a:rPr lang="en-US" sz="1400" b="0" i="0" u="none" strike="noStrike" cap="all" spc="150">
                          <a:solidFill>
                            <a:schemeClr val="lt1"/>
                          </a:solidFill>
                          <a:effectLst/>
                          <a:latin typeface="Times New Roman" panose="02020603050405020304" pitchFamily="18" charset="0"/>
                        </a:rPr>
                        <a:t>2025-26 BE (Rs. In Lakh)</a:t>
                      </a:r>
                    </a:p>
                  </a:txBody>
                  <a:tcPr marL="101245" marR="101245" marT="101245" marB="101245" anchor="ctr">
                    <a:lnL w="12700" cmpd="sng">
                      <a:noFill/>
                    </a:lnL>
                    <a:lnR w="12700" cmpd="sng">
                      <a:noFill/>
                    </a:lnR>
                    <a:lnT w="12700" cmpd="sng">
                      <a:noFill/>
                    </a:lnT>
                    <a:lnB w="38100" cmpd="sng">
                      <a:noFill/>
                    </a:lnB>
                    <a:solidFill>
                      <a:srgbClr val="505356"/>
                    </a:solidFill>
                  </a:tcPr>
                </a:tc>
                <a:extLst>
                  <a:ext uri="{0D108BD9-81ED-4DB2-BD59-A6C34878D82A}">
                    <a16:rowId xmlns="" xmlns:a16="http://schemas.microsoft.com/office/drawing/2014/main" val="2926306080"/>
                  </a:ext>
                </a:extLst>
              </a:tr>
              <a:tr h="457902">
                <a:tc>
                  <a:txBody>
                    <a:bodyPr/>
                    <a:lstStyle/>
                    <a:p>
                      <a:pPr algn="l" fontAlgn="ctr"/>
                      <a:r>
                        <a:rPr lang="en-IN" sz="1400" b="0" i="0" u="none" strike="noStrike" cap="none" spc="0" dirty="0">
                          <a:solidFill>
                            <a:schemeClr val="tx1"/>
                          </a:solidFill>
                          <a:effectLst/>
                          <a:latin typeface="Times New Roman" panose="02020603050405020304" pitchFamily="18" charset="0"/>
                        </a:rPr>
                        <a:t>Food and Civil Supplies</a:t>
                      </a:r>
                    </a:p>
                  </a:txBody>
                  <a:tcPr marL="101245" marR="101245" marT="101245" marB="101245"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2408-01-196-0-01</a:t>
                      </a:r>
                    </a:p>
                  </a:txBody>
                  <a:tcPr marL="101245" marR="101245" marT="101245" marB="101245"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cap="none" spc="0" dirty="0">
                          <a:solidFill>
                            <a:schemeClr val="tx1"/>
                          </a:solidFill>
                          <a:effectLst/>
                          <a:latin typeface="Times New Roman" panose="02020603050405020304" pitchFamily="18" charset="0"/>
                        </a:rPr>
                        <a:t>DBT Under </a:t>
                      </a:r>
                      <a:r>
                        <a:rPr lang="en-IN" sz="1400" b="0" i="0" u="none" strike="noStrike" cap="none" spc="0" dirty="0" err="1">
                          <a:solidFill>
                            <a:schemeClr val="tx1"/>
                          </a:solidFill>
                          <a:effectLst/>
                          <a:latin typeface="Times New Roman" panose="02020603050405020304" pitchFamily="18" charset="0"/>
                        </a:rPr>
                        <a:t>Annabhagya</a:t>
                      </a:r>
                      <a:r>
                        <a:rPr lang="en-IN" sz="1400" b="0" i="0" u="none" strike="noStrike" cap="none" spc="0" dirty="0">
                          <a:solidFill>
                            <a:schemeClr val="tx1"/>
                          </a:solidFill>
                          <a:effectLst/>
                          <a:latin typeface="Times New Roman" panose="02020603050405020304" pitchFamily="18" charset="0"/>
                        </a:rPr>
                        <a:t> Scheme</a:t>
                      </a:r>
                    </a:p>
                  </a:txBody>
                  <a:tcPr marL="101245" marR="101245" marT="101245" marB="101245" anchor="ctr">
                    <a:lnL w="12700" cmpd="sng">
                      <a:noFill/>
                      <a:prstDash val="solid"/>
                    </a:lnL>
                    <a:lnR w="12700" cmpd="sng">
                      <a:noFill/>
                      <a:prstDash val="solid"/>
                    </a:lnR>
                    <a:lnT w="38100" cmpd="sng">
                      <a:noFill/>
                    </a:lnT>
                    <a:lnB w="12700" cmpd="sng">
                      <a:noFill/>
                      <a:prstDash val="solid"/>
                    </a:lnB>
                    <a:noFill/>
                  </a:tcPr>
                </a:tc>
                <a:tc>
                  <a:txBody>
                    <a:bodyPr/>
                    <a:lstStyle/>
                    <a:p>
                      <a:pPr algn="r" fontAlgn="ctr"/>
                      <a:r>
                        <a:rPr lang="en-IN" sz="1400" b="0" i="0" u="none" strike="noStrike" cap="none" spc="0">
                          <a:solidFill>
                            <a:schemeClr val="tx1"/>
                          </a:solidFill>
                          <a:effectLst/>
                          <a:latin typeface="Times New Roman" panose="02020603050405020304" pitchFamily="18" charset="0"/>
                        </a:rPr>
                        <a:t>642600</a:t>
                      </a:r>
                    </a:p>
                  </a:txBody>
                  <a:tcPr marL="101245" marR="101245" marT="101245" marB="101245" anchor="ctr">
                    <a:lnL w="12700" cmpd="sng">
                      <a:noFill/>
                      <a:prstDash val="solid"/>
                    </a:lnL>
                    <a:lnR w="12700" cmpd="sng">
                      <a:noFill/>
                      <a:prstDash val="solid"/>
                    </a:lnR>
                    <a:lnT w="38100" cmpd="sng">
                      <a:noFill/>
                    </a:lnT>
                    <a:lnB w="12700" cmpd="sng">
                      <a:noFill/>
                      <a:prstDash val="solid"/>
                    </a:lnB>
                    <a:noFill/>
                  </a:tcPr>
                </a:tc>
                <a:extLst>
                  <a:ext uri="{0D108BD9-81ED-4DB2-BD59-A6C34878D82A}">
                    <a16:rowId xmlns="" xmlns:a16="http://schemas.microsoft.com/office/drawing/2014/main" val="4060200608"/>
                  </a:ext>
                </a:extLst>
              </a:tr>
              <a:tr h="583489">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Energy</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2801-80-101-1-16</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err="1">
                          <a:effectLst/>
                          <a:latin typeface="Times New Roman" panose="02020603050405020304" pitchFamily="18" charset="0"/>
                          <a:cs typeface="Times New Roman" panose="02020603050405020304" pitchFamily="18" charset="0"/>
                        </a:rPr>
                        <a:t>Gruha</a:t>
                      </a:r>
                      <a:r>
                        <a:rPr lang="en-IN" sz="1400" b="0" i="0" u="none" strike="noStrike" dirty="0">
                          <a:effectLst/>
                          <a:latin typeface="Times New Roman" panose="02020603050405020304" pitchFamily="18" charset="0"/>
                          <a:cs typeface="Times New Roman" panose="02020603050405020304" pitchFamily="18" charset="0"/>
                        </a:rPr>
                        <a:t> Jyothi</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dirty="0">
                          <a:effectLst/>
                          <a:latin typeface="Times New Roman" panose="02020603050405020304" pitchFamily="18" charset="0"/>
                          <a:cs typeface="Times New Roman" panose="02020603050405020304" pitchFamily="18" charset="0"/>
                        </a:rPr>
                        <a:t>1010000</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487480242"/>
                  </a:ext>
                </a:extLst>
              </a:tr>
              <a:tr h="614012">
                <a:tc>
                  <a:txBody>
                    <a:bodyPr/>
                    <a:lstStyle/>
                    <a:p>
                      <a:pPr algn="l" fontAlgn="ctr"/>
                      <a:r>
                        <a:rPr lang="en-US" sz="1400" b="0" i="0" u="none" strike="noStrike" cap="none" spc="0" dirty="0">
                          <a:solidFill>
                            <a:schemeClr val="tx1"/>
                          </a:solidFill>
                          <a:effectLst/>
                          <a:latin typeface="Times New Roman" panose="02020603050405020304" pitchFamily="18" charset="0"/>
                        </a:rPr>
                        <a:t>Rural Development and Panchayat Raj</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dirty="0">
                          <a:solidFill>
                            <a:schemeClr val="tx1"/>
                          </a:solidFill>
                          <a:effectLst/>
                          <a:latin typeface="Times New Roman" panose="02020603050405020304" pitchFamily="18" charset="0"/>
                        </a:rPr>
                        <a:t>4215-01-102-2-03</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US" sz="1400" b="0" i="0" u="none" strike="noStrike" cap="none" spc="0" dirty="0">
                          <a:solidFill>
                            <a:schemeClr val="tx1"/>
                          </a:solidFill>
                          <a:effectLst/>
                          <a:latin typeface="Times New Roman" panose="02020603050405020304" pitchFamily="18" charset="0"/>
                        </a:rPr>
                        <a:t>CSS-State Share-Jal Jeevan Mission (Rural Water Supply Scheme)</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cap="none" spc="0" dirty="0">
                          <a:solidFill>
                            <a:schemeClr val="tx1"/>
                          </a:solidFill>
                          <a:effectLst/>
                          <a:latin typeface="Times New Roman" panose="02020603050405020304" pitchFamily="18" charset="0"/>
                        </a:rPr>
                        <a:t>545000</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427427375"/>
                  </a:ext>
                </a:extLst>
              </a:tr>
              <a:tr h="614012">
                <a:tc>
                  <a:txBody>
                    <a:bodyPr/>
                    <a:lstStyle/>
                    <a:p>
                      <a:pPr algn="l" fontAlgn="ctr"/>
                      <a:r>
                        <a:rPr lang="en-US" sz="1400" b="0" i="0" u="none" strike="noStrike" cap="none" spc="0">
                          <a:solidFill>
                            <a:schemeClr val="tx1"/>
                          </a:solidFill>
                          <a:effectLst/>
                          <a:latin typeface="Times New Roman" panose="02020603050405020304" pitchFamily="18" charset="0"/>
                        </a:rPr>
                        <a:t>Rural Development and Panchayat Raj</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dirty="0">
                          <a:solidFill>
                            <a:schemeClr val="tx1"/>
                          </a:solidFill>
                          <a:effectLst/>
                          <a:latin typeface="Times New Roman" panose="02020603050405020304" pitchFamily="18" charset="0"/>
                        </a:rPr>
                        <a:t>4215-01-102-2-02</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US" sz="1400" b="0" i="0" u="none" strike="noStrike" cap="none" spc="0" dirty="0">
                          <a:solidFill>
                            <a:schemeClr val="tx1"/>
                          </a:solidFill>
                          <a:effectLst/>
                          <a:latin typeface="Times New Roman" panose="02020603050405020304" pitchFamily="18" charset="0"/>
                        </a:rPr>
                        <a:t>CSS-Central Share-Jal Jeevan Mission(Rural Water Supply Scheme)</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r" fontAlgn="ctr"/>
                      <a:r>
                        <a:rPr lang="en-IN" sz="1400" b="0" i="0" u="none" strike="noStrike" cap="none" spc="0">
                          <a:solidFill>
                            <a:schemeClr val="tx1"/>
                          </a:solidFill>
                          <a:effectLst/>
                          <a:latin typeface="Times New Roman" panose="02020603050405020304" pitchFamily="18" charset="0"/>
                        </a:rPr>
                        <a:t>500000</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1918227941"/>
                  </a:ext>
                </a:extLst>
              </a:tr>
              <a:tr h="457902">
                <a:tc>
                  <a:txBody>
                    <a:bodyPr/>
                    <a:lstStyle/>
                    <a:p>
                      <a:pPr algn="l" fontAlgn="ctr"/>
                      <a:r>
                        <a:rPr lang="en-IN" sz="1400" b="0" i="0" u="none" strike="noStrike" cap="none" spc="0">
                          <a:solidFill>
                            <a:schemeClr val="tx1"/>
                          </a:solidFill>
                          <a:effectLst/>
                          <a:latin typeface="Times New Roman" panose="02020603050405020304" pitchFamily="18" charset="0"/>
                        </a:rPr>
                        <a:t>Revenue</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2235-60-001-0-02</a:t>
                      </a:r>
                      <a:endParaRPr lang="en-IN" sz="1400" b="0" i="0" u="none" strike="noStrike" cap="none" spc="0" dirty="0">
                        <a:solidFill>
                          <a:schemeClr val="tx1"/>
                        </a:solidFill>
                        <a:effectLst/>
                        <a:latin typeface="Times New Roman" panose="02020603050405020304" pitchFamily="18" charset="0"/>
                      </a:endParaRP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US" sz="1400" b="0" i="0" u="none" strike="noStrike" cap="none" spc="0" dirty="0">
                          <a:solidFill>
                            <a:schemeClr val="tx1"/>
                          </a:solidFill>
                          <a:effectLst/>
                          <a:latin typeface="Times New Roman" panose="02020603050405020304" pitchFamily="18" charset="0"/>
                        </a:rPr>
                        <a:t>New Social Security (Sandhya Suraksha) (NSAP)</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cap="none" spc="0">
                          <a:solidFill>
                            <a:schemeClr val="tx1"/>
                          </a:solidFill>
                          <a:effectLst/>
                          <a:latin typeface="Times New Roman" panose="02020603050405020304" pitchFamily="18" charset="0"/>
                        </a:rPr>
                        <a:t>436332</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1532527957"/>
                  </a:ext>
                </a:extLst>
              </a:tr>
              <a:tr h="457902">
                <a:tc>
                  <a:txBody>
                    <a:bodyPr/>
                    <a:lstStyle/>
                    <a:p>
                      <a:pPr algn="l" fontAlgn="ctr"/>
                      <a:r>
                        <a:rPr lang="en-IN" sz="1400" b="0" i="0" u="none" strike="noStrike" cap="none" spc="0">
                          <a:solidFill>
                            <a:schemeClr val="tx1"/>
                          </a:solidFill>
                          <a:effectLst/>
                          <a:latin typeface="Times New Roman" panose="02020603050405020304" pitchFamily="18" charset="0"/>
                        </a:rPr>
                        <a:t>Revenue</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2235-60-102-1-10</a:t>
                      </a:r>
                      <a:endParaRPr lang="en-IN" sz="1400" b="0" i="0" u="none" strike="noStrike" cap="none" spc="0" dirty="0">
                        <a:solidFill>
                          <a:schemeClr val="tx1"/>
                        </a:solidFill>
                        <a:effectLst/>
                        <a:latin typeface="Times New Roman" panose="02020603050405020304" pitchFamily="18" charset="0"/>
                      </a:endParaRP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US" sz="1400" b="0" i="0" u="none" strike="noStrike" cap="none" spc="0" dirty="0">
                          <a:solidFill>
                            <a:schemeClr val="tx1"/>
                          </a:solidFill>
                          <a:effectLst/>
                          <a:latin typeface="Times New Roman" panose="02020603050405020304" pitchFamily="18" charset="0"/>
                        </a:rPr>
                        <a:t>CSS-State Share-Old Age Pension (NSAP)</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r" fontAlgn="ctr"/>
                      <a:r>
                        <a:rPr lang="en-IN" sz="1400" b="0" i="0" u="none" strike="noStrike" cap="none" spc="0">
                          <a:solidFill>
                            <a:schemeClr val="tx1"/>
                          </a:solidFill>
                          <a:effectLst/>
                          <a:latin typeface="Times New Roman" panose="02020603050405020304" pitchFamily="18" charset="0"/>
                        </a:rPr>
                        <a:t>229454</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4169348231"/>
                  </a:ext>
                </a:extLst>
              </a:tr>
              <a:tr h="457902">
                <a:tc>
                  <a:txBody>
                    <a:bodyPr/>
                    <a:lstStyle/>
                    <a:p>
                      <a:pPr algn="l" fontAlgn="ctr"/>
                      <a:r>
                        <a:rPr lang="en-IN" sz="1400" b="0" i="0" u="none" strike="noStrike" cap="none" spc="0">
                          <a:solidFill>
                            <a:schemeClr val="tx1"/>
                          </a:solidFill>
                          <a:effectLst/>
                          <a:latin typeface="Times New Roman" panose="02020603050405020304" pitchFamily="18" charset="0"/>
                        </a:rPr>
                        <a:t>BC Welfare</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2225-03-196-1-01</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dirty="0">
                          <a:solidFill>
                            <a:schemeClr val="tx1"/>
                          </a:solidFill>
                          <a:effectLst/>
                          <a:latin typeface="Times New Roman" panose="02020603050405020304" pitchFamily="18" charset="0"/>
                        </a:rPr>
                        <a:t>Block Grants</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cap="none" spc="0">
                          <a:solidFill>
                            <a:schemeClr val="tx1"/>
                          </a:solidFill>
                          <a:effectLst/>
                          <a:latin typeface="Times New Roman" panose="02020603050405020304" pitchFamily="18" charset="0"/>
                        </a:rPr>
                        <a:t>185267</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2453015858"/>
                  </a:ext>
                </a:extLst>
              </a:tr>
              <a:tr h="614012">
                <a:tc>
                  <a:txBody>
                    <a:bodyPr/>
                    <a:lstStyle/>
                    <a:p>
                      <a:pPr algn="l" fontAlgn="ctr"/>
                      <a:r>
                        <a:rPr lang="en-US" sz="1400" b="0" i="0" u="none" strike="noStrike" cap="none" spc="0">
                          <a:solidFill>
                            <a:schemeClr val="tx1"/>
                          </a:solidFill>
                          <a:effectLst/>
                          <a:latin typeface="Times New Roman" panose="02020603050405020304" pitchFamily="18" charset="0"/>
                        </a:rPr>
                        <a:t>Rural Development and Panchayat Raj</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2505-60-196-6-04</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US" sz="1400" b="0" i="0" u="none" strike="noStrike" cap="none" spc="0" dirty="0">
                          <a:solidFill>
                            <a:schemeClr val="tx1"/>
                          </a:solidFill>
                          <a:effectLst/>
                          <a:latin typeface="Times New Roman" panose="02020603050405020304" pitchFamily="18" charset="0"/>
                        </a:rPr>
                        <a:t>CSS-Central Share-Mahatma Gandhi National Rural Employment Assurance  Scheme</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r" fontAlgn="ctr"/>
                      <a:r>
                        <a:rPr lang="en-IN" sz="1400" b="0" i="0" u="none" strike="noStrike" cap="none" spc="0" dirty="0">
                          <a:solidFill>
                            <a:schemeClr val="tx1"/>
                          </a:solidFill>
                          <a:effectLst/>
                          <a:latin typeface="Times New Roman" panose="02020603050405020304" pitchFamily="18" charset="0"/>
                        </a:rPr>
                        <a:t>180000</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1966263230"/>
                  </a:ext>
                </a:extLst>
              </a:tr>
              <a:tr h="457902">
                <a:tc>
                  <a:txBody>
                    <a:bodyPr/>
                    <a:lstStyle/>
                    <a:p>
                      <a:pPr algn="l" fontAlgn="ctr"/>
                      <a:r>
                        <a:rPr lang="en-IN" sz="1400" b="0" i="0" u="none" strike="noStrike" cap="none" spc="0">
                          <a:solidFill>
                            <a:schemeClr val="tx1"/>
                          </a:solidFill>
                          <a:effectLst/>
                          <a:latin typeface="Times New Roman" panose="02020603050405020304" pitchFamily="18" charset="0"/>
                        </a:rPr>
                        <a:t>Animal Husbandry</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a:solidFill>
                            <a:schemeClr val="tx1"/>
                          </a:solidFill>
                          <a:effectLst/>
                          <a:latin typeface="Times New Roman" panose="02020603050405020304" pitchFamily="18" charset="0"/>
                        </a:rPr>
                        <a:t>2404-00-191-1-17</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cap="none" spc="0" dirty="0">
                          <a:solidFill>
                            <a:schemeClr val="tx1"/>
                          </a:solidFill>
                          <a:effectLst/>
                          <a:latin typeface="Times New Roman" panose="02020603050405020304" pitchFamily="18" charset="0"/>
                        </a:rPr>
                        <a:t>Incentive to Milk Producers</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cap="none" spc="0" dirty="0">
                          <a:solidFill>
                            <a:schemeClr val="tx1"/>
                          </a:solidFill>
                          <a:effectLst/>
                          <a:latin typeface="Times New Roman" panose="02020603050405020304" pitchFamily="18" charset="0"/>
                        </a:rPr>
                        <a:t>170000</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265466074"/>
                  </a:ext>
                </a:extLst>
              </a:tr>
              <a:tr h="457902">
                <a:tc>
                  <a:txBody>
                    <a:bodyPr/>
                    <a:lstStyle/>
                    <a:p>
                      <a:pPr algn="l" fontAlgn="ctr"/>
                      <a:r>
                        <a:rPr lang="en-IN" sz="1400" b="0" i="0" u="none" strike="noStrike" cap="none" spc="0">
                          <a:solidFill>
                            <a:schemeClr val="tx1"/>
                          </a:solidFill>
                          <a:effectLst/>
                          <a:latin typeface="Times New Roman" panose="02020603050405020304" pitchFamily="18" charset="0"/>
                        </a:rPr>
                        <a:t>Co-operation</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cap="none" spc="0">
                          <a:solidFill>
                            <a:schemeClr val="tx1"/>
                          </a:solidFill>
                          <a:effectLst/>
                          <a:latin typeface="Times New Roman" panose="02020603050405020304" pitchFamily="18" charset="0"/>
                        </a:rPr>
                        <a:t>2425-00-107-2-41</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US" sz="1400" b="0" i="0" u="none" strike="noStrike" cap="none" spc="0">
                          <a:solidFill>
                            <a:schemeClr val="tx1"/>
                          </a:solidFill>
                          <a:effectLst/>
                          <a:latin typeface="Times New Roman" panose="02020603050405020304" pitchFamily="18" charset="0"/>
                        </a:rPr>
                        <a:t>Interest Subsidy for Crop Loan, Pledge Loan, SHGs</a:t>
                      </a:r>
                      <a:endParaRPr lang="en-US" sz="1400" b="0" i="0" u="none" strike="noStrike" cap="none" spc="0" dirty="0">
                        <a:solidFill>
                          <a:schemeClr val="tx1"/>
                        </a:solidFill>
                        <a:effectLst/>
                        <a:latin typeface="Times New Roman" panose="02020603050405020304" pitchFamily="18" charset="0"/>
                      </a:endParaRP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tc>
                  <a:txBody>
                    <a:bodyPr/>
                    <a:lstStyle/>
                    <a:p>
                      <a:pPr algn="r" fontAlgn="ctr"/>
                      <a:r>
                        <a:rPr lang="en-IN" sz="1400" b="0" i="0" u="none" strike="noStrike" cap="none" spc="0" dirty="0">
                          <a:solidFill>
                            <a:schemeClr val="tx1"/>
                          </a:solidFill>
                          <a:effectLst/>
                          <a:latin typeface="Times New Roman" panose="02020603050405020304" pitchFamily="18" charset="0"/>
                        </a:rPr>
                        <a:t>170000</a:t>
                      </a:r>
                    </a:p>
                  </a:txBody>
                  <a:tcPr marL="101245" marR="101245" marT="101245" marB="101245"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637306399"/>
                  </a:ext>
                </a:extLst>
              </a:tr>
            </a:tbl>
          </a:graphicData>
        </a:graphic>
      </p:graphicFrame>
    </p:spTree>
    <p:extLst>
      <p:ext uri="{BB962C8B-B14F-4D97-AF65-F5344CB8AC3E}">
        <p14:creationId xmlns:p14="http://schemas.microsoft.com/office/powerpoint/2010/main" val="275013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 xmlns:a16="http://schemas.microsoft.com/office/drawing/2014/main" id="{F9BDE3A1-1C2A-A2B4-217B-341F6A512F24}"/>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A3412BAB-1C90-0C3C-7AEE-074E148DF0C6}"/>
              </a:ext>
            </a:extLst>
          </p:cNvPr>
          <p:cNvSpPr>
            <a:spLocks noGrp="1"/>
          </p:cNvSpPr>
          <p:nvPr>
            <p:ph type="title"/>
          </p:nvPr>
        </p:nvSpPr>
        <p:spPr>
          <a:xfrm>
            <a:off x="434566" y="334979"/>
            <a:ext cx="11231455" cy="672171"/>
          </a:xfrm>
        </p:spPr>
        <p:txBody>
          <a:bodyPr vert="horz" lIns="91440" tIns="45720" rIns="91440" bIns="45720" rtlCol="0" anchor="ctr">
            <a:normAutofit fontScale="90000"/>
          </a:bodyPr>
          <a:lstStyle/>
          <a:p>
            <a:pPr algn="ctr"/>
            <a:r>
              <a:rPr lang="en-IN" sz="2800" b="1" i="1" dirty="0">
                <a:latin typeface="Book Antiqua" panose="02040602050305030304" pitchFamily="18" charset="0"/>
              </a:rPr>
              <a:t>1. 4. Major schemes implemented by various  Departments with total outlays (BE 2025-26) from a gender lens (Category BY) </a:t>
            </a:r>
          </a:p>
        </p:txBody>
      </p:sp>
      <p:graphicFrame>
        <p:nvGraphicFramePr>
          <p:cNvPr id="3" name="Table 2">
            <a:extLst>
              <a:ext uri="{FF2B5EF4-FFF2-40B4-BE49-F238E27FC236}">
                <a16:creationId xmlns="" xmlns:a16="http://schemas.microsoft.com/office/drawing/2014/main" id="{5E065873-23CC-6824-81DF-D054A71A3098}"/>
              </a:ext>
            </a:extLst>
          </p:cNvPr>
          <p:cNvGraphicFramePr>
            <a:graphicFrameLocks noGrp="1"/>
          </p:cNvGraphicFramePr>
          <p:nvPr>
            <p:extLst>
              <p:ext uri="{D42A27DB-BD31-4B8C-83A1-F6EECF244321}">
                <p14:modId xmlns:p14="http://schemas.microsoft.com/office/powerpoint/2010/main" val="2970783122"/>
              </p:ext>
            </p:extLst>
          </p:nvPr>
        </p:nvGraphicFramePr>
        <p:xfrm>
          <a:off x="434566" y="1292859"/>
          <a:ext cx="11287297" cy="4697965"/>
        </p:xfrm>
        <a:graphic>
          <a:graphicData uri="http://schemas.openxmlformats.org/drawingml/2006/table">
            <a:tbl>
              <a:tblPr firstRow="1" bandRow="1">
                <a:noFill/>
              </a:tblPr>
              <a:tblGrid>
                <a:gridCol w="2363578">
                  <a:extLst>
                    <a:ext uri="{9D8B030D-6E8A-4147-A177-3AD203B41FA5}">
                      <a16:colId xmlns="" xmlns:a16="http://schemas.microsoft.com/office/drawing/2014/main" val="778319665"/>
                    </a:ext>
                  </a:extLst>
                </a:gridCol>
                <a:gridCol w="1906254">
                  <a:extLst>
                    <a:ext uri="{9D8B030D-6E8A-4147-A177-3AD203B41FA5}">
                      <a16:colId xmlns="" xmlns:a16="http://schemas.microsoft.com/office/drawing/2014/main" val="895188726"/>
                    </a:ext>
                  </a:extLst>
                </a:gridCol>
                <a:gridCol w="5354236">
                  <a:extLst>
                    <a:ext uri="{9D8B030D-6E8A-4147-A177-3AD203B41FA5}">
                      <a16:colId xmlns="" xmlns:a16="http://schemas.microsoft.com/office/drawing/2014/main" val="1830180917"/>
                    </a:ext>
                  </a:extLst>
                </a:gridCol>
                <a:gridCol w="1663229">
                  <a:extLst>
                    <a:ext uri="{9D8B030D-6E8A-4147-A177-3AD203B41FA5}">
                      <a16:colId xmlns="" xmlns:a16="http://schemas.microsoft.com/office/drawing/2014/main" val="2934466512"/>
                    </a:ext>
                  </a:extLst>
                </a:gridCol>
              </a:tblGrid>
              <a:tr h="587633">
                <a:tc>
                  <a:txBody>
                    <a:bodyPr/>
                    <a:lstStyle/>
                    <a:p>
                      <a:pPr algn="l" fontAlgn="ctr"/>
                      <a:r>
                        <a:rPr lang="en-IN" sz="1400" b="0" i="0" u="none" strike="noStrike" cap="all" spc="150" dirty="0">
                          <a:solidFill>
                            <a:schemeClr val="lt1"/>
                          </a:solidFill>
                          <a:effectLst/>
                          <a:latin typeface="Times New Roman" panose="02020603050405020304" pitchFamily="18" charset="0"/>
                        </a:rPr>
                        <a:t>Department</a:t>
                      </a:r>
                    </a:p>
                  </a:txBody>
                  <a:tcPr marL="101245" marR="101245" marT="101245" marB="101245" anchor="ctr">
                    <a:lnL w="12700" cmpd="sng">
                      <a:noFill/>
                    </a:lnL>
                    <a:lnR w="12700" cmpd="sng">
                      <a:noFill/>
                    </a:lnR>
                    <a:lnT w="12700" cmpd="sng">
                      <a:noFill/>
                    </a:lnT>
                    <a:lnB w="38100" cmpd="sng">
                      <a:noFill/>
                    </a:lnB>
                    <a:solidFill>
                      <a:srgbClr val="505356"/>
                    </a:solidFill>
                  </a:tcPr>
                </a:tc>
                <a:tc>
                  <a:txBody>
                    <a:bodyPr/>
                    <a:lstStyle/>
                    <a:p>
                      <a:pPr algn="l" fontAlgn="ctr"/>
                      <a:r>
                        <a:rPr lang="en-IN" sz="1400" b="0" i="0" u="none" strike="noStrike" cap="all" spc="150">
                          <a:solidFill>
                            <a:schemeClr val="lt1"/>
                          </a:solidFill>
                          <a:effectLst/>
                          <a:latin typeface="Times New Roman" panose="02020603050405020304" pitchFamily="18" charset="0"/>
                        </a:rPr>
                        <a:t>HOA</a:t>
                      </a:r>
                    </a:p>
                  </a:txBody>
                  <a:tcPr marL="101245" marR="101245" marT="101245" marB="101245" anchor="ctr">
                    <a:lnL w="12700" cmpd="sng">
                      <a:noFill/>
                    </a:lnL>
                    <a:lnR w="12700" cmpd="sng">
                      <a:noFill/>
                    </a:lnR>
                    <a:lnT w="12700" cmpd="sng">
                      <a:noFill/>
                    </a:lnT>
                    <a:lnB w="38100" cmpd="sng">
                      <a:noFill/>
                    </a:lnB>
                    <a:solidFill>
                      <a:srgbClr val="505356"/>
                    </a:solidFill>
                  </a:tcPr>
                </a:tc>
                <a:tc>
                  <a:txBody>
                    <a:bodyPr/>
                    <a:lstStyle/>
                    <a:p>
                      <a:pPr algn="l" fontAlgn="ctr"/>
                      <a:r>
                        <a:rPr lang="en-IN" sz="1400" b="0" i="0" u="none" strike="noStrike" cap="all" spc="150">
                          <a:solidFill>
                            <a:schemeClr val="lt1"/>
                          </a:solidFill>
                          <a:effectLst/>
                          <a:latin typeface="Times New Roman" panose="02020603050405020304" pitchFamily="18" charset="0"/>
                        </a:rPr>
                        <a:t>Scheme</a:t>
                      </a:r>
                      <a:endParaRPr lang="en-IN" sz="1400" b="0" i="0" u="none" strike="noStrike" cap="all" spc="150" dirty="0">
                        <a:solidFill>
                          <a:schemeClr val="lt1"/>
                        </a:solidFill>
                        <a:effectLst/>
                        <a:latin typeface="Times New Roman" panose="02020603050405020304" pitchFamily="18" charset="0"/>
                      </a:endParaRPr>
                    </a:p>
                  </a:txBody>
                  <a:tcPr marL="101245" marR="101245" marT="101245" marB="101245" anchor="ctr">
                    <a:lnL w="12700" cmpd="sng">
                      <a:noFill/>
                    </a:lnL>
                    <a:lnR w="12700" cmpd="sng">
                      <a:noFill/>
                    </a:lnR>
                    <a:lnT w="12700" cmpd="sng">
                      <a:noFill/>
                    </a:lnT>
                    <a:lnB w="38100" cmpd="sng">
                      <a:noFill/>
                    </a:lnB>
                    <a:solidFill>
                      <a:srgbClr val="505356"/>
                    </a:solidFill>
                  </a:tcPr>
                </a:tc>
                <a:tc>
                  <a:txBody>
                    <a:bodyPr/>
                    <a:lstStyle/>
                    <a:p>
                      <a:pPr algn="l" fontAlgn="ctr"/>
                      <a:r>
                        <a:rPr lang="en-US" sz="1400" b="0" i="0" u="none" strike="noStrike" cap="all" spc="150">
                          <a:solidFill>
                            <a:schemeClr val="lt1"/>
                          </a:solidFill>
                          <a:effectLst/>
                          <a:latin typeface="Times New Roman" panose="02020603050405020304" pitchFamily="18" charset="0"/>
                        </a:rPr>
                        <a:t>2025-26 BE (Rs. In Lakh)</a:t>
                      </a:r>
                    </a:p>
                  </a:txBody>
                  <a:tcPr marL="101245" marR="101245" marT="101245" marB="101245" anchor="ctr">
                    <a:lnL w="12700" cmpd="sng">
                      <a:noFill/>
                    </a:lnL>
                    <a:lnR w="12700" cmpd="sng">
                      <a:noFill/>
                    </a:lnR>
                    <a:lnT w="12700" cmpd="sng">
                      <a:noFill/>
                    </a:lnT>
                    <a:lnB w="38100" cmpd="sng">
                      <a:noFill/>
                    </a:lnB>
                    <a:solidFill>
                      <a:srgbClr val="505356"/>
                    </a:solidFill>
                  </a:tcPr>
                </a:tc>
                <a:extLst>
                  <a:ext uri="{0D108BD9-81ED-4DB2-BD59-A6C34878D82A}">
                    <a16:rowId xmlns="" xmlns:a16="http://schemas.microsoft.com/office/drawing/2014/main" val="2926306080"/>
                  </a:ext>
                </a:extLst>
              </a:tr>
              <a:tr h="461164">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School Education and Literacy</a:t>
                      </a:r>
                    </a:p>
                  </a:txBody>
                  <a:tcPr marL="9525" marR="9525" marT="9525" marB="0"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2202-01-197-1-01</a:t>
                      </a:r>
                    </a:p>
                  </a:txBody>
                  <a:tcPr marL="9525" marR="9525" marT="9525" marB="0"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Block Grants</a:t>
                      </a:r>
                    </a:p>
                  </a:txBody>
                  <a:tcPr marL="9525" marR="9525" marT="9525" marB="0" anchor="ctr">
                    <a:lnL w="12700" cmpd="sng">
                      <a:noFill/>
                      <a:prstDash val="solid"/>
                    </a:lnL>
                    <a:lnR w="12700" cmpd="sng">
                      <a:noFill/>
                      <a:prstDash val="solid"/>
                    </a:lnR>
                    <a:lnT w="38100" cmpd="sng">
                      <a:noFill/>
                    </a:lnT>
                    <a:lnB w="12700" cmpd="sng">
                      <a:noFill/>
                      <a:prstDash val="solid"/>
                    </a:lnB>
                    <a:noFill/>
                  </a:tcPr>
                </a:tc>
                <a:tc>
                  <a:txBody>
                    <a:bodyPr/>
                    <a:lstStyle/>
                    <a:p>
                      <a:pPr algn="r" fontAlgn="ctr"/>
                      <a:r>
                        <a:rPr lang="en-IN" sz="1400" b="0" i="0" u="none" strike="noStrike">
                          <a:effectLst/>
                          <a:latin typeface="Times New Roman" panose="02020603050405020304" pitchFamily="18" charset="0"/>
                          <a:cs typeface="Times New Roman" panose="02020603050405020304" pitchFamily="18" charset="0"/>
                        </a:rPr>
                        <a:t>1681742</a:t>
                      </a:r>
                    </a:p>
                  </a:txBody>
                  <a:tcPr marL="9525" marR="9525" marT="9525" marB="0" anchor="ctr">
                    <a:lnL w="12700" cmpd="sng">
                      <a:noFill/>
                      <a:prstDash val="solid"/>
                    </a:lnL>
                    <a:lnR w="12700" cmpd="sng">
                      <a:noFill/>
                      <a:prstDash val="solid"/>
                    </a:lnR>
                    <a:lnT w="38100" cmpd="sng">
                      <a:noFill/>
                    </a:lnT>
                    <a:lnB w="12700" cmpd="sng">
                      <a:noFill/>
                      <a:prstDash val="solid"/>
                    </a:lnB>
                    <a:noFill/>
                  </a:tcPr>
                </a:tc>
                <a:extLst>
                  <a:ext uri="{0D108BD9-81ED-4DB2-BD59-A6C34878D82A}">
                    <a16:rowId xmlns="" xmlns:a16="http://schemas.microsoft.com/office/drawing/2014/main" val="4060200608"/>
                  </a:ext>
                </a:extLst>
              </a:tr>
              <a:tr h="461164">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School Education and Literacy</a:t>
                      </a:r>
                    </a:p>
                  </a:txBody>
                  <a:tcPr marL="9525" marR="9525" marT="9525" marB="0"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2202-02-197-1-01</a:t>
                      </a:r>
                    </a:p>
                  </a:txBody>
                  <a:tcPr marL="9525" marR="9525" marT="9525" marB="0" anchor="ctr">
                    <a:lnL w="12700" cmpd="sng">
                      <a:noFill/>
                      <a:prstDash val="solid"/>
                    </a:lnL>
                    <a:lnR w="12700" cmpd="sng">
                      <a:noFill/>
                      <a:prstDash val="solid"/>
                    </a:lnR>
                    <a:lnT w="38100" cmpd="sng">
                      <a:noFill/>
                    </a:lnT>
                    <a:lnB w="12700" cmpd="sng">
                      <a:noFill/>
                      <a:prstDash val="solid"/>
                    </a:lnB>
                    <a:no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Block Grants</a:t>
                      </a:r>
                    </a:p>
                  </a:txBody>
                  <a:tcPr marL="9525" marR="9525" marT="9525" marB="0" anchor="ctr">
                    <a:lnL w="12700" cmpd="sng">
                      <a:noFill/>
                      <a:prstDash val="solid"/>
                    </a:lnL>
                    <a:lnR w="12700" cmpd="sng">
                      <a:noFill/>
                      <a:prstDash val="solid"/>
                    </a:lnR>
                    <a:lnT w="38100" cmpd="sng">
                      <a:noFill/>
                    </a:lnT>
                    <a:lnB w="12700" cmpd="sng">
                      <a:noFill/>
                      <a:prstDash val="solid"/>
                    </a:lnB>
                    <a:noFill/>
                  </a:tcPr>
                </a:tc>
                <a:tc>
                  <a:txBody>
                    <a:bodyPr/>
                    <a:lstStyle/>
                    <a:p>
                      <a:pPr algn="r" fontAlgn="ctr"/>
                      <a:r>
                        <a:rPr lang="en-IN" sz="1400" b="0" i="0" u="none" strike="noStrike">
                          <a:effectLst/>
                          <a:latin typeface="Times New Roman" panose="02020603050405020304" pitchFamily="18" charset="0"/>
                          <a:cs typeface="Times New Roman" panose="02020603050405020304" pitchFamily="18" charset="0"/>
                        </a:rPr>
                        <a:t>547619.9</a:t>
                      </a:r>
                    </a:p>
                  </a:txBody>
                  <a:tcPr marL="9525" marR="9525" marT="9525" marB="0" anchor="ctr">
                    <a:lnL w="12700" cmpd="sng">
                      <a:noFill/>
                      <a:prstDash val="solid"/>
                    </a:lnL>
                    <a:lnR w="12700" cmpd="sng">
                      <a:noFill/>
                      <a:prstDash val="solid"/>
                    </a:lnR>
                    <a:lnT w="38100" cmpd="sng">
                      <a:noFill/>
                    </a:lnT>
                    <a:lnB w="12700" cmpd="sng">
                      <a:noFill/>
                      <a:prstDash val="solid"/>
                    </a:lnB>
                    <a:noFill/>
                  </a:tcPr>
                </a:tc>
                <a:extLst>
                  <a:ext uri="{0D108BD9-81ED-4DB2-BD59-A6C34878D82A}">
                    <a16:rowId xmlns="" xmlns:a16="http://schemas.microsoft.com/office/drawing/2014/main" val="1615814930"/>
                  </a:ext>
                </a:extLst>
              </a:tr>
              <a:tr h="587645">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School Education and Literacy</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2202-02-196-1-01</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Block Grants</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a:effectLst/>
                          <a:latin typeface="Times New Roman" panose="02020603050405020304" pitchFamily="18" charset="0"/>
                          <a:cs typeface="Times New Roman" panose="02020603050405020304" pitchFamily="18" charset="0"/>
                        </a:rPr>
                        <a:t>324993.3</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427427375"/>
                  </a:ext>
                </a:extLst>
              </a:tr>
              <a:tr h="587645">
                <a:tc>
                  <a:txBody>
                    <a:bodyPr/>
                    <a:lstStyle/>
                    <a:p>
                      <a:pPr algn="l" fontAlgn="ctr"/>
                      <a:r>
                        <a:rPr lang="en-US" sz="1400" b="0" i="0" u="none" strike="noStrike">
                          <a:effectLst/>
                          <a:latin typeface="Times New Roman" panose="02020603050405020304" pitchFamily="18" charset="0"/>
                          <a:cs typeface="Times New Roman" panose="02020603050405020304" pitchFamily="18" charset="0"/>
                        </a:rPr>
                        <a:t>Planning, Statistics, Science and Technology</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4575-60-800-0-02</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Article 371J- Kalyana Karnataka Region Development Board</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r" fontAlgn="ctr"/>
                      <a:r>
                        <a:rPr lang="en-IN" sz="1400" b="0" i="0" u="none" strike="noStrike">
                          <a:effectLst/>
                          <a:latin typeface="Times New Roman" panose="02020603050405020304" pitchFamily="18" charset="0"/>
                          <a:cs typeface="Times New Roman" panose="02020603050405020304" pitchFamily="18" charset="0"/>
                        </a:rPr>
                        <a:t>300000</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1918227941"/>
                  </a:ext>
                </a:extLst>
              </a:tr>
              <a:tr h="461164">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Health</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2210-80-196-1-01</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Block Grants</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a:effectLst/>
                          <a:latin typeface="Times New Roman" panose="02020603050405020304" pitchFamily="18" charset="0"/>
                          <a:cs typeface="Times New Roman" panose="02020603050405020304" pitchFamily="18" charset="0"/>
                        </a:rPr>
                        <a:t>252459.7</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1532527957"/>
                  </a:ext>
                </a:extLst>
              </a:tr>
              <a:tr h="461164">
                <a:tc>
                  <a:txBody>
                    <a:bodyPr/>
                    <a:lstStyle/>
                    <a:p>
                      <a:pPr algn="l" fontAlgn="ctr"/>
                      <a:r>
                        <a:rPr lang="en-US" sz="1400" b="0" i="0" u="none" strike="noStrike">
                          <a:effectLst/>
                          <a:latin typeface="Times New Roman" panose="02020603050405020304" pitchFamily="18" charset="0"/>
                          <a:cs typeface="Times New Roman" panose="02020603050405020304" pitchFamily="18" charset="0"/>
                        </a:rPr>
                        <a:t>Rural Development and Panchayat Raj</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2515-00-198-6-13</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US" sz="1400" b="0" i="0" u="none" strike="noStrike" dirty="0">
                          <a:effectLst/>
                          <a:latin typeface="Times New Roman" panose="02020603050405020304" pitchFamily="18" charset="0"/>
                          <a:cs typeface="Times New Roman" panose="02020603050405020304" pitchFamily="18" charset="0"/>
                        </a:rPr>
                        <a:t>XV FCG Grants to GPs  (60% Tied : 40% Basic)</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r" fontAlgn="ctr"/>
                      <a:r>
                        <a:rPr lang="en-IN" sz="1400" b="0" i="0" u="none" strike="noStrike">
                          <a:effectLst/>
                          <a:latin typeface="Times New Roman" panose="02020603050405020304" pitchFamily="18" charset="0"/>
                          <a:cs typeface="Times New Roman" panose="02020603050405020304" pitchFamily="18" charset="0"/>
                        </a:rPr>
                        <a:t>218620</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4169348231"/>
                  </a:ext>
                </a:extLst>
              </a:tr>
              <a:tr h="461164">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School Education and Literacy</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2202-01-197-1-02</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ctr"/>
                      <a:r>
                        <a:rPr lang="en-IN" sz="1400" b="0" i="0" u="none" strike="noStrike" dirty="0" err="1">
                          <a:effectLst/>
                          <a:latin typeface="Times New Roman" panose="02020603050405020304" pitchFamily="18" charset="0"/>
                          <a:cs typeface="Times New Roman" panose="02020603050405020304" pitchFamily="18" charset="0"/>
                        </a:rPr>
                        <a:t>Samagra</a:t>
                      </a:r>
                      <a:r>
                        <a:rPr lang="en-IN" sz="1400" b="0" i="0" u="none" strike="noStrike" dirty="0">
                          <a:effectLst/>
                          <a:latin typeface="Times New Roman" panose="02020603050405020304" pitchFamily="18" charset="0"/>
                          <a:cs typeface="Times New Roman" panose="02020603050405020304" pitchFamily="18" charset="0"/>
                        </a:rPr>
                        <a:t> </a:t>
                      </a:r>
                      <a:r>
                        <a:rPr lang="en-IN" sz="1400" b="0" i="0" u="none" strike="noStrike" dirty="0" err="1">
                          <a:effectLst/>
                          <a:latin typeface="Times New Roman" panose="02020603050405020304" pitchFamily="18" charset="0"/>
                          <a:cs typeface="Times New Roman" panose="02020603050405020304" pitchFamily="18" charset="0"/>
                        </a:rPr>
                        <a:t>Shikshana</a:t>
                      </a:r>
                      <a:r>
                        <a:rPr lang="en-IN" sz="1400" b="0" i="0" u="none" strike="noStrike" dirty="0">
                          <a:effectLst/>
                          <a:latin typeface="Times New Roman" panose="02020603050405020304" pitchFamily="18" charset="0"/>
                          <a:cs typeface="Times New Roman" panose="02020603050405020304" pitchFamily="18" charset="0"/>
                        </a:rPr>
                        <a:t> Karnataka</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r" fontAlgn="ctr"/>
                      <a:r>
                        <a:rPr lang="en-IN" sz="1400" b="0" i="0" u="none" strike="noStrike">
                          <a:effectLst/>
                          <a:latin typeface="Times New Roman" panose="02020603050405020304" pitchFamily="18" charset="0"/>
                          <a:cs typeface="Times New Roman" panose="02020603050405020304" pitchFamily="18" charset="0"/>
                        </a:rPr>
                        <a:t>216770.3</a:t>
                      </a:r>
                    </a:p>
                  </a:txBody>
                  <a:tcPr marL="9525" marR="9525" marT="9525" marB="0" anchor="ctr">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 xmlns:a16="http://schemas.microsoft.com/office/drawing/2014/main" val="2453015858"/>
                  </a:ext>
                </a:extLst>
              </a:tr>
              <a:tr h="587645">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Higher Education</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a:effectLst/>
                          <a:latin typeface="Times New Roman" panose="02020603050405020304" pitchFamily="18" charset="0"/>
                          <a:cs typeface="Times New Roman" panose="02020603050405020304" pitchFamily="18" charset="0"/>
                        </a:rPr>
                        <a:t>2202-03-103-2-01</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l" fontAlgn="ctr"/>
                      <a:r>
                        <a:rPr lang="en-IN" sz="1400" b="0" i="0" u="none" strike="noStrike" dirty="0">
                          <a:effectLst/>
                          <a:latin typeface="Times New Roman" panose="02020603050405020304" pitchFamily="18" charset="0"/>
                          <a:cs typeface="Times New Roman" panose="02020603050405020304" pitchFamily="18" charset="0"/>
                        </a:rPr>
                        <a:t>Government First Grade Colleges</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tc>
                  <a:txBody>
                    <a:bodyPr/>
                    <a:lstStyle/>
                    <a:p>
                      <a:pPr algn="r" fontAlgn="ctr"/>
                      <a:r>
                        <a:rPr lang="en-IN" sz="1400" b="0" i="0" u="none" strike="noStrike" dirty="0">
                          <a:effectLst/>
                          <a:latin typeface="Times New Roman" panose="02020603050405020304" pitchFamily="18" charset="0"/>
                          <a:cs typeface="Times New Roman" panose="02020603050405020304" pitchFamily="18" charset="0"/>
                        </a:rPr>
                        <a:t>193062.3</a:t>
                      </a:r>
                    </a:p>
                  </a:txBody>
                  <a:tcPr marL="9525" marR="9525" marT="9525" marB="0" anchor="ctr">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 xmlns:a16="http://schemas.microsoft.com/office/drawing/2014/main" val="1966263230"/>
                  </a:ext>
                </a:extLst>
              </a:tr>
            </a:tbl>
          </a:graphicData>
        </a:graphic>
      </p:graphicFrame>
    </p:spTree>
    <p:extLst>
      <p:ext uri="{BB962C8B-B14F-4D97-AF65-F5344CB8AC3E}">
        <p14:creationId xmlns:p14="http://schemas.microsoft.com/office/powerpoint/2010/main" val="1694323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0C602B74-712C-AF56-6D1F-9C0A88E5258A}"/>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2D668BA6-674B-59C4-B156-6487784C45AB}"/>
              </a:ext>
            </a:extLst>
          </p:cNvPr>
          <p:cNvSpPr>
            <a:spLocks noGrp="1"/>
          </p:cNvSpPr>
          <p:nvPr>
            <p:ph type="title"/>
          </p:nvPr>
        </p:nvSpPr>
        <p:spPr>
          <a:xfrm>
            <a:off x="451384" y="164730"/>
            <a:ext cx="11289231" cy="939793"/>
          </a:xfrm>
        </p:spPr>
        <p:style>
          <a:lnRef idx="2">
            <a:schemeClr val="accent1"/>
          </a:lnRef>
          <a:fillRef idx="1">
            <a:schemeClr val="lt1"/>
          </a:fillRef>
          <a:effectRef idx="0">
            <a:schemeClr val="accent1"/>
          </a:effectRef>
          <a:fontRef idx="minor">
            <a:schemeClr val="dk1"/>
          </a:fontRef>
        </p:style>
        <p:txBody>
          <a:bodyPr>
            <a:noAutofit/>
          </a:bodyPr>
          <a:lstStyle/>
          <a:p>
            <a:pPr algn="ctr"/>
            <a:r>
              <a:rPr lang="en-IN" sz="2800" b="1" i="1" dirty="0">
                <a:latin typeface="Book Antiqua" panose="02040602050305030304" pitchFamily="18" charset="0"/>
              </a:rPr>
              <a:t>2.1. Outline how these schemes provide direct or indirect benefits towards women or girls (AY)</a:t>
            </a:r>
          </a:p>
        </p:txBody>
      </p:sp>
      <p:sp>
        <p:nvSpPr>
          <p:cNvPr id="4" name="Content Placeholder 3">
            <a:extLst>
              <a:ext uri="{FF2B5EF4-FFF2-40B4-BE49-F238E27FC236}">
                <a16:creationId xmlns="" xmlns:a16="http://schemas.microsoft.com/office/drawing/2014/main" id="{AD75E1F1-70D8-B6A7-BB6C-25692C0733BA}"/>
              </a:ext>
            </a:extLst>
          </p:cNvPr>
          <p:cNvSpPr>
            <a:spLocks noGrp="1"/>
          </p:cNvSpPr>
          <p:nvPr>
            <p:ph sz="half" idx="1"/>
          </p:nvPr>
        </p:nvSpPr>
        <p:spPr>
          <a:xfrm>
            <a:off x="589833" y="1104522"/>
            <a:ext cx="10927912" cy="5341545"/>
          </a:xfrm>
        </p:spPr>
        <p:txBody>
          <a:bodyPr vert="horz" lIns="91440" tIns="45720" rIns="91440" bIns="45720" rtlCol="0" anchor="t">
            <a:normAutofit/>
          </a:bodyPr>
          <a:lstStyle/>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endParaRPr lang="en-IN" sz="2500" i="1" dirty="0">
              <a:latin typeface="Book Antiqua" panose="02040602050305030304" pitchFamily="18" charset="0"/>
            </a:endParaRPr>
          </a:p>
          <a:p>
            <a:pPr>
              <a:buFontTx/>
              <a:buChar char="-"/>
            </a:pPr>
            <a:endParaRPr lang="en-IN" sz="3000" i="1" dirty="0">
              <a:latin typeface="Book Antiqua" panose="02040602050305030304" pitchFamily="18" charset="0"/>
            </a:endParaRPr>
          </a:p>
          <a:p>
            <a:endParaRPr lang="en-IN" sz="3000" dirty="0">
              <a:latin typeface="Book Antiqua" panose="02040602050305030304" pitchFamily="18" charset="0"/>
            </a:endParaRPr>
          </a:p>
        </p:txBody>
      </p:sp>
      <p:graphicFrame>
        <p:nvGraphicFramePr>
          <p:cNvPr id="6" name="Table 5">
            <a:extLst>
              <a:ext uri="{FF2B5EF4-FFF2-40B4-BE49-F238E27FC236}">
                <a16:creationId xmlns="" xmlns:a16="http://schemas.microsoft.com/office/drawing/2014/main" id="{E4C6ABDE-C5D3-99DB-F144-F32F312BC5E4}"/>
              </a:ext>
            </a:extLst>
          </p:cNvPr>
          <p:cNvGraphicFramePr>
            <a:graphicFrameLocks noGrp="1"/>
          </p:cNvGraphicFramePr>
          <p:nvPr>
            <p:extLst>
              <p:ext uri="{D42A27DB-BD31-4B8C-83A1-F6EECF244321}">
                <p14:modId xmlns:p14="http://schemas.microsoft.com/office/powerpoint/2010/main" val="1298863461"/>
              </p:ext>
            </p:extLst>
          </p:nvPr>
        </p:nvGraphicFramePr>
        <p:xfrm>
          <a:off x="451384" y="1258431"/>
          <a:ext cx="11289231" cy="4897926"/>
        </p:xfrm>
        <a:graphic>
          <a:graphicData uri="http://schemas.openxmlformats.org/drawingml/2006/table">
            <a:tbl>
              <a:tblPr/>
              <a:tblGrid>
                <a:gridCol w="2518153">
                  <a:extLst>
                    <a:ext uri="{9D8B030D-6E8A-4147-A177-3AD203B41FA5}">
                      <a16:colId xmlns="" xmlns:a16="http://schemas.microsoft.com/office/drawing/2014/main" val="3076622378"/>
                    </a:ext>
                  </a:extLst>
                </a:gridCol>
                <a:gridCol w="8771078">
                  <a:extLst>
                    <a:ext uri="{9D8B030D-6E8A-4147-A177-3AD203B41FA5}">
                      <a16:colId xmlns="" xmlns:a16="http://schemas.microsoft.com/office/drawing/2014/main" val="3646567907"/>
                    </a:ext>
                  </a:extLst>
                </a:gridCol>
              </a:tblGrid>
              <a:tr h="947985">
                <a:tc>
                  <a:txBody>
                    <a:bodyPr/>
                    <a:lstStyle/>
                    <a:p>
                      <a:pPr algn="l" rtl="0" fontAlgn="ctr"/>
                      <a:r>
                        <a:rPr lang="en-IN" sz="1800" b="1" i="0" u="none" strike="noStrike" dirty="0" err="1">
                          <a:solidFill>
                            <a:srgbClr val="000000"/>
                          </a:solidFill>
                          <a:effectLst/>
                          <a:latin typeface="Times New Roman" panose="02020603050405020304" pitchFamily="18" charset="0"/>
                        </a:rPr>
                        <a:t>Gruha</a:t>
                      </a:r>
                      <a:r>
                        <a:rPr lang="en-IN" sz="1800" b="1" i="0" u="none" strike="noStrike" dirty="0">
                          <a:solidFill>
                            <a:srgbClr val="000000"/>
                          </a:solidFill>
                          <a:effectLst/>
                          <a:latin typeface="Times New Roman" panose="02020603050405020304" pitchFamily="18" charset="0"/>
                        </a:rPr>
                        <a:t> Lakshmi</a:t>
                      </a:r>
                    </a:p>
                  </a:txBody>
                  <a:tcPr marL="7388" marR="7388" marT="7388" marB="0" anchor="ctr">
                    <a:lnL>
                      <a:noFill/>
                    </a:lnL>
                    <a:lnR>
                      <a:noFill/>
                    </a:lnR>
                    <a:lnT>
                      <a:noFill/>
                    </a:lnT>
                    <a:lnB>
                      <a:noFill/>
                    </a:lnB>
                    <a:noFill/>
                  </a:tcPr>
                </a:tc>
                <a:tc>
                  <a:txBody>
                    <a:bodyPr/>
                    <a:lstStyle/>
                    <a:p>
                      <a:pPr algn="l" fontAlgn="ctr"/>
                      <a:r>
                        <a:rPr lang="en-US" sz="1800" b="0" i="0" u="none" strike="noStrike" dirty="0">
                          <a:solidFill>
                            <a:srgbClr val="000000"/>
                          </a:solidFill>
                          <a:effectLst/>
                          <a:latin typeface="Times New Roman" panose="02020603050405020304" pitchFamily="18" charset="0"/>
                        </a:rPr>
                        <a:t>The financial assistance of Rs.2000/- has been paying through DBT to the account of the registered eligible beneficiary. The financial assistance is being paid to the beneficiary account through DBT since 30.08.2023 </a:t>
                      </a:r>
                      <a:r>
                        <a:rPr lang="en-US" sz="1800" b="1" i="0" u="none" strike="noStrike" dirty="0">
                          <a:solidFill>
                            <a:srgbClr val="000000"/>
                          </a:solidFill>
                          <a:effectLst/>
                          <a:latin typeface="Times New Roman" panose="02020603050405020304" pitchFamily="18" charset="0"/>
                        </a:rPr>
                        <a:t>[Cash Transfer].</a:t>
                      </a:r>
                    </a:p>
                  </a:txBody>
                  <a:tcPr marL="7388" marR="7388" marT="7388" marB="0" anchor="ctr">
                    <a:lnL>
                      <a:noFill/>
                    </a:lnL>
                    <a:lnR>
                      <a:noFill/>
                    </a:lnR>
                    <a:lnT>
                      <a:noFill/>
                    </a:lnT>
                    <a:lnB>
                      <a:noFill/>
                    </a:lnB>
                    <a:noFill/>
                  </a:tcPr>
                </a:tc>
                <a:extLst>
                  <a:ext uri="{0D108BD9-81ED-4DB2-BD59-A6C34878D82A}">
                    <a16:rowId xmlns="" xmlns:a16="http://schemas.microsoft.com/office/drawing/2014/main" val="210336940"/>
                  </a:ext>
                </a:extLst>
              </a:tr>
              <a:tr h="1039459">
                <a:tc>
                  <a:txBody>
                    <a:bodyPr/>
                    <a:lstStyle/>
                    <a:p>
                      <a:pPr algn="l" rtl="0" fontAlgn="ctr"/>
                      <a:r>
                        <a:rPr lang="en-IN" sz="1800" b="1" i="0" u="none" strike="noStrike" dirty="0">
                          <a:solidFill>
                            <a:srgbClr val="000000"/>
                          </a:solidFill>
                          <a:effectLst/>
                          <a:latin typeface="Times New Roman" panose="02020603050405020304" pitchFamily="18" charset="0"/>
                        </a:rPr>
                        <a:t>Shakthi Scheme</a:t>
                      </a:r>
                    </a:p>
                  </a:txBody>
                  <a:tcPr marL="7388" marR="7388" marT="7388" marB="0" anchor="ctr">
                    <a:lnL>
                      <a:noFill/>
                    </a:lnL>
                    <a:lnR>
                      <a:noFill/>
                    </a:lnR>
                    <a:lnT>
                      <a:noFill/>
                    </a:lnT>
                    <a:lnB>
                      <a:noFill/>
                    </a:lnB>
                    <a:solidFill>
                      <a:srgbClr val="F6F6F6"/>
                    </a:solidFill>
                  </a:tcPr>
                </a:tc>
                <a:tc>
                  <a:txBody>
                    <a:bodyPr/>
                    <a:lstStyle/>
                    <a:p>
                      <a:pPr algn="l" fontAlgn="ctr"/>
                      <a:r>
                        <a:rPr lang="en-US" sz="1800" b="0" i="0" u="none" strike="noStrike" dirty="0">
                          <a:solidFill>
                            <a:srgbClr val="000000"/>
                          </a:solidFill>
                          <a:effectLst/>
                          <a:latin typeface="Times New Roman" panose="02020603050405020304" pitchFamily="18" charset="0"/>
                        </a:rPr>
                        <a:t>This scheme was started in FY 2023-24. Under this scheme all women (including girl students) and transgenders are allowed to travel free in general and express (excluding AC and luxury) buses of all the four State Road Transport Corporations of Karnataka </a:t>
                      </a:r>
                      <a:r>
                        <a:rPr lang="en-US" sz="1800" b="1" i="0" u="none" strike="noStrike" dirty="0">
                          <a:solidFill>
                            <a:srgbClr val="000000"/>
                          </a:solidFill>
                          <a:effectLst/>
                          <a:latin typeface="Times New Roman" panose="02020603050405020304" pitchFamily="18" charset="0"/>
                        </a:rPr>
                        <a:t>[In-kind Transfer].</a:t>
                      </a:r>
                    </a:p>
                  </a:txBody>
                  <a:tcPr marL="7388" marR="7388" marT="7388" marB="0" anchor="ctr">
                    <a:lnL>
                      <a:noFill/>
                    </a:lnL>
                    <a:lnR>
                      <a:noFill/>
                    </a:lnR>
                    <a:lnT>
                      <a:noFill/>
                    </a:lnT>
                    <a:lnB>
                      <a:noFill/>
                    </a:lnB>
                    <a:noFill/>
                  </a:tcPr>
                </a:tc>
                <a:extLst>
                  <a:ext uri="{0D108BD9-81ED-4DB2-BD59-A6C34878D82A}">
                    <a16:rowId xmlns="" xmlns:a16="http://schemas.microsoft.com/office/drawing/2014/main" val="4038874686"/>
                  </a:ext>
                </a:extLst>
              </a:tr>
              <a:tr h="1455241">
                <a:tc>
                  <a:txBody>
                    <a:bodyPr/>
                    <a:lstStyle/>
                    <a:p>
                      <a:pPr algn="l" rtl="0" fontAlgn="ctr"/>
                      <a:r>
                        <a:rPr lang="en-US" sz="1800" b="1" i="0" u="none" strike="noStrike" dirty="0">
                          <a:solidFill>
                            <a:srgbClr val="000000"/>
                          </a:solidFill>
                          <a:effectLst/>
                          <a:latin typeface="Times New Roman" panose="02020603050405020304" pitchFamily="18" charset="0"/>
                        </a:rPr>
                        <a:t>CSS-State Share-Destitute Widow Pension(NSAP)</a:t>
                      </a:r>
                    </a:p>
                  </a:txBody>
                  <a:tcPr marL="7388" marR="7388" marT="7388" marB="0" anchor="ctr">
                    <a:lnL>
                      <a:noFill/>
                    </a:lnL>
                    <a:lnR>
                      <a:noFill/>
                    </a:lnR>
                    <a:lnT>
                      <a:noFill/>
                    </a:lnT>
                    <a:lnB>
                      <a:noFill/>
                    </a:lnB>
                    <a:noFill/>
                  </a:tcPr>
                </a:tc>
                <a:tc>
                  <a:txBody>
                    <a:bodyPr/>
                    <a:lstStyle/>
                    <a:p>
                      <a:pPr algn="l" fontAlgn="ctr"/>
                      <a:r>
                        <a:rPr lang="en-US" sz="1800" b="0" i="0" u="none" strike="noStrike" dirty="0">
                          <a:solidFill>
                            <a:srgbClr val="000000"/>
                          </a:solidFill>
                          <a:effectLst/>
                          <a:latin typeface="Times New Roman" panose="02020603050405020304" pitchFamily="18" charset="0"/>
                        </a:rPr>
                        <a:t>This Scheme is a centrally sponsored scheme launched in 1984. The objective of the scheme is to help BPL destitute widows in the age group of 18 to 64 years. A revised monthly pension amount of ₹800 is given from 2021 to the beneficiary. To avail of this benefit, the annual family income of the beneficiary from rural and urban areas shall be less than ₹32,000 </a:t>
                      </a:r>
                      <a:r>
                        <a:rPr lang="en-US" sz="1800" b="1" i="0" u="none" strike="noStrike" dirty="0">
                          <a:solidFill>
                            <a:srgbClr val="000000"/>
                          </a:solidFill>
                          <a:effectLst/>
                          <a:latin typeface="Times New Roman" panose="02020603050405020304" pitchFamily="18" charset="0"/>
                        </a:rPr>
                        <a:t>[Cash Transfer].</a:t>
                      </a:r>
                      <a:endParaRPr lang="en-US" sz="1800" b="0" i="0" u="none" strike="noStrike" dirty="0">
                        <a:solidFill>
                          <a:srgbClr val="000000"/>
                        </a:solidFill>
                        <a:effectLst/>
                        <a:latin typeface="Times New Roman" panose="02020603050405020304" pitchFamily="18" charset="0"/>
                      </a:endParaRPr>
                    </a:p>
                  </a:txBody>
                  <a:tcPr marL="7388" marR="7388" marT="7388" marB="0" anchor="ctr">
                    <a:lnL>
                      <a:noFill/>
                    </a:lnL>
                    <a:lnR>
                      <a:noFill/>
                    </a:lnR>
                    <a:lnT>
                      <a:noFill/>
                    </a:lnT>
                    <a:lnB>
                      <a:noFill/>
                    </a:lnB>
                    <a:noFill/>
                  </a:tcPr>
                </a:tc>
                <a:extLst>
                  <a:ext uri="{0D108BD9-81ED-4DB2-BD59-A6C34878D82A}">
                    <a16:rowId xmlns="" xmlns:a16="http://schemas.microsoft.com/office/drawing/2014/main" val="3885898182"/>
                  </a:ext>
                </a:extLst>
              </a:tr>
              <a:tr h="623674">
                <a:tc>
                  <a:txBody>
                    <a:bodyPr/>
                    <a:lstStyle/>
                    <a:p>
                      <a:pPr algn="l" rtl="0" fontAlgn="ctr"/>
                      <a:r>
                        <a:rPr lang="en-IN" sz="1800" b="1" i="0" u="none" strike="noStrike" dirty="0">
                          <a:solidFill>
                            <a:srgbClr val="000000"/>
                          </a:solidFill>
                          <a:effectLst/>
                          <a:latin typeface="Times New Roman" panose="02020603050405020304" pitchFamily="18" charset="0"/>
                        </a:rPr>
                        <a:t>Dr. </a:t>
                      </a:r>
                      <a:r>
                        <a:rPr lang="en-IN" sz="1800" b="1" i="0" u="none" strike="noStrike" dirty="0" err="1">
                          <a:solidFill>
                            <a:srgbClr val="000000"/>
                          </a:solidFill>
                          <a:effectLst/>
                          <a:latin typeface="Times New Roman" panose="02020603050405020304" pitchFamily="18" charset="0"/>
                        </a:rPr>
                        <a:t>B.R.Ambedkar</a:t>
                      </a:r>
                      <a:r>
                        <a:rPr lang="en-IN" sz="1800" b="1" i="0" u="none" strike="noStrike" dirty="0">
                          <a:solidFill>
                            <a:srgbClr val="000000"/>
                          </a:solidFill>
                          <a:effectLst/>
                          <a:latin typeface="Times New Roman" panose="02020603050405020304" pitchFamily="18" charset="0"/>
                        </a:rPr>
                        <a:t> Nivas Scheme</a:t>
                      </a:r>
                    </a:p>
                  </a:txBody>
                  <a:tcPr marL="7388" marR="7388" marT="7388" marB="0" anchor="ctr">
                    <a:lnL>
                      <a:noFill/>
                    </a:lnL>
                    <a:lnR>
                      <a:noFill/>
                    </a:lnR>
                    <a:lnT>
                      <a:noFill/>
                    </a:lnT>
                    <a:lnB>
                      <a:noFill/>
                    </a:lnB>
                    <a:solidFill>
                      <a:srgbClr val="F6F6F6"/>
                    </a:solidFill>
                  </a:tcPr>
                </a:tc>
                <a:tc>
                  <a:txBody>
                    <a:bodyPr/>
                    <a:lstStyle/>
                    <a:p>
                      <a:pPr algn="l" fontAlgn="ctr"/>
                      <a:r>
                        <a:rPr lang="en-US" sz="1800" b="0" i="0" u="none" strike="noStrike" dirty="0">
                          <a:solidFill>
                            <a:srgbClr val="000000"/>
                          </a:solidFill>
                          <a:effectLst/>
                          <a:latin typeface="Times New Roman" panose="02020603050405020304" pitchFamily="18" charset="0"/>
                        </a:rPr>
                        <a:t>This scheme is started from 2015-16 to provide housing facilities to the houseless Scheduled Caste and Scheduled Tribes in rural areas in the state </a:t>
                      </a:r>
                      <a:r>
                        <a:rPr lang="en-US" sz="1800" b="1" i="0" u="none" strike="noStrike" dirty="0">
                          <a:solidFill>
                            <a:srgbClr val="000000"/>
                          </a:solidFill>
                          <a:effectLst/>
                          <a:latin typeface="Times New Roman" panose="02020603050405020304" pitchFamily="18" charset="0"/>
                        </a:rPr>
                        <a:t>[Financial Assistance].</a:t>
                      </a:r>
                    </a:p>
                  </a:txBody>
                  <a:tcPr marL="7388" marR="7388" marT="7388" marB="0" anchor="ctr">
                    <a:lnL>
                      <a:noFill/>
                    </a:lnL>
                    <a:lnR>
                      <a:noFill/>
                    </a:lnR>
                    <a:lnT>
                      <a:noFill/>
                    </a:lnT>
                    <a:lnB>
                      <a:noFill/>
                    </a:lnB>
                    <a:noFill/>
                  </a:tcPr>
                </a:tc>
                <a:extLst>
                  <a:ext uri="{0D108BD9-81ED-4DB2-BD59-A6C34878D82A}">
                    <a16:rowId xmlns="" xmlns:a16="http://schemas.microsoft.com/office/drawing/2014/main" val="3495250746"/>
                  </a:ext>
                </a:extLst>
              </a:tr>
              <a:tr h="831567">
                <a:tc>
                  <a:txBody>
                    <a:bodyPr/>
                    <a:lstStyle/>
                    <a:p>
                      <a:pPr algn="l" rtl="0" fontAlgn="ctr"/>
                      <a:r>
                        <a:rPr lang="en-IN" sz="1800" b="1" i="0" u="none" strike="noStrike" dirty="0">
                          <a:solidFill>
                            <a:srgbClr val="000000"/>
                          </a:solidFill>
                          <a:effectLst/>
                          <a:latin typeface="Times New Roman" panose="02020603050405020304" pitchFamily="18" charset="0"/>
                        </a:rPr>
                        <a:t>Bhagya Lakshmi</a:t>
                      </a:r>
                    </a:p>
                  </a:txBody>
                  <a:tcPr marL="7388" marR="7388" marT="7388" marB="0" anchor="ctr">
                    <a:lnL>
                      <a:noFill/>
                    </a:lnL>
                    <a:lnR>
                      <a:noFill/>
                    </a:lnR>
                    <a:lnT>
                      <a:noFill/>
                    </a:lnT>
                    <a:lnB>
                      <a:noFill/>
                    </a:lnB>
                    <a:solidFill>
                      <a:srgbClr val="F6F6F6"/>
                    </a:solidFill>
                  </a:tcPr>
                </a:tc>
                <a:tc>
                  <a:txBody>
                    <a:bodyPr/>
                    <a:lstStyle/>
                    <a:p>
                      <a:pPr algn="l" fontAlgn="ctr"/>
                      <a:r>
                        <a:rPr lang="en-US" dirty="0">
                          <a:latin typeface="Times New Roman" panose="02020603050405020304" pitchFamily="18" charset="0"/>
                          <a:cs typeface="Times New Roman" panose="02020603050405020304" pitchFamily="18" charset="0"/>
                        </a:rPr>
                        <a:t>This Scheme was launched in 2006-07. </a:t>
                      </a:r>
                      <a:r>
                        <a:rPr lang="en-US" sz="1800" b="0" i="0" u="none" strike="noStrike" dirty="0">
                          <a:solidFill>
                            <a:srgbClr val="000000"/>
                          </a:solidFill>
                          <a:effectLst/>
                          <a:latin typeface="Times New Roman" panose="02020603050405020304" pitchFamily="18" charset="0"/>
                          <a:cs typeface="Times New Roman" panose="02020603050405020304" pitchFamily="18" charset="0"/>
                        </a:rPr>
                        <a:t>An amount of ₹3,000 per annum is deposited in the name of only two daughters of single BPL families in the Sukanya Samrudhi Account for 15 years. The approximate maturity amount is ₹1,27,000 </a:t>
                      </a:r>
                      <a:r>
                        <a:rPr lang="en-US" sz="1800" b="1" i="0" u="none" strike="noStrike" dirty="0">
                          <a:solidFill>
                            <a:srgbClr val="000000"/>
                          </a:solidFill>
                          <a:effectLst/>
                          <a:latin typeface="Times New Roman" panose="02020603050405020304" pitchFamily="18" charset="0"/>
                        </a:rPr>
                        <a:t>[Cash Transfer].</a:t>
                      </a: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388" marR="7388" marT="7388" marB="0" anchor="ctr">
                    <a:lnL>
                      <a:noFill/>
                    </a:lnL>
                    <a:lnR>
                      <a:noFill/>
                    </a:lnR>
                    <a:lnT>
                      <a:noFill/>
                    </a:lnT>
                    <a:lnB>
                      <a:noFill/>
                    </a:lnB>
                    <a:noFill/>
                  </a:tcPr>
                </a:tc>
                <a:extLst>
                  <a:ext uri="{0D108BD9-81ED-4DB2-BD59-A6C34878D82A}">
                    <a16:rowId xmlns="" xmlns:a16="http://schemas.microsoft.com/office/drawing/2014/main" val="1249823630"/>
                  </a:ext>
                </a:extLst>
              </a:tr>
            </a:tbl>
          </a:graphicData>
        </a:graphic>
      </p:graphicFrame>
    </p:spTree>
    <p:extLst>
      <p:ext uri="{BB962C8B-B14F-4D97-AF65-F5344CB8AC3E}">
        <p14:creationId xmlns:p14="http://schemas.microsoft.com/office/powerpoint/2010/main" val="29339066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1013</TotalTime>
  <Words>2544</Words>
  <Application>Microsoft Office PowerPoint</Application>
  <PresentationFormat>Widescreen</PresentationFormat>
  <Paragraphs>449</Paragraphs>
  <Slides>22</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Aptos</vt:lpstr>
      <vt:lpstr>Aptos Display</vt:lpstr>
      <vt:lpstr>Arial</vt:lpstr>
      <vt:lpstr>Book Antiqua</vt:lpstr>
      <vt:lpstr>Calibri</vt:lpstr>
      <vt:lpstr>Cambria Math</vt:lpstr>
      <vt:lpstr>Mangal</vt:lpstr>
      <vt:lpstr>Times New Roman</vt:lpstr>
      <vt:lpstr>Tunga</vt:lpstr>
      <vt:lpstr>Office Theme</vt:lpstr>
      <vt:lpstr>National Consultation on Gender Budgeting with Central Ministries/Departments and State Governments Organized by  Ministry of Women &amp; Child Development </vt:lpstr>
      <vt:lpstr>GB Institutional Mechanism in the State</vt:lpstr>
      <vt:lpstr>Trends in Allocations reported in the Gender Budget Statement during last 5 years </vt:lpstr>
      <vt:lpstr>Trends in Allocations reported in the Gender Budget Statement during last 5 years </vt:lpstr>
      <vt:lpstr>1.1. Major schemes implemented by various  Departments with total outlays (BE 2025-26) from a gender lens (Category AY) </vt:lpstr>
      <vt:lpstr>1.2. Major schemes implemented by various  Departments with total outlays (BE 2025-26) from a gender lens (Category AN) </vt:lpstr>
      <vt:lpstr>1. 3. Major schemes implemented by various  Departments with total outlays (BE 2025-26) from a gender lens (Category BY) </vt:lpstr>
      <vt:lpstr>1. 4. Major schemes implemented by various  Departments with total outlays (BE 2025-26) from a gender lens (Category BY) </vt:lpstr>
      <vt:lpstr>2.1. Outline how these schemes provide direct or indirect benefits towards women or girls (AY)</vt:lpstr>
      <vt:lpstr>2.2. Outline how these schemes provide direct or indirect benefits towards women or girls (AN)</vt:lpstr>
      <vt:lpstr>2.3. Outline how these schemes provide direct or indirect benefits towards women or girls (BY)</vt:lpstr>
      <vt:lpstr>State Initiatives for strengthening Gender Budgeting Processes </vt:lpstr>
      <vt:lpstr>Steps taken to strengthen the gender budgeting process in the State</vt:lpstr>
      <vt:lpstr>Steps taken to strengthen the gender budgeting process in the State</vt:lpstr>
      <vt:lpstr>Trends in Allocations : Impact of Government Guarantee Schemes</vt:lpstr>
      <vt:lpstr>Steps taken to strengthen the gender budgeting process in the State (Innovative measures)</vt:lpstr>
      <vt:lpstr>Steps taken to strengthen the gender budgeting process in the State</vt:lpstr>
      <vt:lpstr>Output-Outcome Monitoring Framework (OOMF) for monitoring progress towards achieving gender equality</vt:lpstr>
      <vt:lpstr>Process of estimating the allocations for reporting in  Part B</vt:lpstr>
      <vt:lpstr>Way Forward</vt:lpstr>
      <vt:lpstr>Way Forward</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Consultation on Gender Budgeting with Central Ministries/Departments and State Governments Organized by  Ministry of Women &amp; Child Development</dc:title>
  <dc:creator>Anshul Sharma</dc:creator>
  <cp:lastModifiedBy>ANANTHA RAMU M R</cp:lastModifiedBy>
  <cp:revision>94</cp:revision>
  <dcterms:created xsi:type="dcterms:W3CDTF">2025-05-30T10:23:57Z</dcterms:created>
  <dcterms:modified xsi:type="dcterms:W3CDTF">2025-06-19T02:14:17Z</dcterms:modified>
</cp:coreProperties>
</file>