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  <p:sldMasterId id="2147483664" r:id="rId3"/>
    <p:sldMasterId id="2147483665" r:id="rId4"/>
    <p:sldMasterId id="2147483666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 type="screen16x9"/>
  <p:notesSz cx="6735763" cy="9866313"/>
  <p:embeddedFontLst>
    <p:embeddedFont>
      <p:font typeface="Montserrat Light" charset="0"/>
      <p:regular r:id="rId15"/>
      <p:bold r:id="rId16"/>
      <p:italic r:id="rId17"/>
      <p:boldItalic r:id="rId18"/>
    </p:embeddedFont>
    <p:embeddedFont>
      <p:font typeface="Arvo" charset="0"/>
      <p:regular r:id="rId19"/>
      <p:bold r:id="rId20"/>
      <p:italic r:id="rId21"/>
      <p:boldItalic r:id="rId22"/>
    </p:embeddedFont>
    <p:embeddedFont>
      <p:font typeface="Montserrat Medium" charset="0"/>
      <p:regular r:id="rId23"/>
      <p:bold r:id="rId24"/>
      <p:italic r:id="rId25"/>
      <p:boldItalic r:id="rId26"/>
    </p:embeddedFont>
    <p:embeddedFont>
      <p:font typeface="Montserrat SemiBold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33">
          <p15:clr>
            <a:srgbClr val="000000"/>
          </p15:clr>
        </p15:guide>
        <p15:guide id="2" pos="2879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C682AB5-E1F8-4B9C-BB2A-37EF8D9820C2}">
  <a:tblStyle styleId="{BC682AB5-E1F8-4B9C-BB2A-37EF8D9820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-720" y="-102"/>
      </p:cViewPr>
      <p:guideLst>
        <p:guide orient="horz" pos="3133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with lateral waves 1">
  <p:cSld name="Numbers &amp; text with lateral waves 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42950" y="751852"/>
            <a:ext cx="77295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92025" y="1422650"/>
            <a:ext cx="73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 idx="2"/>
          </p:nvPr>
        </p:nvSpPr>
        <p:spPr>
          <a:xfrm>
            <a:off x="742950" y="1968652"/>
            <a:ext cx="77295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3"/>
          </p:nvPr>
        </p:nvSpPr>
        <p:spPr>
          <a:xfrm>
            <a:off x="892025" y="2639450"/>
            <a:ext cx="73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4"/>
          </p:nvPr>
        </p:nvSpPr>
        <p:spPr>
          <a:xfrm>
            <a:off x="742950" y="3185452"/>
            <a:ext cx="77295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5"/>
          </p:nvPr>
        </p:nvSpPr>
        <p:spPr>
          <a:xfrm>
            <a:off x="892025" y="3856250"/>
            <a:ext cx="73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299450" y="459105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3" y="205743"/>
            <a:ext cx="82305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3" y="1200150"/>
            <a:ext cx="8230500" cy="3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858000" y="4697412"/>
            <a:ext cx="1830387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697412"/>
            <a:ext cx="1830387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00400" y="4697412"/>
            <a:ext cx="2744787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vo"/>
              <a:buNone/>
              <a:defRPr sz="12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2"/>
          </p:nvPr>
        </p:nvSpPr>
        <p:spPr>
          <a:xfrm>
            <a:off x="8299450" y="459105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 Medium"/>
              <a:buNone/>
              <a:defRPr sz="13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8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858000" y="4697412"/>
            <a:ext cx="1830387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697412"/>
            <a:ext cx="1830387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200400" y="4697412"/>
            <a:ext cx="2744787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8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8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8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119062" y="1041400"/>
            <a:ext cx="8905875" cy="229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Consultation on Gender Budgeting</a:t>
            </a:r>
            <a:r>
              <a:rPr lang="en-US" sz="28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1" i="0" u="none">
              <a:solidFill>
                <a:srgbClr val="5015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Initiatives to strengthen and advance Gender Budgeting  </a:t>
            </a:r>
            <a:endParaRPr sz="1800" b="1" i="0" u="none">
              <a:solidFill>
                <a:srgbClr val="5015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Sharing of Lessons by Central Ministries/Departments-</a:t>
            </a:r>
            <a:endParaRPr sz="1800" b="1" i="0" u="none">
              <a:solidFill>
                <a:srgbClr val="5015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Ministry of Panchayati Raj</a:t>
            </a:r>
            <a:endParaRPr sz="24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 of India</a:t>
            </a:r>
            <a:endParaRPr sz="24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300" b="1" i="0" u="none">
              <a:solidFill>
                <a:srgbClr val="5015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3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lang="en-US" sz="1300" b="1" i="0" u="none" baseline="30000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13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June, 2025</a:t>
            </a:r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500" y="446087"/>
            <a:ext cx="1778000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0700" y="215900"/>
            <a:ext cx="590550" cy="91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0"/>
          <p:cNvPicPr preferRelativeResize="0"/>
          <p:nvPr/>
        </p:nvPicPr>
        <p:blipFill rotWithShape="1">
          <a:blip r:embed="rId5">
            <a:alphaModFix/>
          </a:blip>
          <a:srcRect t="9013" b="15993"/>
          <a:stretch/>
        </p:blipFill>
        <p:spPr>
          <a:xfrm>
            <a:off x="460375" y="215900"/>
            <a:ext cx="1055687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41700" y="3492500"/>
            <a:ext cx="257175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 rotWithShape="1">
          <a:blip r:embed="rId7">
            <a:alphaModFix/>
          </a:blip>
          <a:srcRect l="15108" t="13005" b="17258"/>
          <a:stretch/>
        </p:blipFill>
        <p:spPr>
          <a:xfrm>
            <a:off x="6013450" y="3492500"/>
            <a:ext cx="313055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8">
            <a:alphaModFix/>
          </a:blip>
          <a:srcRect l="16296" t="13488" r="16390" b="22858"/>
          <a:stretch/>
        </p:blipFill>
        <p:spPr>
          <a:xfrm>
            <a:off x="0" y="3492500"/>
            <a:ext cx="3441699" cy="165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209550" y="112712"/>
            <a:ext cx="8753475" cy="665162"/>
          </a:xfrm>
          <a:prstGeom prst="roundRect">
            <a:avLst>
              <a:gd name="adj" fmla="val 16667"/>
            </a:avLst>
          </a:prstGeom>
          <a:solidFill>
            <a:srgbClr val="F5DDDD"/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1"/>
          <p:cNvSpPr txBox="1"/>
          <p:nvPr/>
        </p:nvSpPr>
        <p:spPr>
          <a:xfrm>
            <a:off x="8848725" y="4799012"/>
            <a:ext cx="3000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21"/>
          <p:cNvSpPr txBox="1"/>
          <p:nvPr/>
        </p:nvSpPr>
        <p:spPr>
          <a:xfrm>
            <a:off x="762000" y="195262"/>
            <a:ext cx="72977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1571"/>
              </a:buClr>
              <a:buSzPts val="1900"/>
              <a:buFont typeface="Times New Roman"/>
              <a:buNone/>
            </a:pPr>
            <a:r>
              <a:rPr lang="en-US" sz="19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the Schemes/programmes benefitting Women : 1/2</a:t>
            </a:r>
            <a:endParaRPr/>
          </a:p>
        </p:txBody>
      </p:sp>
      <p:sp>
        <p:nvSpPr>
          <p:cNvPr id="101" name="Google Shape;101;p21"/>
          <p:cNvSpPr/>
          <p:nvPr/>
        </p:nvSpPr>
        <p:spPr>
          <a:xfrm>
            <a:off x="298450" y="3814762"/>
            <a:ext cx="1630500" cy="12636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292100" y="3921125"/>
            <a:ext cx="16305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Empowerment through capacity building</a:t>
            </a:r>
            <a:endParaRPr/>
          </a:p>
        </p:txBody>
      </p:sp>
      <p:sp>
        <p:nvSpPr>
          <p:cNvPr id="103" name="Google Shape;103;p21"/>
          <p:cNvSpPr txBox="1"/>
          <p:nvPr/>
        </p:nvSpPr>
        <p:spPr>
          <a:xfrm>
            <a:off x="2257425" y="3849687"/>
            <a:ext cx="1208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200"/>
              <a:buFont typeface="Times New Roman"/>
              <a:buNone/>
            </a:pPr>
            <a:r>
              <a:rPr lang="en-US" sz="12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Inclusivepanchayats</a:t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298450" y="3343875"/>
            <a:ext cx="4894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C4F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A93C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actions :</a:t>
            </a:r>
            <a:endParaRPr/>
          </a:p>
        </p:txBody>
      </p:sp>
      <p:sp>
        <p:nvSpPr>
          <p:cNvPr id="105" name="Google Shape;105;p21"/>
          <p:cNvSpPr txBox="1"/>
          <p:nvPr/>
        </p:nvSpPr>
        <p:spPr>
          <a:xfrm>
            <a:off x="209550" y="795438"/>
            <a:ext cx="48942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C4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A93C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Rashtriya Gram Swaraj Abhiyan (RGSA)</a:t>
            </a:r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292100" y="1263963"/>
            <a:ext cx="228600" cy="142800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520700" y="1227150"/>
            <a:ext cx="7146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Centrally Sponsored Scheme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implemented from 2018-19 (revamped w.e.f  2022-23) </a:t>
            </a:r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292100" y="1816650"/>
            <a:ext cx="228600" cy="141300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525438" y="1766079"/>
            <a:ext cx="65007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Objective: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Strengthening of Panchayati Raj Institutions (PRIs) for achieving Sustainable Development Goals (SDGs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) at grassroots level</a:t>
            </a: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292100" y="2459088"/>
            <a:ext cx="228600" cy="142800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519000" y="2451738"/>
            <a:ext cx="65136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Allocation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</a:t>
            </a: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FY 2025-26</a:t>
            </a: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Rs. 986.47 Crores for Capacity Building and Training (CB&amp;T), Rs. 47.00 Crores for Incentivization of Panchayats (IoP) and Rs. 10.00 crore for Action Research and Publicity (AR&amp;P) - all three are sub-components of RGSA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l="13708" r="16800"/>
          <a:stretch/>
        </p:blipFill>
        <p:spPr>
          <a:xfrm>
            <a:off x="7867650" y="206375"/>
            <a:ext cx="920750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50" y="149225"/>
            <a:ext cx="366712" cy="56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/>
          <p:nvPr/>
        </p:nvSpPr>
        <p:spPr>
          <a:xfrm>
            <a:off x="2027237" y="3814762"/>
            <a:ext cx="1630500" cy="12636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3768725" y="3811587"/>
            <a:ext cx="1628700" cy="12636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5514975" y="3811587"/>
            <a:ext cx="1630500" cy="12636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7256462" y="3814762"/>
            <a:ext cx="1630500" cy="12636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2006600" y="4057650"/>
            <a:ext cx="1630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Inclusive Governance: Women friendly panchayats</a:t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3803650" y="3860800"/>
            <a:ext cx="15987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Gender Equality: capacity building interventions, training programs, study materials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5513387" y="3860800"/>
            <a:ext cx="16731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Women’s participation : Gram Sabha, Mahila Sabha, GPDP formulation</a:t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7324725" y="3930650"/>
            <a:ext cx="15303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Service Delivery : healthcare, education and sanitation</a:t>
            </a:r>
            <a:endParaRPr/>
          </a:p>
        </p:txBody>
      </p:sp>
      <p:pic>
        <p:nvPicPr>
          <p:cNvPr id="122" name="Google Shape;122;p21" descr="C:/Users/JS/AppData/Roaming/PolarisOffice9/ETemp/7936_22834136/image7.jpeg"/>
          <p:cNvPicPr preferRelativeResize="0"/>
          <p:nvPr/>
        </p:nvPicPr>
        <p:blipFill rotWithShape="1">
          <a:blip r:embed="rId5">
            <a:alphaModFix/>
          </a:blip>
          <a:srcRect l="10060" t="17817" r="20545"/>
          <a:stretch/>
        </p:blipFill>
        <p:spPr>
          <a:xfrm>
            <a:off x="7089775" y="1428750"/>
            <a:ext cx="2041525" cy="14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8753475" y="4800600"/>
            <a:ext cx="39052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400"/>
                <a:buFont typeface="Arial"/>
                <a:buNone/>
              </a:pPr>
              <a:t>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42900" y="850900"/>
            <a:ext cx="84153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C4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A93C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SVAMITVA Scheme (Survey of Villages and Mapping with Improvised Technology in Village Areas)</a:t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554037" y="1512887"/>
            <a:ext cx="228600" cy="142875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781050" y="1514475"/>
            <a:ext cx="797401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 Sector Scheme 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‘Record of Property Rights’ to residents of rural populated areas (Property Card/Title Deed) through mapping land parcels using drone technology</a:t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554037" y="2130425"/>
            <a:ext cx="228600" cy="142875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781050" y="2154237"/>
            <a:ext cx="797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Objectives: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facilitating monetization of rural residential properties for loans / other financial benefits, reduction in property related disputes, co-ownership of women in property rights and better village level planning through digital maps. </a:t>
            </a:r>
            <a:endParaRPr sz="16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554037" y="2994025"/>
            <a:ext cx="228600" cy="141287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781050" y="2936875"/>
            <a:ext cx="64928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Allocation 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FY 2025-26</a:t>
            </a:r>
            <a:r>
              <a:rPr lang="en-US"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Rs. 70.00 crores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438150" y="3268662"/>
            <a:ext cx="4894262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C4F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A93C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actions :</a:t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676375" y="3613150"/>
            <a:ext cx="1323900" cy="12621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2244800" y="3613150"/>
            <a:ext cx="1323900" cy="12621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3813250" y="3622675"/>
            <a:ext cx="1323900" cy="12621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5380099" y="3613150"/>
            <a:ext cx="1323900" cy="12621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677975" y="3867150"/>
            <a:ext cx="1323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ED9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FFEE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Financial Inclusion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2244925" y="3857625"/>
            <a:ext cx="1323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ED9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FFEE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Property Rights</a:t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3811874" y="3655975"/>
            <a:ext cx="13239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Decision Making </a:t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5400024" y="3655975"/>
            <a:ext cx="13239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Access to Government Schemes</a:t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209550" y="112712"/>
            <a:ext cx="8753475" cy="665162"/>
          </a:xfrm>
          <a:prstGeom prst="roundRect">
            <a:avLst>
              <a:gd name="adj" fmla="val 16667"/>
            </a:avLst>
          </a:prstGeom>
          <a:solidFill>
            <a:srgbClr val="F5DDDD"/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762000" y="195262"/>
            <a:ext cx="72977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1571"/>
              </a:buClr>
              <a:buSzPts val="1900"/>
              <a:buFont typeface="Times New Roman"/>
              <a:buNone/>
            </a:pPr>
            <a:r>
              <a:rPr lang="en-US" sz="19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the Schemes/programmes benefitting Women : 2/2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149225"/>
            <a:ext cx="366712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 l="13708" r="16800"/>
          <a:stretch/>
        </p:blipFill>
        <p:spPr>
          <a:xfrm>
            <a:off x="7867650" y="206375"/>
            <a:ext cx="920750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 l="7367" r="38888" b="8205"/>
          <a:stretch/>
        </p:blipFill>
        <p:spPr>
          <a:xfrm>
            <a:off x="6988175" y="3013075"/>
            <a:ext cx="2078037" cy="182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769937" y="1008062"/>
            <a:ext cx="789622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" name="Google Shape;154;p23"/>
          <p:cNvGraphicFramePr/>
          <p:nvPr/>
        </p:nvGraphicFramePr>
        <p:xfrm>
          <a:off x="504825" y="942975"/>
          <a:ext cx="8083525" cy="4002050"/>
        </p:xfrm>
        <a:graphic>
          <a:graphicData uri="http://schemas.openxmlformats.org/drawingml/2006/table">
            <a:tbl>
              <a:tblPr>
                <a:noFill/>
                <a:tableStyleId>{BC682AB5-E1F8-4B9C-BB2A-37EF8D9820C2}</a:tableStyleId>
              </a:tblPr>
              <a:tblGrid>
                <a:gridCol w="800100"/>
                <a:gridCol w="2009775"/>
                <a:gridCol w="950900"/>
                <a:gridCol w="790575"/>
                <a:gridCol w="825500"/>
                <a:gridCol w="809625"/>
                <a:gridCol w="985825"/>
                <a:gridCol w="911225"/>
              </a:tblGrid>
              <a:tr h="752475">
                <a:tc rowSpan="2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SI.</a:t>
                      </a:r>
                      <a:endParaRPr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 of the Scheme 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BE 2025-26 </a:t>
                      </a:r>
                      <a:endParaRPr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 Rs. in cr.) 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Allocation in GBS 2025-26</a:t>
                      </a:r>
                      <a:endParaRPr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( Rs. crore )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of total BE reported in GBS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</a:tr>
              <a:tr h="70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 A</a:t>
                      </a:r>
                      <a:endParaRPr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70 %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 B</a:t>
                      </a:r>
                      <a:endParaRPr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Atleast 30 %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 C</a:t>
                      </a:r>
                      <a:endParaRPr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30 %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A4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(i)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RGSA – Capacity Building &amp; Training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986.47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345.00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345.00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34.97%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405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(ii)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RGSA – Action Research &amp; Publicity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30%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025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(iii)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RGSA –Incentivisation of Panchayats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5.42%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SVAMITVA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30%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5" name="Google Shape;155;p23"/>
          <p:cNvSpPr txBox="1"/>
          <p:nvPr/>
        </p:nvSpPr>
        <p:spPr>
          <a:xfrm>
            <a:off x="8766175" y="4821237"/>
            <a:ext cx="3746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209550" y="112712"/>
            <a:ext cx="8753475" cy="665162"/>
          </a:xfrm>
          <a:prstGeom prst="roundRect">
            <a:avLst>
              <a:gd name="adj" fmla="val 16667"/>
            </a:avLst>
          </a:prstGeom>
          <a:solidFill>
            <a:srgbClr val="F5DDDD"/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895350" y="214312"/>
            <a:ext cx="69135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157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Allocations reported in the Gender Budget Statement in FY 2025-26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149225"/>
            <a:ext cx="366712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 l="13708" r="16800"/>
          <a:stretch/>
        </p:blipFill>
        <p:spPr>
          <a:xfrm>
            <a:off x="7867650" y="206375"/>
            <a:ext cx="920750" cy="4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/>
        </p:nvSpPr>
        <p:spPr>
          <a:xfrm>
            <a:off x="8761412" y="4800600"/>
            <a:ext cx="3825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400"/>
                <a:buFont typeface="Arial"/>
                <a:buNone/>
              </a:pPr>
              <a:t>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211540" y="816884"/>
            <a:ext cx="5937634" cy="5682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191069" y="796412"/>
            <a:ext cx="5968079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sz="1300" b="0" i="0" u="none" dirty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RGSA- mandatory induction training within 6 months of election &amp; refresher training within a year of election of all Election Representatives (ERs) including EWRs.</a:t>
            </a:r>
            <a:endParaRPr sz="1300" dirty="0"/>
          </a:p>
        </p:txBody>
      </p:sp>
      <p:sp>
        <p:nvSpPr>
          <p:cNvPr id="167" name="Google Shape;167;p24"/>
          <p:cNvSpPr/>
          <p:nvPr/>
        </p:nvSpPr>
        <p:spPr>
          <a:xfrm>
            <a:off x="209550" y="112712"/>
            <a:ext cx="8753475" cy="665162"/>
          </a:xfrm>
          <a:prstGeom prst="roundRect">
            <a:avLst>
              <a:gd name="adj" fmla="val 16667"/>
            </a:avLst>
          </a:prstGeom>
          <a:solidFill>
            <a:srgbClr val="F5DDDD"/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1165225" y="195262"/>
            <a:ext cx="68516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1571"/>
              </a:buClr>
              <a:buSzPts val="1900"/>
              <a:buFont typeface="Times New Roman"/>
              <a:buNone/>
            </a:pPr>
            <a:r>
              <a:rPr lang="en-US" sz="19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Initiatives for Strengthening Gender Budgeting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149225"/>
            <a:ext cx="366712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l="13708" r="16800"/>
          <a:stretch/>
        </p:blipFill>
        <p:spPr>
          <a:xfrm>
            <a:off x="7867650" y="206375"/>
            <a:ext cx="920750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 descr="C:/Users/JS/AppData/Roaming/PolarisOffice9/ETemp/7936_22834136/image10.jpeg"/>
          <p:cNvPicPr preferRelativeResize="0"/>
          <p:nvPr/>
        </p:nvPicPr>
        <p:blipFill rotWithShape="1">
          <a:blip r:embed="rId5">
            <a:alphaModFix/>
          </a:blip>
          <a:srcRect t="8390"/>
          <a:stretch/>
        </p:blipFill>
        <p:spPr>
          <a:xfrm>
            <a:off x="6342438" y="3002075"/>
            <a:ext cx="2642925" cy="171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6">
            <a:alphaModFix/>
          </a:blip>
          <a:srcRect t="49824" r="17505" b="12489"/>
          <a:stretch/>
        </p:blipFill>
        <p:spPr>
          <a:xfrm>
            <a:off x="6320088" y="1108800"/>
            <a:ext cx="2687601" cy="171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85900" y="2104662"/>
            <a:ext cx="51117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4" name="Google Shape;174;p24"/>
          <p:cNvGraphicFramePr/>
          <p:nvPr/>
        </p:nvGraphicFramePr>
        <p:xfrm>
          <a:off x="350023" y="1420058"/>
          <a:ext cx="5368389" cy="1171572"/>
        </p:xfrm>
        <a:graphic>
          <a:graphicData uri="http://schemas.openxmlformats.org/drawingml/2006/table">
            <a:tbl>
              <a:tblPr>
                <a:noFill/>
                <a:tableStyleId>{BC682AB5-E1F8-4B9C-BB2A-37EF8D9820C2}</a:tableStyleId>
              </a:tblPr>
              <a:tblGrid>
                <a:gridCol w="1341679"/>
                <a:gridCol w="1343354"/>
                <a:gridCol w="2137446"/>
                <a:gridCol w="545910"/>
              </a:tblGrid>
              <a:tr h="1562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Trained</a:t>
                      </a:r>
                      <a:endParaRPr sz="11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 &amp; Women Functionaries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2022-23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4205240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2,236,474 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53.18 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2023-24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3992382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2,296,119 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57.51 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2024-25</a:t>
                      </a:r>
                      <a:endParaRPr sz="11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3554942</a:t>
                      </a:r>
                      <a:endParaRPr sz="11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</a:t>
                      </a:r>
                      <a:r>
                        <a:rPr lang="en-US" sz="1100" b="0" i="0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</a:t>
                      </a:r>
                      <a:r>
                        <a:rPr lang="en-US" sz="11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1,986,912 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55.89 </a:t>
                      </a:r>
                      <a:endParaRPr sz="11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7A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1"/>
                    </a:solidFill>
                  </a:tcPr>
                </a:tc>
              </a:tr>
            </a:tbl>
          </a:graphicData>
        </a:graphic>
      </p:graphicFrame>
      <p:sp>
        <p:nvSpPr>
          <p:cNvPr id="175" name="Google Shape;175;p24"/>
          <p:cNvSpPr/>
          <p:nvPr/>
        </p:nvSpPr>
        <p:spPr>
          <a:xfrm>
            <a:off x="189078" y="2702993"/>
            <a:ext cx="5897100" cy="2353503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200"/>
              <a:buFont typeface="Times New Roman"/>
              <a:buNone/>
            </a:pPr>
            <a:r>
              <a:rPr lang="en-US" sz="1250" b="1" i="0" u="none" dirty="0" err="1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सशक्त</a:t>
            </a:r>
            <a:r>
              <a:rPr lang="en-US" sz="1250" b="1" i="0" u="none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50" b="1" dirty="0" err="1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पंचायत</a:t>
            </a:r>
            <a:r>
              <a:rPr lang="en-US" sz="1250" b="1" i="0" u="none" dirty="0" err="1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-नेत्री</a:t>
            </a:r>
            <a:r>
              <a:rPr lang="en-US" sz="1250" b="1" i="0" u="none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50" b="1" i="0" u="none" dirty="0" err="1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अभियान</a:t>
            </a:r>
            <a:r>
              <a:rPr lang="en-US" sz="1250" b="1" i="0" u="none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(Empowered Women Panchayat-Leader) Campaign</a:t>
            </a:r>
            <a:endParaRPr sz="1250" dirty="0" smtClean="0">
              <a:solidFill>
                <a:srgbClr val="FEED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200"/>
              <a:buFont typeface="Times New Roman"/>
              <a:buAutoNum type="alphaLcParenBoth"/>
            </a:pP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250" b="0" i="0" u="none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round 1200 Women Elected Representatives (WERs) of Panchayats attended</a:t>
            </a: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250" dirty="0" smtClean="0">
              <a:solidFill>
                <a:srgbClr val="FEED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200"/>
              <a:buFont typeface="Times New Roman"/>
              <a:buAutoNum type="alphaLcParenBoth"/>
            </a:pP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-US" sz="1250" b="0" i="0" u="none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50" b="0" i="0" u="none" dirty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WERs as Beacon leaders felicitated for exemplary works i</a:t>
            </a:r>
            <a:r>
              <a:rPr lang="en-US" sz="1250" dirty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250" b="0" i="0" u="none" dirty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rural governance.</a:t>
            </a:r>
            <a:endParaRPr sz="1250" b="0" i="0" u="none" dirty="0">
              <a:solidFill>
                <a:srgbClr val="FEED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200"/>
              <a:buFont typeface="Times New Roman"/>
              <a:buAutoNum type="alphaLcParenBoth"/>
            </a:pPr>
            <a:r>
              <a:rPr lang="en-US" sz="1250" b="1" dirty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 Special Training Module </a:t>
            </a:r>
            <a:r>
              <a:rPr lang="en-US" sz="1250" dirty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focusing on strengthening leadership, communication, and negotiation skills of WERs in PRIs. </a:t>
            </a:r>
            <a:endParaRPr sz="1250" dirty="0">
              <a:solidFill>
                <a:srgbClr val="FEED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200"/>
              <a:buFont typeface="Times New Roman"/>
              <a:buAutoNum type="alphaLcParenBoth"/>
            </a:pPr>
            <a:r>
              <a:rPr lang="en-US" sz="1250" dirty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total of 193 Women Master Trainers have been trained as on </a:t>
            </a: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date.</a:t>
            </a: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200"/>
            </a:pPr>
            <a:endParaRPr lang="en-US" sz="1250" dirty="0" smtClean="0">
              <a:solidFill>
                <a:srgbClr val="FEED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9863" lvl="0" indent="-17463" algn="just">
              <a:buClr>
                <a:srgbClr val="FEEDD8"/>
              </a:buClr>
              <a:buSzPts val="1200"/>
            </a:pP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</a:t>
            </a: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Programme (MDP) through IITs/IITMs/IRMA to </a:t>
            </a: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ERs/Functionaries </a:t>
            </a: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PRIs. 8 MDP held since January </a:t>
            </a: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2024; 189 </a:t>
            </a:r>
            <a:r>
              <a:rPr lang="en-US" sz="1250" dirty="0" smtClean="0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 trained, 107 are women.</a:t>
            </a: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200"/>
            </a:pPr>
            <a:endParaRPr lang="en-US" sz="1250" dirty="0" smtClean="0">
              <a:solidFill>
                <a:srgbClr val="FEED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7867650" y="4721400"/>
            <a:ext cx="14028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Contd…</a:t>
            </a:r>
            <a:endParaRPr>
              <a:solidFill>
                <a:srgbClr val="5015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8761412" y="4800600"/>
            <a:ext cx="3825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400"/>
                <a:buFont typeface="Arial"/>
                <a:buNone/>
              </a:pPr>
              <a:t>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209550" y="112712"/>
            <a:ext cx="8753400" cy="665100"/>
          </a:xfrm>
          <a:prstGeom prst="roundRect">
            <a:avLst>
              <a:gd name="adj" fmla="val 16667"/>
            </a:avLst>
          </a:prstGeom>
          <a:solidFill>
            <a:srgbClr val="F5DDDD"/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1165225" y="195262"/>
            <a:ext cx="68516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1571"/>
              </a:buClr>
              <a:buSzPts val="1900"/>
              <a:buFont typeface="Times New Roman"/>
              <a:buNone/>
            </a:pPr>
            <a:r>
              <a:rPr lang="en-US" sz="19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Initiatives for Strengthening Gender Budgeting</a:t>
            </a: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149225"/>
            <a:ext cx="366712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 l="13708" r="16800"/>
          <a:stretch/>
        </p:blipFill>
        <p:spPr>
          <a:xfrm>
            <a:off x="7867650" y="206375"/>
            <a:ext cx="920750" cy="4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421712" y="2603200"/>
            <a:ext cx="4546500" cy="4176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23300" y="2603200"/>
            <a:ext cx="3703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Gender Budgeting Cell</a:t>
            </a:r>
            <a:endParaRPr b="1"/>
          </a:p>
        </p:txBody>
      </p:sp>
      <p:sp>
        <p:nvSpPr>
          <p:cNvPr id="189" name="Google Shape;189;p25"/>
          <p:cNvSpPr/>
          <p:nvPr/>
        </p:nvSpPr>
        <p:spPr>
          <a:xfrm>
            <a:off x="412563" y="3384700"/>
            <a:ext cx="4559400" cy="12432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417938" y="3419975"/>
            <a:ext cx="45594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b="1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Co-ownership of Property under </a:t>
            </a:r>
            <a:r>
              <a:rPr lang="en-US" sz="1400" b="1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SVAMITVA Scheme</a:t>
            </a:r>
            <a:r>
              <a:rPr lang="en-US" b="1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covers both men &amp; women. States like Madhya Pradesh, Haryana, Karnataka, Chhattisgarh, Mizoram,  J&amp;K, Puducherry, Daman &amp; Diu etc have provisioned for co-ownership of women in property rights</a:t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409875" y="1243600"/>
            <a:ext cx="4530600" cy="995700"/>
          </a:xfrm>
          <a:prstGeom prst="roundRect">
            <a:avLst>
              <a:gd name="adj" fmla="val 16667"/>
            </a:avLst>
          </a:prstGeom>
          <a:solidFill>
            <a:srgbClr val="CC4A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409875" y="1342150"/>
            <a:ext cx="45132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b="1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Output-Outcome Monitoring Framework: </a:t>
            </a:r>
            <a:endParaRPr b="1">
              <a:solidFill>
                <a:srgbClr val="FEED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DD8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FEED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the capacity building component of RGSA, an output indicator 1.2 : “Number of elected women representatives trained in current year” has been added in OOMF 2025-26</a:t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5">
            <a:alphaModFix/>
          </a:blip>
          <a:srcRect t="18133"/>
          <a:stretch/>
        </p:blipFill>
        <p:spPr>
          <a:xfrm>
            <a:off x="5595200" y="1243600"/>
            <a:ext cx="2851824" cy="17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5200" y="3107488"/>
            <a:ext cx="2851825" cy="16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/>
        </p:nvSpPr>
        <p:spPr>
          <a:xfrm>
            <a:off x="723900" y="1365250"/>
            <a:ext cx="795655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Introduce </a:t>
            </a:r>
            <a:r>
              <a:rPr lang="en-US"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gender budgeting as a measurable indicator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within the </a:t>
            </a:r>
            <a:r>
              <a:rPr lang="en-US"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Women-Friendly Panchayat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theme of LSDGs for the </a:t>
            </a:r>
            <a:r>
              <a:rPr lang="en-US"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Panchayat Awards.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the spirit of gender budgeting in </a:t>
            </a:r>
            <a:r>
              <a:rPr lang="en-US"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Inter-Ministerial Convergence and Collaborative Schemes 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TB Mukt Panchayat, Rabies and Snakebite Preventions, One Health etc of M/o Health &amp; Family Welfare.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</a:t>
            </a:r>
            <a:r>
              <a:rPr lang="en-US"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repository of best practices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case studies, and gender budgeting innovations in PRIs.</a:t>
            </a: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8812212" y="4829175"/>
            <a:ext cx="33178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371475" y="1504950"/>
            <a:ext cx="228600" cy="142875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335050" y="2723350"/>
            <a:ext cx="230100" cy="141300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370725" y="3940187"/>
            <a:ext cx="230100" cy="141300"/>
          </a:xfrm>
          <a:prstGeom prst="chevron">
            <a:avLst>
              <a:gd name="adj" fmla="val 14899"/>
            </a:avLst>
          </a:prstGeom>
          <a:solidFill>
            <a:srgbClr val="A9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209550" y="112712"/>
            <a:ext cx="8753475" cy="665162"/>
          </a:xfrm>
          <a:prstGeom prst="roundRect">
            <a:avLst>
              <a:gd name="adj" fmla="val 16667"/>
            </a:avLst>
          </a:prstGeom>
          <a:solidFill>
            <a:srgbClr val="F5DDDD"/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1165225" y="195262"/>
            <a:ext cx="68516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1571"/>
              </a:buClr>
              <a:buSzPts val="1900"/>
              <a:buFont typeface="Times New Roman"/>
              <a:buNone/>
            </a:pPr>
            <a:r>
              <a:rPr lang="en-US" sz="19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 Forward</a:t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149225"/>
            <a:ext cx="366712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 l="13708" r="16800"/>
          <a:stretch/>
        </p:blipFill>
        <p:spPr>
          <a:xfrm>
            <a:off x="7867650" y="206375"/>
            <a:ext cx="920750" cy="4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/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850900" y="2174875"/>
            <a:ext cx="744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1571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rgbClr val="5015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729</Words>
  <Application>Microsoft Office PowerPoint</Application>
  <PresentationFormat>On-screen Show (16:9)</PresentationFormat>
  <Paragraphs>136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Times New Roman</vt:lpstr>
      <vt:lpstr>Montserrat Light</vt:lpstr>
      <vt:lpstr>Arvo</vt:lpstr>
      <vt:lpstr>Montserrat Medium</vt:lpstr>
      <vt:lpstr>Montserrat SemiBold</vt:lpstr>
      <vt:lpstr>2_Simple Light</vt:lpstr>
      <vt:lpstr>3_Simple Light</vt:lpstr>
      <vt:lpstr>4_Simple Light</vt:lpstr>
      <vt:lpstr>Simple Light</vt:lpstr>
      <vt:lpstr>1_Simple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HP</cp:lastModifiedBy>
  <cp:revision>8</cp:revision>
  <dcterms:modified xsi:type="dcterms:W3CDTF">2025-06-18T11:50:36Z</dcterms:modified>
</cp:coreProperties>
</file>