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0" r:id="rId4"/>
    <p:sldId id="259" r:id="rId5"/>
    <p:sldId id="261" r:id="rId6"/>
    <p:sldId id="262" r:id="rId7"/>
    <p:sldId id="264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D8B9DE-E33D-4B80-88A8-4ACC673438BF}" type="datetimeFigureOut">
              <a:rPr lang="en-IN" smtClean="0"/>
              <a:t>17-06-2025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1F3815-4770-4311-B71B-99E49820BE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1185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A3E81-6C2B-61C3-F5BB-02E3A9E88D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835145-ED1A-0746-8D20-7BDE453107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4336A8-8D96-07E0-4F30-38F991964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4C58-8186-435A-8868-8E823C47122E}" type="datetime1">
              <a:rPr lang="en-IN" smtClean="0"/>
              <a:t>17-06-2025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5373C-C2C6-0F01-D9F1-3242E2972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C9796D-CFD0-7585-E1BA-E468D6D2A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7078-0E62-4661-85DD-E118EF204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2915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791A8-6925-9589-0CD0-18152F7CB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BF803A-7BE1-C1D6-08EC-B2F0262BE9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1C08A-A57C-9632-6D1F-A796715D5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DA97-AEC3-43E9-BC04-77A3A7701304}" type="datetime1">
              <a:rPr lang="en-IN" smtClean="0"/>
              <a:t>17-06-2025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C79D1-3414-44A3-71F6-1809DB0DD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10B56-13A9-A65A-7F40-0031049C7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7078-0E62-4661-85DD-E118EF204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4695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A6DD29-8725-D31F-A241-D51F174EFB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35FE52-9596-4EAF-DD3D-C257BDC13B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AEAFB0-E29E-C6E7-473D-FF0107ABA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9A0B-566E-4EBB-99BB-394587EAA823}" type="datetime1">
              <a:rPr lang="en-IN" smtClean="0"/>
              <a:t>17-06-2025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741B79-D139-F60E-F710-FBDA17AF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BC35DA-7B55-B803-6B67-61052ACD9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7078-0E62-4661-85DD-E118EF204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8393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8FA23-768D-22D5-1A91-CB1DCB6E9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C50E7-BA69-0605-4DC1-B095ECDB2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1A610-59E2-3921-79A7-310A98900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96094-C962-41EC-B913-733585CDB831}" type="datetime1">
              <a:rPr lang="en-IN" smtClean="0"/>
              <a:t>17-06-2025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36D74B-F4C2-4F50-09AE-3C4B69E6F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A62FA-2471-099B-7C2F-474DAACFB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7078-0E62-4661-85DD-E118EF204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689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49F73-F7BF-0ADE-D7CD-5654FC06B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500D86-19EE-3351-EB94-5604377C99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B5E6C-B5BD-F609-F713-A585407B9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4FC5-3837-4A6C-B395-8693646E69AB}" type="datetime1">
              <a:rPr lang="en-IN" smtClean="0"/>
              <a:t>17-06-2025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CF708-7172-B9F2-0F40-1B3730D53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8E76D-EF54-78AA-AA55-8245A9888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7078-0E62-4661-85DD-E118EF204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9706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E733D-EF9A-F403-2806-8E26EBA60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F02CD-72BF-327E-86FF-ACF392D9F3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2EC510-09C8-BB1E-A410-76A846F56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B4E503-EDAA-A616-3E7B-F52D236BC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0CD62-B9DA-4B11-999E-50F9CBF7664E}" type="datetime1">
              <a:rPr lang="en-IN" smtClean="0"/>
              <a:t>17-06-2025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9D2FE4-717F-C632-512B-B01D2081F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5B927F-408E-A2ED-C25A-F319802E6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7078-0E62-4661-85DD-E118EF204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3859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84279-F391-23BC-912A-3EABF7A8E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F6476-D0F2-E2D8-1CC1-70C7A5542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7175E4-4BCB-19DE-C1EC-7479C7C30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4EF319-8AC2-987A-C3EC-33BF696788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B84A22-E03D-B5C3-BF0C-3C254A68AD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AA3B9E-3802-E747-39FE-C72AD12C2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AEE29-9B8B-43E0-BF04-17F96F780FCA}" type="datetime1">
              <a:rPr lang="en-IN" smtClean="0"/>
              <a:t>17-06-2025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7122F3-D363-D332-EB98-8DC413239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F698D8-DA76-02C0-7052-BD18DA9DC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7078-0E62-4661-85DD-E118EF204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9820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885DB-75F6-FA0F-CD41-8BEC433AC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A500B3-D9D5-F090-2276-3166B782C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5393-0137-49F6-8455-548EFAB23182}" type="datetime1">
              <a:rPr lang="en-IN" smtClean="0"/>
              <a:t>17-06-2025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DEDA35-40B8-1A38-3544-963F2B6C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9A3F07-A771-D051-8F4E-EED35BC2E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7078-0E62-4661-85DD-E118EF204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0757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0EE0E2-C1BC-B479-B1B0-C2CEDC16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6875-E576-467D-BDB9-6E8AA829F581}" type="datetime1">
              <a:rPr lang="en-IN" smtClean="0"/>
              <a:t>17-06-2025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2AD2E3-EB7F-D9A3-FB9F-CF453EB0D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3136BD-7B46-8D8E-441E-0FE88701B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7078-0E62-4661-85DD-E118EF204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238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03E02-06B0-2AEF-70A5-35152B8CD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1161F-9081-43C0-8DDD-AC5E5D1CF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1FAD23-5DF4-65DC-0DD5-81B2E48E48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6BCBF4-72D6-CDA4-F965-A79272AC8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C38B7-4307-4515-95B8-2A44AA74F695}" type="datetime1">
              <a:rPr lang="en-IN" smtClean="0"/>
              <a:t>17-06-2025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BF246-B34C-EB54-4E43-C40C2569E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615742-C1C3-96FB-B8D8-94A92BD72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7078-0E62-4661-85DD-E118EF204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8653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44C88-B019-6EAB-6186-42B15B78B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C99D40-6DF6-9B30-1530-B2EA4B2DA0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4606A9-905B-62B0-CE4E-353DCB7089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11E086-2501-D56E-5E07-D7E1767CF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BF54D-14DE-40D7-9AC7-65628633C5F9}" type="datetime1">
              <a:rPr lang="en-IN" smtClean="0"/>
              <a:t>17-06-2025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FCC58D-B2C0-4820-4B71-3FF29053B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0DFD7A-E133-6ADB-E27C-DEDFF6552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7078-0E62-4661-85DD-E118EF204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712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618191-917C-B213-74ED-F2504D714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E39CC-F0F2-FB8C-C4FA-40353AFD0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80C85-062C-C09C-B38B-6CD8A4FAA9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7D5F36-E993-4D1E-94C9-FD1816E17671}" type="datetime1">
              <a:rPr lang="en-IN" smtClean="0"/>
              <a:t>17-06-2025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59E58-5627-47C5-8BB2-6B296223DE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853BE-F93A-A84E-E9AB-54ACEF8162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447078-0E62-4661-85DD-E118EF204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412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45438" y="727329"/>
            <a:ext cx="939927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02005" marR="5080" indent="-78994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001F5F"/>
                </a:solidFill>
                <a:latin typeface="Palatino Linotype" panose="02040502050505030304" pitchFamily="18" charset="0"/>
              </a:rPr>
              <a:t>National</a:t>
            </a:r>
            <a:r>
              <a:rPr sz="2800" b="1" spc="-70" dirty="0">
                <a:solidFill>
                  <a:srgbClr val="001F5F"/>
                </a:solidFill>
                <a:latin typeface="Palatino Linotype" panose="02040502050505030304" pitchFamily="18" charset="0"/>
              </a:rPr>
              <a:t> </a:t>
            </a:r>
            <a:r>
              <a:rPr sz="2800" b="1" dirty="0">
                <a:solidFill>
                  <a:srgbClr val="001F5F"/>
                </a:solidFill>
                <a:latin typeface="Palatino Linotype" panose="02040502050505030304" pitchFamily="18" charset="0"/>
              </a:rPr>
              <a:t>Consultation</a:t>
            </a:r>
            <a:r>
              <a:rPr sz="2800" b="1" spc="-50" dirty="0">
                <a:solidFill>
                  <a:srgbClr val="001F5F"/>
                </a:solidFill>
                <a:latin typeface="Palatino Linotype" panose="02040502050505030304" pitchFamily="18" charset="0"/>
              </a:rPr>
              <a:t> </a:t>
            </a:r>
            <a:r>
              <a:rPr sz="2800" b="1" dirty="0">
                <a:solidFill>
                  <a:srgbClr val="001F5F"/>
                </a:solidFill>
                <a:latin typeface="Palatino Linotype" panose="02040502050505030304" pitchFamily="18" charset="0"/>
              </a:rPr>
              <a:t>on</a:t>
            </a:r>
            <a:r>
              <a:rPr sz="2800" b="1" spc="-80" dirty="0">
                <a:solidFill>
                  <a:srgbClr val="001F5F"/>
                </a:solidFill>
                <a:latin typeface="Palatino Linotype" panose="02040502050505030304" pitchFamily="18" charset="0"/>
              </a:rPr>
              <a:t> </a:t>
            </a:r>
            <a:r>
              <a:rPr sz="2800" b="1" dirty="0">
                <a:solidFill>
                  <a:srgbClr val="001F5F"/>
                </a:solidFill>
                <a:latin typeface="Palatino Linotype" panose="02040502050505030304" pitchFamily="18" charset="0"/>
              </a:rPr>
              <a:t>Gender</a:t>
            </a:r>
            <a:r>
              <a:rPr sz="2800" b="1" spc="-75" dirty="0">
                <a:solidFill>
                  <a:srgbClr val="001F5F"/>
                </a:solidFill>
                <a:latin typeface="Palatino Linotype" panose="02040502050505030304" pitchFamily="18" charset="0"/>
              </a:rPr>
              <a:t> </a:t>
            </a:r>
            <a:r>
              <a:rPr sz="2800" b="1" dirty="0">
                <a:solidFill>
                  <a:srgbClr val="001F5F"/>
                </a:solidFill>
                <a:latin typeface="Palatino Linotype" panose="02040502050505030304" pitchFamily="18" charset="0"/>
              </a:rPr>
              <a:t>Budgeting</a:t>
            </a:r>
            <a:r>
              <a:rPr sz="2800" b="1" spc="-65" dirty="0">
                <a:solidFill>
                  <a:srgbClr val="001F5F"/>
                </a:solidFill>
                <a:latin typeface="Palatino Linotype" panose="02040502050505030304" pitchFamily="18" charset="0"/>
              </a:rPr>
              <a:t> </a:t>
            </a:r>
            <a:r>
              <a:rPr sz="2800" b="1" dirty="0">
                <a:solidFill>
                  <a:srgbClr val="001F5F"/>
                </a:solidFill>
                <a:latin typeface="Palatino Linotype" panose="02040502050505030304" pitchFamily="18" charset="0"/>
              </a:rPr>
              <a:t>with</a:t>
            </a:r>
            <a:r>
              <a:rPr sz="2800" b="1" spc="-65" dirty="0">
                <a:solidFill>
                  <a:srgbClr val="001F5F"/>
                </a:solidFill>
                <a:latin typeface="Palatino Linotype" panose="02040502050505030304" pitchFamily="18" charset="0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Palatino Linotype" panose="02040502050505030304" pitchFamily="18" charset="0"/>
              </a:rPr>
              <a:t>Central Ministries/Departments</a:t>
            </a:r>
            <a:r>
              <a:rPr sz="2800" b="1" spc="-40" dirty="0">
                <a:solidFill>
                  <a:srgbClr val="001F5F"/>
                </a:solidFill>
                <a:latin typeface="Palatino Linotype" panose="02040502050505030304" pitchFamily="18" charset="0"/>
              </a:rPr>
              <a:t> </a:t>
            </a:r>
            <a:r>
              <a:rPr sz="2800" b="1" dirty="0">
                <a:solidFill>
                  <a:srgbClr val="001F5F"/>
                </a:solidFill>
                <a:latin typeface="Palatino Linotype" panose="02040502050505030304" pitchFamily="18" charset="0"/>
              </a:rPr>
              <a:t>and</a:t>
            </a:r>
            <a:r>
              <a:rPr sz="2800" b="1" spc="-75" dirty="0">
                <a:solidFill>
                  <a:srgbClr val="001F5F"/>
                </a:solidFill>
                <a:latin typeface="Palatino Linotype" panose="02040502050505030304" pitchFamily="18" charset="0"/>
              </a:rPr>
              <a:t> </a:t>
            </a:r>
            <a:r>
              <a:rPr sz="2800" b="1" dirty="0">
                <a:solidFill>
                  <a:srgbClr val="001F5F"/>
                </a:solidFill>
                <a:latin typeface="Palatino Linotype" panose="02040502050505030304" pitchFamily="18" charset="0"/>
              </a:rPr>
              <a:t>State</a:t>
            </a:r>
            <a:r>
              <a:rPr sz="2800" b="1" spc="-55" dirty="0">
                <a:solidFill>
                  <a:srgbClr val="001F5F"/>
                </a:solidFill>
                <a:latin typeface="Palatino Linotype" panose="02040502050505030304" pitchFamily="18" charset="0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Palatino Linotype" panose="02040502050505030304" pitchFamily="18" charset="0"/>
              </a:rPr>
              <a:t>Governments</a:t>
            </a:r>
            <a:endParaRPr sz="2800" b="1" dirty="0">
              <a:latin typeface="Palatino Linotype" panose="0204050205050503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50895" y="1582673"/>
            <a:ext cx="6777355" cy="486222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375920" algn="ctr">
              <a:lnSpc>
                <a:spcPct val="100000"/>
              </a:lnSpc>
              <a:spcBef>
                <a:spcPts val="95"/>
              </a:spcBef>
            </a:pPr>
            <a:endParaRPr lang="en-IN" sz="2200" b="1" i="1" dirty="0">
              <a:latin typeface="Palatino Linotype"/>
              <a:cs typeface="Palatino Linotype"/>
            </a:endParaRPr>
          </a:p>
          <a:p>
            <a:pPr marR="375920" algn="ctr">
              <a:lnSpc>
                <a:spcPct val="100000"/>
              </a:lnSpc>
              <a:spcBef>
                <a:spcPts val="95"/>
              </a:spcBef>
            </a:pPr>
            <a:r>
              <a:rPr sz="2200" b="1" i="1" dirty="0">
                <a:latin typeface="Palatino Linotype"/>
                <a:cs typeface="Palatino Linotype"/>
              </a:rPr>
              <a:t>Organized</a:t>
            </a:r>
            <a:r>
              <a:rPr sz="2200" b="1" i="1" spc="-110" dirty="0">
                <a:latin typeface="Palatino Linotype"/>
                <a:cs typeface="Palatino Linotype"/>
              </a:rPr>
              <a:t> </a:t>
            </a:r>
            <a:r>
              <a:rPr sz="2200" b="1" i="1" spc="-35" dirty="0">
                <a:latin typeface="Palatino Linotype"/>
                <a:cs typeface="Palatino Linotype"/>
              </a:rPr>
              <a:t>by</a:t>
            </a:r>
            <a:endParaRPr sz="2200" dirty="0">
              <a:latin typeface="Palatino Linotype"/>
              <a:cs typeface="Palatino Linotype"/>
            </a:endParaRPr>
          </a:p>
          <a:p>
            <a:pPr marR="374650" algn="ctr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latin typeface="Palatino Linotype"/>
                <a:cs typeface="Palatino Linotype"/>
              </a:rPr>
              <a:t>Ministry</a:t>
            </a:r>
            <a:r>
              <a:rPr sz="2400" b="1" spc="-55" dirty="0">
                <a:latin typeface="Palatino Linotype"/>
                <a:cs typeface="Palatino Linotype"/>
              </a:rPr>
              <a:t> </a:t>
            </a:r>
            <a:r>
              <a:rPr sz="2400" b="1" dirty="0">
                <a:latin typeface="Palatino Linotype"/>
                <a:cs typeface="Palatino Linotype"/>
              </a:rPr>
              <a:t>of</a:t>
            </a:r>
            <a:r>
              <a:rPr sz="2400" b="1" spc="-30" dirty="0">
                <a:latin typeface="Palatino Linotype"/>
                <a:cs typeface="Palatino Linotype"/>
              </a:rPr>
              <a:t> </a:t>
            </a:r>
            <a:r>
              <a:rPr sz="2400" b="1" dirty="0">
                <a:latin typeface="Palatino Linotype"/>
                <a:cs typeface="Palatino Linotype"/>
              </a:rPr>
              <a:t>Women</a:t>
            </a:r>
            <a:r>
              <a:rPr sz="2400" b="1" spc="-35" dirty="0">
                <a:latin typeface="Palatino Linotype"/>
                <a:cs typeface="Palatino Linotype"/>
              </a:rPr>
              <a:t> </a:t>
            </a:r>
            <a:r>
              <a:rPr sz="2400" b="1" dirty="0">
                <a:latin typeface="Palatino Linotype"/>
                <a:cs typeface="Palatino Linotype"/>
              </a:rPr>
              <a:t>&amp;</a:t>
            </a:r>
            <a:r>
              <a:rPr sz="2400" b="1" spc="-35" dirty="0">
                <a:latin typeface="Palatino Linotype"/>
                <a:cs typeface="Palatino Linotype"/>
              </a:rPr>
              <a:t> </a:t>
            </a:r>
            <a:r>
              <a:rPr sz="2400" b="1" dirty="0">
                <a:latin typeface="Palatino Linotype"/>
                <a:cs typeface="Palatino Linotype"/>
              </a:rPr>
              <a:t>Child</a:t>
            </a:r>
            <a:r>
              <a:rPr sz="2400" b="1" spc="-35" dirty="0">
                <a:latin typeface="Palatino Linotype"/>
                <a:cs typeface="Palatino Linotype"/>
              </a:rPr>
              <a:t> </a:t>
            </a:r>
            <a:r>
              <a:rPr sz="2400" b="1" spc="-10" dirty="0">
                <a:latin typeface="Palatino Linotype"/>
                <a:cs typeface="Palatino Linotype"/>
              </a:rPr>
              <a:t>Development</a:t>
            </a:r>
            <a:endParaRPr sz="2400" dirty="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2400" dirty="0">
              <a:latin typeface="Palatino Linotype"/>
              <a:cs typeface="Palatino Linotype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800" b="1" dirty="0">
                <a:solidFill>
                  <a:srgbClr val="001F5F"/>
                </a:solidFill>
                <a:latin typeface="Palatino Linotype"/>
                <a:cs typeface="Palatino Linotype"/>
              </a:rPr>
              <a:t>19</a:t>
            </a:r>
            <a:r>
              <a:rPr sz="1800" b="1" spc="-20" dirty="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sz="1800" b="1" dirty="0">
                <a:solidFill>
                  <a:srgbClr val="001F5F"/>
                </a:solidFill>
                <a:latin typeface="Palatino Linotype"/>
                <a:cs typeface="Palatino Linotype"/>
              </a:rPr>
              <a:t>June </a:t>
            </a:r>
            <a:r>
              <a:rPr sz="1800" b="1" spc="-20" dirty="0">
                <a:solidFill>
                  <a:srgbClr val="001F5F"/>
                </a:solidFill>
                <a:latin typeface="Palatino Linotype"/>
                <a:cs typeface="Palatino Linotype"/>
              </a:rPr>
              <a:t>2025</a:t>
            </a:r>
            <a:endParaRPr sz="1800" dirty="0">
              <a:latin typeface="Palatino Linotype"/>
              <a:cs typeface="Palatino Linotype"/>
            </a:endParaRPr>
          </a:p>
          <a:p>
            <a:pPr algn="ctr">
              <a:lnSpc>
                <a:spcPct val="100000"/>
              </a:lnSpc>
              <a:spcBef>
                <a:spcPts val="780"/>
              </a:spcBef>
            </a:pPr>
            <a:r>
              <a:rPr sz="1800" b="1" dirty="0">
                <a:solidFill>
                  <a:srgbClr val="001F5F"/>
                </a:solidFill>
                <a:latin typeface="Palatino Linotype"/>
                <a:cs typeface="Palatino Linotype"/>
              </a:rPr>
              <a:t>Hall</a:t>
            </a:r>
            <a:r>
              <a:rPr sz="1800" b="1" spc="-20" dirty="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sz="1800" b="1" dirty="0">
                <a:solidFill>
                  <a:srgbClr val="001F5F"/>
                </a:solidFill>
                <a:latin typeface="Palatino Linotype"/>
                <a:cs typeface="Palatino Linotype"/>
              </a:rPr>
              <a:t>No</a:t>
            </a:r>
            <a:r>
              <a:rPr sz="1800" b="1" spc="-25" dirty="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sz="1800" b="1" dirty="0">
                <a:solidFill>
                  <a:srgbClr val="001F5F"/>
                </a:solidFill>
                <a:latin typeface="Palatino Linotype"/>
                <a:cs typeface="Palatino Linotype"/>
              </a:rPr>
              <a:t>2</a:t>
            </a:r>
            <a:r>
              <a:rPr sz="1800" b="1" spc="-20" dirty="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sz="1800" b="1" dirty="0">
                <a:solidFill>
                  <a:srgbClr val="001F5F"/>
                </a:solidFill>
                <a:latin typeface="Palatino Linotype"/>
                <a:cs typeface="Palatino Linotype"/>
              </a:rPr>
              <a:t>&amp;</a:t>
            </a:r>
            <a:r>
              <a:rPr sz="1800" b="1" spc="-25" dirty="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sz="1800" b="1" dirty="0">
                <a:solidFill>
                  <a:srgbClr val="001F5F"/>
                </a:solidFill>
                <a:latin typeface="Palatino Linotype"/>
                <a:cs typeface="Palatino Linotype"/>
              </a:rPr>
              <a:t>3:</a:t>
            </a:r>
            <a:r>
              <a:rPr sz="1800" b="1" spc="-20" dirty="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sz="1800" b="1" dirty="0">
                <a:solidFill>
                  <a:srgbClr val="001F5F"/>
                </a:solidFill>
                <a:latin typeface="Palatino Linotype"/>
                <a:cs typeface="Palatino Linotype"/>
              </a:rPr>
              <a:t>Vigyan</a:t>
            </a:r>
            <a:r>
              <a:rPr sz="1800" b="1" spc="-15" dirty="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sz="1800" b="1" dirty="0">
                <a:solidFill>
                  <a:srgbClr val="001F5F"/>
                </a:solidFill>
                <a:latin typeface="Palatino Linotype"/>
                <a:cs typeface="Palatino Linotype"/>
              </a:rPr>
              <a:t>Bhawan,</a:t>
            </a:r>
            <a:r>
              <a:rPr sz="1800" b="1" spc="-30" dirty="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sz="1800" b="1" dirty="0">
                <a:solidFill>
                  <a:srgbClr val="001F5F"/>
                </a:solidFill>
                <a:latin typeface="Palatino Linotype"/>
                <a:cs typeface="Palatino Linotype"/>
              </a:rPr>
              <a:t>New</a:t>
            </a:r>
            <a:r>
              <a:rPr sz="1800" b="1" spc="-10" dirty="0">
                <a:solidFill>
                  <a:srgbClr val="001F5F"/>
                </a:solidFill>
                <a:latin typeface="Palatino Linotype"/>
                <a:cs typeface="Palatino Linotype"/>
              </a:rPr>
              <a:t> Delhi</a:t>
            </a:r>
            <a:endParaRPr sz="1800" dirty="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790"/>
              </a:spcBef>
            </a:pPr>
            <a:endParaRPr sz="1800" dirty="0">
              <a:latin typeface="Palatino Linotype"/>
              <a:cs typeface="Palatino Linotype"/>
            </a:endParaRPr>
          </a:p>
          <a:p>
            <a:pPr algn="ctr">
              <a:lnSpc>
                <a:spcPct val="100000"/>
              </a:lnSpc>
            </a:pPr>
            <a:r>
              <a:rPr sz="2000" b="1" dirty="0">
                <a:solidFill>
                  <a:srgbClr val="C00000"/>
                </a:solidFill>
                <a:latin typeface="Palatino Linotype"/>
                <a:cs typeface="Palatino Linotype"/>
              </a:rPr>
              <a:t>Initiatives</a:t>
            </a:r>
            <a:r>
              <a:rPr sz="2000" b="1" spc="-45" dirty="0">
                <a:solidFill>
                  <a:srgbClr val="C00000"/>
                </a:solidFill>
                <a:latin typeface="Palatino Linotype"/>
                <a:cs typeface="Palatino Linotype"/>
              </a:rPr>
              <a:t> </a:t>
            </a:r>
            <a:r>
              <a:rPr sz="2000" b="1" dirty="0">
                <a:solidFill>
                  <a:srgbClr val="C00000"/>
                </a:solidFill>
                <a:latin typeface="Palatino Linotype"/>
                <a:cs typeface="Palatino Linotype"/>
              </a:rPr>
              <a:t>to</a:t>
            </a:r>
            <a:r>
              <a:rPr sz="2000" b="1" spc="-20" dirty="0">
                <a:solidFill>
                  <a:srgbClr val="C00000"/>
                </a:solidFill>
                <a:latin typeface="Palatino Linotype"/>
                <a:cs typeface="Palatino Linotype"/>
              </a:rPr>
              <a:t> </a:t>
            </a:r>
            <a:r>
              <a:rPr sz="2000" b="1" dirty="0">
                <a:solidFill>
                  <a:srgbClr val="C00000"/>
                </a:solidFill>
                <a:latin typeface="Palatino Linotype"/>
                <a:cs typeface="Palatino Linotype"/>
              </a:rPr>
              <a:t>strengthen</a:t>
            </a:r>
            <a:r>
              <a:rPr sz="2000" b="1" spc="-35" dirty="0">
                <a:solidFill>
                  <a:srgbClr val="C00000"/>
                </a:solidFill>
                <a:latin typeface="Palatino Linotype"/>
                <a:cs typeface="Palatino Linotype"/>
              </a:rPr>
              <a:t> </a:t>
            </a:r>
            <a:r>
              <a:rPr sz="2000" b="1" dirty="0">
                <a:solidFill>
                  <a:srgbClr val="C00000"/>
                </a:solidFill>
                <a:latin typeface="Palatino Linotype"/>
                <a:cs typeface="Palatino Linotype"/>
              </a:rPr>
              <a:t>and advance</a:t>
            </a:r>
            <a:r>
              <a:rPr sz="2000" b="1" spc="-30" dirty="0">
                <a:solidFill>
                  <a:srgbClr val="C00000"/>
                </a:solidFill>
                <a:latin typeface="Palatino Linotype"/>
                <a:cs typeface="Palatino Linotype"/>
              </a:rPr>
              <a:t> </a:t>
            </a:r>
            <a:r>
              <a:rPr sz="2000" b="1" dirty="0">
                <a:solidFill>
                  <a:srgbClr val="C00000"/>
                </a:solidFill>
                <a:latin typeface="Palatino Linotype"/>
                <a:cs typeface="Palatino Linotype"/>
              </a:rPr>
              <a:t>Gender</a:t>
            </a:r>
            <a:r>
              <a:rPr sz="2000" b="1" spc="-20" dirty="0">
                <a:solidFill>
                  <a:srgbClr val="C00000"/>
                </a:solidFill>
                <a:latin typeface="Palatino Linotype"/>
                <a:cs typeface="Palatino Linotype"/>
              </a:rPr>
              <a:t> </a:t>
            </a:r>
            <a:r>
              <a:rPr sz="2000" b="1" spc="-10" dirty="0">
                <a:solidFill>
                  <a:srgbClr val="C00000"/>
                </a:solidFill>
                <a:latin typeface="Palatino Linotype"/>
                <a:cs typeface="Palatino Linotype"/>
              </a:rPr>
              <a:t>Budgeting</a:t>
            </a:r>
            <a:endParaRPr sz="2000" dirty="0">
              <a:latin typeface="Palatino Linotype"/>
              <a:cs typeface="Palatino Linotype"/>
            </a:endParaRPr>
          </a:p>
          <a:p>
            <a:pPr algn="ctr">
              <a:lnSpc>
                <a:spcPct val="100000"/>
              </a:lnSpc>
              <a:spcBef>
                <a:spcPts val="755"/>
              </a:spcBef>
            </a:pPr>
            <a:r>
              <a:rPr sz="2000" b="1" i="1" dirty="0">
                <a:solidFill>
                  <a:srgbClr val="C00000"/>
                </a:solidFill>
                <a:latin typeface="Palatino Linotype"/>
                <a:cs typeface="Palatino Linotype"/>
              </a:rPr>
              <a:t>–</a:t>
            </a:r>
            <a:r>
              <a:rPr sz="2000" b="1" i="1" spc="-15" dirty="0">
                <a:solidFill>
                  <a:srgbClr val="C00000"/>
                </a:solidFill>
                <a:latin typeface="Palatino Linotype"/>
                <a:cs typeface="Palatino Linotype"/>
              </a:rPr>
              <a:t> </a:t>
            </a:r>
            <a:r>
              <a:rPr sz="2000" b="1" i="1" dirty="0">
                <a:solidFill>
                  <a:srgbClr val="C00000"/>
                </a:solidFill>
                <a:latin typeface="Palatino Linotype"/>
                <a:cs typeface="Palatino Linotype"/>
              </a:rPr>
              <a:t>Sharing</a:t>
            </a:r>
            <a:r>
              <a:rPr sz="2000" b="1" i="1" spc="-30" dirty="0">
                <a:solidFill>
                  <a:srgbClr val="C00000"/>
                </a:solidFill>
                <a:latin typeface="Palatino Linotype"/>
                <a:cs typeface="Palatino Linotype"/>
              </a:rPr>
              <a:t> </a:t>
            </a:r>
            <a:r>
              <a:rPr sz="2000" b="1" i="1" dirty="0">
                <a:solidFill>
                  <a:srgbClr val="C00000"/>
                </a:solidFill>
                <a:latin typeface="Palatino Linotype"/>
                <a:cs typeface="Palatino Linotype"/>
              </a:rPr>
              <a:t>of</a:t>
            </a:r>
            <a:r>
              <a:rPr sz="2000" b="1" i="1" spc="-25" dirty="0">
                <a:solidFill>
                  <a:srgbClr val="C00000"/>
                </a:solidFill>
                <a:latin typeface="Palatino Linotype"/>
                <a:cs typeface="Palatino Linotype"/>
              </a:rPr>
              <a:t> </a:t>
            </a:r>
            <a:r>
              <a:rPr sz="2000" b="1" i="1" dirty="0">
                <a:solidFill>
                  <a:srgbClr val="C00000"/>
                </a:solidFill>
                <a:latin typeface="Palatino Linotype"/>
                <a:cs typeface="Palatino Linotype"/>
              </a:rPr>
              <a:t>lessons</a:t>
            </a:r>
            <a:r>
              <a:rPr sz="2000" b="1" i="1" spc="-35" dirty="0">
                <a:solidFill>
                  <a:srgbClr val="C00000"/>
                </a:solidFill>
                <a:latin typeface="Palatino Linotype"/>
                <a:cs typeface="Palatino Linotype"/>
              </a:rPr>
              <a:t> </a:t>
            </a:r>
            <a:r>
              <a:rPr sz="2000" b="1" i="1" dirty="0">
                <a:solidFill>
                  <a:srgbClr val="C00000"/>
                </a:solidFill>
                <a:latin typeface="Palatino Linotype"/>
                <a:cs typeface="Palatino Linotype"/>
              </a:rPr>
              <a:t>by</a:t>
            </a:r>
            <a:r>
              <a:rPr sz="2000" b="1" i="1" spc="-15" dirty="0">
                <a:solidFill>
                  <a:srgbClr val="C00000"/>
                </a:solidFill>
                <a:latin typeface="Palatino Linotype"/>
                <a:cs typeface="Palatino Linotype"/>
              </a:rPr>
              <a:t> </a:t>
            </a:r>
            <a:r>
              <a:rPr sz="2000" b="1" i="1" dirty="0">
                <a:solidFill>
                  <a:srgbClr val="C00000"/>
                </a:solidFill>
                <a:latin typeface="Palatino Linotype"/>
                <a:cs typeface="Palatino Linotype"/>
              </a:rPr>
              <a:t>the</a:t>
            </a:r>
            <a:r>
              <a:rPr sz="2000" b="1" i="1" spc="-20" dirty="0">
                <a:solidFill>
                  <a:srgbClr val="C00000"/>
                </a:solidFill>
                <a:latin typeface="Palatino Linotype"/>
                <a:cs typeface="Palatino Linotype"/>
              </a:rPr>
              <a:t> </a:t>
            </a:r>
            <a:r>
              <a:rPr sz="2000" b="1" i="1" dirty="0">
                <a:solidFill>
                  <a:srgbClr val="C00000"/>
                </a:solidFill>
                <a:latin typeface="Palatino Linotype"/>
                <a:cs typeface="Palatino Linotype"/>
              </a:rPr>
              <a:t>Central</a:t>
            </a:r>
            <a:r>
              <a:rPr sz="2000" b="1" i="1" spc="-25" dirty="0">
                <a:solidFill>
                  <a:srgbClr val="C00000"/>
                </a:solidFill>
                <a:latin typeface="Palatino Linotype"/>
                <a:cs typeface="Palatino Linotype"/>
              </a:rPr>
              <a:t> </a:t>
            </a:r>
            <a:r>
              <a:rPr sz="2000" b="1" i="1" dirty="0">
                <a:solidFill>
                  <a:srgbClr val="C00000"/>
                </a:solidFill>
                <a:latin typeface="Palatino Linotype"/>
                <a:cs typeface="Palatino Linotype"/>
              </a:rPr>
              <a:t>Ministries/</a:t>
            </a:r>
            <a:r>
              <a:rPr sz="2000" b="1" i="1" spc="-55" dirty="0">
                <a:solidFill>
                  <a:srgbClr val="C00000"/>
                </a:solidFill>
                <a:latin typeface="Palatino Linotype"/>
                <a:cs typeface="Palatino Linotype"/>
              </a:rPr>
              <a:t> </a:t>
            </a:r>
            <a:r>
              <a:rPr sz="2000" b="1" i="1" spc="-10" dirty="0">
                <a:solidFill>
                  <a:srgbClr val="C00000"/>
                </a:solidFill>
                <a:latin typeface="Palatino Linotype"/>
                <a:cs typeface="Palatino Linotype"/>
              </a:rPr>
              <a:t>Departments</a:t>
            </a:r>
            <a:endParaRPr lang="en-IN" sz="2000" i="1" spc="-10" dirty="0">
              <a:latin typeface="Palatino Linotype"/>
              <a:cs typeface="Palatino Linotype"/>
            </a:endParaRPr>
          </a:p>
          <a:p>
            <a:pPr algn="ctr">
              <a:lnSpc>
                <a:spcPct val="100000"/>
              </a:lnSpc>
              <a:spcBef>
                <a:spcPts val="755"/>
              </a:spcBef>
            </a:pPr>
            <a:endParaRPr lang="en-IN" sz="2000" b="1" dirty="0">
              <a:solidFill>
                <a:srgbClr val="001F5F"/>
              </a:solidFill>
              <a:latin typeface="Palatino Linotype"/>
              <a:cs typeface="Palatino Linotype"/>
            </a:endParaRPr>
          </a:p>
          <a:p>
            <a:pPr algn="ctr">
              <a:lnSpc>
                <a:spcPct val="100000"/>
              </a:lnSpc>
              <a:spcBef>
                <a:spcPts val="755"/>
              </a:spcBef>
            </a:pPr>
            <a:r>
              <a:rPr sz="2000" b="1" dirty="0">
                <a:solidFill>
                  <a:srgbClr val="001F5F"/>
                </a:solidFill>
                <a:latin typeface="Palatino Linotype"/>
                <a:cs typeface="Palatino Linotype"/>
              </a:rPr>
              <a:t>Presented</a:t>
            </a:r>
            <a:r>
              <a:rPr sz="2000" b="1" spc="-40" dirty="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sz="2000" b="1" spc="-25" dirty="0">
                <a:solidFill>
                  <a:srgbClr val="001F5F"/>
                </a:solidFill>
                <a:latin typeface="Palatino Linotype"/>
                <a:cs typeface="Palatino Linotype"/>
              </a:rPr>
              <a:t>by</a:t>
            </a:r>
            <a:r>
              <a:rPr sz="2000" spc="-25" dirty="0">
                <a:solidFill>
                  <a:srgbClr val="001F5F"/>
                </a:solidFill>
                <a:latin typeface="Cambria"/>
                <a:cs typeface="Cambria"/>
              </a:rPr>
              <a:t>: </a:t>
            </a:r>
            <a:endParaRPr lang="en-IN" sz="2000" spc="-25" dirty="0">
              <a:solidFill>
                <a:srgbClr val="001F5F"/>
              </a:solidFill>
              <a:latin typeface="Cambria"/>
              <a:cs typeface="Cambria"/>
            </a:endParaRPr>
          </a:p>
          <a:p>
            <a:pPr algn="ctr">
              <a:lnSpc>
                <a:spcPct val="100000"/>
              </a:lnSpc>
              <a:spcBef>
                <a:spcPts val="755"/>
              </a:spcBef>
            </a:pPr>
            <a:r>
              <a:rPr sz="2000" spc="30" dirty="0">
                <a:solidFill>
                  <a:srgbClr val="001F5F"/>
                </a:solidFill>
                <a:latin typeface="Cambria"/>
                <a:cs typeface="Cambria"/>
              </a:rPr>
              <a:t>Department</a:t>
            </a:r>
            <a:r>
              <a:rPr lang="en-IN" sz="2000" spc="30" dirty="0">
                <a:solidFill>
                  <a:srgbClr val="001F5F"/>
                </a:solidFill>
                <a:latin typeface="Cambria"/>
                <a:cs typeface="Cambria"/>
              </a:rPr>
              <a:t> of Financial Services</a:t>
            </a:r>
            <a:r>
              <a:rPr sz="2000" spc="30" dirty="0">
                <a:solidFill>
                  <a:srgbClr val="001F5F"/>
                </a:solidFill>
                <a:latin typeface="Cambria"/>
                <a:cs typeface="Cambria"/>
              </a:rPr>
              <a:t>,</a:t>
            </a:r>
            <a:r>
              <a:rPr lang="en-IN" sz="2000" spc="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</a:p>
          <a:p>
            <a:pPr algn="ctr">
              <a:lnSpc>
                <a:spcPct val="100000"/>
              </a:lnSpc>
              <a:spcBef>
                <a:spcPts val="755"/>
              </a:spcBef>
            </a:pPr>
            <a:r>
              <a:rPr lang="en-IN" sz="2000" spc="30" dirty="0">
                <a:solidFill>
                  <a:srgbClr val="001F5F"/>
                </a:solidFill>
                <a:latin typeface="Cambria"/>
                <a:cs typeface="Cambria"/>
              </a:rPr>
              <a:t>Ministry of Finance,</a:t>
            </a:r>
            <a:r>
              <a:rPr sz="2000" spc="1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spc="30" dirty="0">
                <a:solidFill>
                  <a:srgbClr val="001F5F"/>
                </a:solidFill>
                <a:latin typeface="Cambria"/>
                <a:cs typeface="Cambria"/>
              </a:rPr>
              <a:t>Government</a:t>
            </a:r>
            <a:r>
              <a:rPr sz="2000" spc="2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spc="30" dirty="0">
                <a:solidFill>
                  <a:srgbClr val="001F5F"/>
                </a:solidFill>
                <a:latin typeface="Cambria"/>
                <a:cs typeface="Cambria"/>
              </a:rPr>
              <a:t>of</a:t>
            </a:r>
            <a:r>
              <a:rPr sz="2000" spc="20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Cambria"/>
                <a:cs typeface="Cambria"/>
              </a:rPr>
              <a:t>India</a:t>
            </a:r>
            <a:endParaRPr sz="2000" dirty="0">
              <a:latin typeface="Cambria"/>
              <a:cs typeface="Cambria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C329C6-2FAF-4E73-A0AB-BE4154A33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7078-0E62-4661-85DD-E118EF20465D}" type="slidenum">
              <a:rPr lang="en-IN" smtClean="0"/>
              <a:t>1</a:t>
            </a:fld>
            <a:endParaRPr lang="en-I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6015" y="257413"/>
            <a:ext cx="9928692" cy="1010341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>
              <a:lnSpc>
                <a:spcPts val="3460"/>
              </a:lnSpc>
              <a:spcBef>
                <a:spcPts val="535"/>
              </a:spcBef>
            </a:pPr>
            <a:r>
              <a:rPr lang="en-IN" sz="3600" b="1" dirty="0">
                <a:latin typeface="Palatino Linotype" panose="02040502050505030304" pitchFamily="18" charset="0"/>
              </a:rPr>
              <a:t>Key </a:t>
            </a:r>
            <a:r>
              <a:rPr sz="3600" b="1" dirty="0">
                <a:latin typeface="Palatino Linotype" panose="02040502050505030304" pitchFamily="18" charset="0"/>
              </a:rPr>
              <a:t>Schemes/Programmes</a:t>
            </a:r>
            <a:r>
              <a:rPr sz="3600" b="1" spc="-50" dirty="0">
                <a:latin typeface="Palatino Linotype" panose="02040502050505030304" pitchFamily="18" charset="0"/>
              </a:rPr>
              <a:t> </a:t>
            </a:r>
            <a:r>
              <a:rPr sz="3600" b="1" dirty="0">
                <a:latin typeface="Palatino Linotype" panose="02040502050505030304" pitchFamily="18" charset="0"/>
              </a:rPr>
              <a:t>benefitting</a:t>
            </a:r>
            <a:r>
              <a:rPr sz="3600" b="1" spc="-75" dirty="0">
                <a:latin typeface="Palatino Linotype" panose="02040502050505030304" pitchFamily="18" charset="0"/>
              </a:rPr>
              <a:t> </a:t>
            </a:r>
            <a:r>
              <a:rPr sz="3600" b="1" spc="-10" dirty="0">
                <a:latin typeface="Palatino Linotype" panose="02040502050505030304" pitchFamily="18" charset="0"/>
              </a:rPr>
              <a:t>women </a:t>
            </a:r>
            <a:r>
              <a:rPr sz="3600" b="1" dirty="0">
                <a:latin typeface="Palatino Linotype" panose="02040502050505030304" pitchFamily="18" charset="0"/>
              </a:rPr>
              <a:t>and</a:t>
            </a:r>
            <a:r>
              <a:rPr sz="3600" b="1" spc="-20" dirty="0">
                <a:latin typeface="Palatino Linotype" panose="02040502050505030304" pitchFamily="18" charset="0"/>
              </a:rPr>
              <a:t> </a:t>
            </a:r>
            <a:r>
              <a:rPr sz="3600" b="1" spc="-10" dirty="0">
                <a:latin typeface="Palatino Linotype" panose="02040502050505030304" pitchFamily="18" charset="0"/>
              </a:rPr>
              <a:t>girls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7921" y="1508287"/>
            <a:ext cx="9928692" cy="4487766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69875" marR="5080" algn="just"/>
            <a:r>
              <a:rPr lang="en-US" sz="2000" b="1" dirty="0">
                <a:solidFill>
                  <a:schemeClr val="accent4">
                    <a:lumMod val="50000"/>
                  </a:schemeClr>
                </a:solidFill>
                <a:latin typeface="Palatino Linotype"/>
                <a:cs typeface="Palatino Linotype"/>
              </a:rPr>
              <a:t>DFS has reported two schemes under Gender Budget Statement for the FY 2025-26. The key objectives of the schemes are as under:</a:t>
            </a:r>
          </a:p>
          <a:p>
            <a:pPr marL="269875" marR="5080" algn="just"/>
            <a:endParaRPr lang="en-US" sz="2000" i="1" dirty="0">
              <a:solidFill>
                <a:srgbClr val="00B050"/>
              </a:solidFill>
              <a:latin typeface="Palatino Linotype"/>
              <a:cs typeface="Palatino Linotype"/>
            </a:endParaRPr>
          </a:p>
          <a:p>
            <a:pPr marL="361950" marR="5080" algn="just">
              <a:buFont typeface="+mj-lt"/>
              <a:buAutoNum type="arabicPeriod"/>
              <a:tabLst>
                <a:tab pos="241300" algn="l"/>
              </a:tabLst>
            </a:pPr>
            <a:r>
              <a:rPr lang="en-US" sz="2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Palatino Linotype"/>
                <a:cs typeface="Palatino Linotype"/>
              </a:rPr>
              <a:t> Scheme: Interest subsidy to LIC for Pension Plan for Senior Citizens scheme</a:t>
            </a:r>
            <a:r>
              <a:rPr lang="en-US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Palatino Linotype"/>
                <a:cs typeface="Palatino Linotype"/>
              </a:rPr>
              <a:t>: </a:t>
            </a:r>
          </a:p>
          <a:p>
            <a:pPr marL="647700" marR="5080" lvl="1" indent="-285750" algn="just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n-US" sz="2000" dirty="0">
                <a:solidFill>
                  <a:schemeClr val="tx1"/>
                </a:solidFill>
                <a:latin typeface="Palatino Linotype"/>
                <a:cs typeface="Palatino Linotype"/>
              </a:rPr>
              <a:t>Launched on 14.07.2003 &amp; is implemented </a:t>
            </a:r>
            <a:r>
              <a:rPr lang="en-US" sz="2000" dirty="0">
                <a:latin typeface="Palatino Linotype"/>
                <a:cs typeface="Palatino Linotype"/>
              </a:rPr>
              <a:t>b</a:t>
            </a:r>
            <a:r>
              <a:rPr lang="en-US" sz="2000" dirty="0">
                <a:solidFill>
                  <a:schemeClr val="tx1"/>
                </a:solidFill>
                <a:latin typeface="Palatino Linotype"/>
                <a:cs typeface="Palatino Linotype"/>
              </a:rPr>
              <a:t>y LIC</a:t>
            </a:r>
          </a:p>
          <a:p>
            <a:pPr marL="647700" marR="5080" lvl="1" indent="-285750" algn="just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n-US" sz="2000" b="1" dirty="0">
                <a:solidFill>
                  <a:schemeClr val="tx1"/>
                </a:solidFill>
                <a:latin typeface="Palatino Linotype"/>
                <a:cs typeface="Palatino Linotype"/>
              </a:rPr>
              <a:t>Objective:</a:t>
            </a:r>
            <a:r>
              <a:rPr lang="en-US" sz="2000" dirty="0">
                <a:solidFill>
                  <a:schemeClr val="tx1"/>
                </a:solidFill>
                <a:latin typeface="Palatino Linotype"/>
                <a:cs typeface="Palatino Linotype"/>
              </a:rPr>
              <a:t> Provide assured monthly pension with a guaranteed return of 9% p.a.</a:t>
            </a:r>
          </a:p>
          <a:p>
            <a:pPr marL="647700" marR="5080" lvl="1" indent="-285750" algn="just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n-US" sz="2000" b="1" dirty="0">
                <a:solidFill>
                  <a:schemeClr val="tx1"/>
                </a:solidFill>
                <a:latin typeface="Palatino Linotype"/>
                <a:cs typeface="Palatino Linotype"/>
              </a:rPr>
              <a:t>Government Support:</a:t>
            </a:r>
            <a:r>
              <a:rPr lang="en-US" sz="2000" dirty="0">
                <a:solidFill>
                  <a:schemeClr val="tx1"/>
                </a:solidFill>
                <a:latin typeface="Palatino Linotype"/>
                <a:cs typeface="Palatino Linotype"/>
              </a:rPr>
              <a:t> </a:t>
            </a:r>
          </a:p>
          <a:p>
            <a:pPr marL="1104900" marR="5080" lvl="2" indent="-285750" algn="just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n-US" dirty="0">
                <a:solidFill>
                  <a:schemeClr val="tx1"/>
                </a:solidFill>
                <a:latin typeface="Palatino Linotype"/>
                <a:cs typeface="Palatino Linotype"/>
              </a:rPr>
              <a:t>Subsidizes the gap between assured and actual returns</a:t>
            </a:r>
          </a:p>
          <a:p>
            <a:pPr marL="1104900" marR="5080" lvl="2" indent="-285750" algn="just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n-US" dirty="0">
                <a:solidFill>
                  <a:schemeClr val="tx1"/>
                </a:solidFill>
                <a:latin typeface="Palatino Linotype"/>
                <a:cs typeface="Palatino Linotype"/>
              </a:rPr>
              <a:t>Covers administrative expenses</a:t>
            </a:r>
          </a:p>
          <a:p>
            <a:pPr marL="647700" marR="5080" lvl="1" indent="-285750" algn="just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n-US" sz="2000" b="1" dirty="0">
                <a:latin typeface="Palatino Linotype"/>
                <a:cs typeface="Palatino Linotype"/>
              </a:rPr>
              <a:t>Scheme Status:</a:t>
            </a:r>
          </a:p>
          <a:p>
            <a:pPr marL="1104900" marR="5080" lvl="2" indent="-285750" algn="just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n-US" dirty="0">
                <a:latin typeface="Palatino Linotype"/>
                <a:cs typeface="Palatino Linotype"/>
              </a:rPr>
              <a:t>Closed to new enrolments since 14.08.2015</a:t>
            </a:r>
          </a:p>
          <a:p>
            <a:pPr marL="1104900" marR="5080" lvl="2" indent="-285750" algn="just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n-US" dirty="0">
                <a:latin typeface="Palatino Linotype"/>
                <a:cs typeface="Palatino Linotype"/>
              </a:rPr>
              <a:t>Existing policies continue to be serviced</a:t>
            </a:r>
          </a:p>
          <a:p>
            <a:pPr marL="647700" marR="5080" lvl="1" indent="-285750" algn="just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n-US" sz="2000" b="1" dirty="0">
                <a:latin typeface="Palatino Linotype"/>
                <a:cs typeface="Palatino Linotype"/>
              </a:rPr>
              <a:t>Gender Perspective:</a:t>
            </a:r>
          </a:p>
          <a:p>
            <a:pPr marL="1104900" marR="5080" lvl="2" indent="-285750" algn="just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n-US" dirty="0">
                <a:latin typeface="Palatino Linotype"/>
                <a:cs typeface="Palatino Linotype"/>
              </a:rPr>
              <a:t>Total Subscribers (as on 30.05.2025): 3.6 lakh</a:t>
            </a:r>
          </a:p>
          <a:p>
            <a:pPr marL="1104900" marR="5080" lvl="2" indent="-285750" algn="just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n-US" dirty="0">
                <a:latin typeface="Palatino Linotype"/>
                <a:cs typeface="Palatino Linotype"/>
              </a:rPr>
              <a:t>Women Subscribers: 34.49%</a:t>
            </a:r>
            <a:endParaRPr dirty="0">
              <a:latin typeface="Palatino Linotype"/>
              <a:cs typeface="Palatino Linotype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CB0C43-B6CF-4AF7-8728-BA3D41AA9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7078-0E62-4661-85DD-E118EF20465D}" type="slidenum">
              <a:rPr lang="en-IN" smtClean="0"/>
              <a:t>2</a:t>
            </a:fld>
            <a:endParaRPr lang="en-I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424" y="257413"/>
            <a:ext cx="10136108" cy="1010341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>
              <a:lnSpc>
                <a:spcPts val="3460"/>
              </a:lnSpc>
              <a:spcBef>
                <a:spcPts val="535"/>
              </a:spcBef>
            </a:pPr>
            <a:r>
              <a:rPr lang="en-IN" sz="3600" b="1" dirty="0">
                <a:latin typeface="Palatino Linotype" panose="02040502050505030304" pitchFamily="18" charset="0"/>
              </a:rPr>
              <a:t>Key </a:t>
            </a:r>
            <a:r>
              <a:rPr sz="3600" b="1" dirty="0">
                <a:latin typeface="Palatino Linotype" panose="02040502050505030304" pitchFamily="18" charset="0"/>
              </a:rPr>
              <a:t>Schemes/Programmes</a:t>
            </a:r>
            <a:r>
              <a:rPr sz="3600" b="1" spc="-50" dirty="0">
                <a:latin typeface="Palatino Linotype" panose="02040502050505030304" pitchFamily="18" charset="0"/>
              </a:rPr>
              <a:t> </a:t>
            </a:r>
            <a:r>
              <a:rPr sz="3600" b="1" dirty="0">
                <a:latin typeface="Palatino Linotype" panose="02040502050505030304" pitchFamily="18" charset="0"/>
              </a:rPr>
              <a:t>benefitting</a:t>
            </a:r>
            <a:r>
              <a:rPr sz="3600" b="1" spc="-75" dirty="0">
                <a:latin typeface="Palatino Linotype" panose="02040502050505030304" pitchFamily="18" charset="0"/>
              </a:rPr>
              <a:t> </a:t>
            </a:r>
            <a:r>
              <a:rPr sz="3600" b="1" spc="-10" dirty="0">
                <a:latin typeface="Palatino Linotype" panose="02040502050505030304" pitchFamily="18" charset="0"/>
              </a:rPr>
              <a:t>women </a:t>
            </a:r>
            <a:r>
              <a:rPr sz="3600" b="1" dirty="0">
                <a:latin typeface="Palatino Linotype" panose="02040502050505030304" pitchFamily="18" charset="0"/>
              </a:rPr>
              <a:t>and</a:t>
            </a:r>
            <a:r>
              <a:rPr sz="3600" b="1" spc="-20" dirty="0">
                <a:latin typeface="Palatino Linotype" panose="02040502050505030304" pitchFamily="18" charset="0"/>
              </a:rPr>
              <a:t> </a:t>
            </a:r>
            <a:r>
              <a:rPr sz="3600" b="1" spc="-10" dirty="0">
                <a:latin typeface="Palatino Linotype" panose="02040502050505030304" pitchFamily="18" charset="0"/>
              </a:rPr>
              <a:t>girls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6441" y="1518012"/>
            <a:ext cx="10363092" cy="4733987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69875" marR="5080" algn="just"/>
            <a:r>
              <a:rPr lang="en-US" sz="2000" b="1" dirty="0">
                <a:solidFill>
                  <a:schemeClr val="tx1"/>
                </a:solidFill>
                <a:latin typeface="Palatino Linotype"/>
                <a:cs typeface="Palatino Linotype"/>
              </a:rPr>
              <a:t>2. </a:t>
            </a:r>
            <a:r>
              <a:rPr lang="en-US" sz="2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Palatino Linotype"/>
                <a:cs typeface="Palatino Linotype"/>
              </a:rPr>
              <a:t>Scheme: Atal Pension Yojana (APY) (Payment of Incentive to Banks):</a:t>
            </a:r>
            <a:endParaRPr lang="en-US" sz="2000" dirty="0">
              <a:solidFill>
                <a:schemeClr val="tx2">
                  <a:lumMod val="75000"/>
                  <a:lumOff val="25000"/>
                </a:schemeClr>
              </a:solidFill>
              <a:latin typeface="Palatino Linotype"/>
              <a:cs typeface="Palatino Linotype"/>
            </a:endParaRPr>
          </a:p>
          <a:p>
            <a:pPr marL="647700" marR="5080" lvl="1" indent="-285750" algn="just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n-US" sz="2000" dirty="0">
                <a:solidFill>
                  <a:schemeClr val="tx1"/>
                </a:solidFill>
                <a:latin typeface="Palatino Linotype"/>
                <a:cs typeface="Palatino Linotype"/>
              </a:rPr>
              <a:t>Launched on  09.05.2015</a:t>
            </a:r>
          </a:p>
          <a:p>
            <a:pPr marL="647700" marR="5080" lvl="1" indent="-285750" algn="just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n-US" sz="2000" b="1" dirty="0">
                <a:solidFill>
                  <a:schemeClr val="tx1"/>
                </a:solidFill>
                <a:latin typeface="Palatino Linotype"/>
                <a:cs typeface="Palatino Linotype"/>
              </a:rPr>
              <a:t>Objective:</a:t>
            </a:r>
            <a:r>
              <a:rPr lang="en-US" sz="2000" dirty="0">
                <a:solidFill>
                  <a:schemeClr val="tx1"/>
                </a:solidFill>
                <a:latin typeface="Palatino Linotype"/>
                <a:cs typeface="Palatino Linotype"/>
              </a:rPr>
              <a:t> </a:t>
            </a:r>
            <a:r>
              <a:rPr lang="en-US" sz="2000" dirty="0">
                <a:latin typeface="Palatino Linotype"/>
                <a:cs typeface="Palatino Linotype"/>
              </a:rPr>
              <a:t>C</a:t>
            </a:r>
            <a:r>
              <a:rPr lang="en-US" sz="2000" dirty="0">
                <a:solidFill>
                  <a:schemeClr val="tx1"/>
                </a:solidFill>
                <a:latin typeface="Palatino Linotype"/>
                <a:cs typeface="Palatino Linotype"/>
              </a:rPr>
              <a:t>reating a universal social security system for all Indians, especially the poor, the under-privileged and the workers in the unorganized sector.</a:t>
            </a:r>
          </a:p>
          <a:p>
            <a:pPr marL="647700" marR="5080" lvl="1" indent="-285750" algn="just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n-US" sz="2000" b="1" dirty="0">
                <a:latin typeface="Palatino Linotype"/>
                <a:cs typeface="Palatino Linotype"/>
              </a:rPr>
              <a:t>Eligibility: </a:t>
            </a:r>
            <a:r>
              <a:rPr lang="en-US" sz="2000" dirty="0">
                <a:latin typeface="Palatino Linotype"/>
                <a:cs typeface="Palatino Linotype"/>
              </a:rPr>
              <a:t>O</a:t>
            </a:r>
            <a:r>
              <a:rPr lang="en-US" sz="2000" dirty="0">
                <a:solidFill>
                  <a:schemeClr val="tx1"/>
                </a:solidFill>
                <a:latin typeface="Palatino Linotype"/>
                <a:cs typeface="Palatino Linotype"/>
              </a:rPr>
              <a:t>pen to all citizens of India between 18-40 years of age having a savings bank/post office account.</a:t>
            </a:r>
          </a:p>
          <a:p>
            <a:pPr marL="647700" marR="5080" lvl="1" indent="-285750" algn="just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n-US" sz="2000" b="1" dirty="0">
                <a:solidFill>
                  <a:schemeClr val="tx1"/>
                </a:solidFill>
                <a:latin typeface="Palatino Linotype"/>
                <a:cs typeface="Palatino Linotype"/>
              </a:rPr>
              <a:t>Benefit:</a:t>
            </a:r>
            <a:r>
              <a:rPr lang="en-US" sz="2000" dirty="0">
                <a:solidFill>
                  <a:schemeClr val="tx1"/>
                </a:solidFill>
                <a:latin typeface="Palatino Linotype"/>
                <a:cs typeface="Palatino Linotype"/>
              </a:rPr>
              <a:t> </a:t>
            </a:r>
          </a:p>
          <a:p>
            <a:pPr marL="1104900" marR="5080" lvl="2" indent="-285750" algn="just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n-US" dirty="0">
                <a:solidFill>
                  <a:schemeClr val="tx1"/>
                </a:solidFill>
                <a:latin typeface="Palatino Linotype"/>
                <a:cs typeface="Palatino Linotype"/>
              </a:rPr>
              <a:t>Receiving a government guaranteed minimum pension of Rs.1000 per month to Rs. 5000 per month, after the age of 60 years until death, depending on the contribution chosen by the subscriber.</a:t>
            </a:r>
          </a:p>
          <a:p>
            <a:pPr marL="1104900" marR="5080" lvl="2" indent="-285750" algn="just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n-US" dirty="0">
                <a:solidFill>
                  <a:schemeClr val="tx1"/>
                </a:solidFill>
                <a:latin typeface="Palatino Linotype"/>
                <a:cs typeface="Palatino Linotype"/>
              </a:rPr>
              <a:t>Subsidizes the gap between assured and actual returns</a:t>
            </a:r>
          </a:p>
          <a:p>
            <a:pPr marL="1104900" marR="5080" lvl="2" indent="-285750" algn="just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n-US" dirty="0">
                <a:solidFill>
                  <a:schemeClr val="tx1"/>
                </a:solidFill>
                <a:latin typeface="Palatino Linotype"/>
                <a:cs typeface="Palatino Linotype"/>
              </a:rPr>
              <a:t>Covers administrative expenses</a:t>
            </a:r>
          </a:p>
          <a:p>
            <a:pPr marL="1104900" marR="5080" lvl="2" indent="-285750" algn="just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n-US" dirty="0">
                <a:solidFill>
                  <a:schemeClr val="tx1"/>
                </a:solidFill>
                <a:latin typeface="Palatino Linotype"/>
                <a:cs typeface="Palatino Linotype"/>
              </a:rPr>
              <a:t>Spouse receives same pension after subscriber’s death</a:t>
            </a:r>
          </a:p>
          <a:p>
            <a:pPr marL="647700" marR="5080" lvl="1" indent="-285750" algn="just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n-US" sz="2000" b="1" dirty="0">
                <a:latin typeface="Palatino Linotype"/>
                <a:cs typeface="Palatino Linotype"/>
              </a:rPr>
              <a:t>Gender Perspective:</a:t>
            </a:r>
          </a:p>
          <a:p>
            <a:pPr marL="1104900" marR="5080" lvl="2" indent="-285750" algn="just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n-US" dirty="0">
                <a:latin typeface="Palatino Linotype"/>
                <a:cs typeface="Palatino Linotype"/>
              </a:rPr>
              <a:t>Total Subscribers as on 25.05.2025: 7.74 crore</a:t>
            </a:r>
          </a:p>
          <a:p>
            <a:pPr marL="1104900" marR="5080" lvl="2" indent="-285750" algn="just"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en-US" dirty="0">
                <a:latin typeface="Palatino Linotype"/>
                <a:cs typeface="Palatino Linotype"/>
              </a:rPr>
              <a:t>Women Subscribers: 47.97%</a:t>
            </a:r>
            <a:endParaRPr dirty="0">
              <a:latin typeface="Palatino Linotype"/>
              <a:cs typeface="Palatino Linotype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76CA26-3E47-4360-A6B0-F32365742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7078-0E62-4661-85DD-E118EF20465D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7350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F4A15-3708-BFD3-9EC0-586954243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Palatino Linotype" panose="02040502050505030304" pitchFamily="18" charset="0"/>
              </a:rPr>
              <a:t>Role of the Schemes in Advancing Gender Equity by providing benefits</a:t>
            </a:r>
            <a:r>
              <a:rPr lang="en-US" b="1" spc="-50" dirty="0">
                <a:latin typeface="Palatino Linotype" panose="02040502050505030304" pitchFamily="18" charset="0"/>
              </a:rPr>
              <a:t> </a:t>
            </a:r>
            <a:r>
              <a:rPr lang="en-US" b="1" spc="-10" dirty="0">
                <a:latin typeface="Palatino Linotype" panose="02040502050505030304" pitchFamily="18" charset="0"/>
              </a:rPr>
              <a:t>to </a:t>
            </a:r>
            <a:r>
              <a:rPr lang="en-US" b="1" dirty="0">
                <a:latin typeface="Palatino Linotype" panose="02040502050505030304" pitchFamily="18" charset="0"/>
              </a:rPr>
              <a:t>women</a:t>
            </a:r>
            <a:endParaRPr lang="en-IN" b="1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B999FA-9DCA-9C53-9F6E-9ED31511B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Palatino Linotype"/>
                <a:cs typeface="Palatino Linotype"/>
              </a:rPr>
              <a:t>Despite being subscription-based, both schemes have seen notable participation from women which is over 30% of total subscribers in both the schemes.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Palatino Linotype"/>
                <a:cs typeface="Palatino Linotype"/>
              </a:rPr>
              <a:t>Women’s enrolment in these social security schemes reflects a growing financial inclusion and willingness to invest in long-term security.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Palatino Linotype"/>
                <a:cs typeface="Palatino Linotype"/>
              </a:rPr>
              <a:t>Participation empowers women by helping them overcome structural barriers, such as: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Palatino Linotype"/>
                <a:cs typeface="Palatino Linotype"/>
              </a:rPr>
              <a:t>Limited access to affordable childcare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Palatino Linotype"/>
                <a:cs typeface="Palatino Linotype"/>
              </a:rPr>
              <a:t>Restricted access to financial services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Palatino Linotype"/>
                <a:cs typeface="Palatino Linotype"/>
              </a:rPr>
              <a:t>Barriers to formal employment and income continuity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Palatino Linotype"/>
                <a:cs typeface="Palatino Linotype"/>
              </a:rPr>
              <a:t>Such participation fosters self-reliance, serving as a model for other women and encouraging wider community engagement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Palatino Linotype"/>
                <a:cs typeface="Palatino Linotype"/>
              </a:rPr>
              <a:t>These schemes contribute meaningfully towards gender equality, which is vital for inclusive and sustainable development, and drive economic, social, and cultural upliftment.</a:t>
            </a:r>
            <a:endParaRPr lang="en-IN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2C085A-E421-4759-8164-9BB667316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7078-0E62-4661-85DD-E118EF20465D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9914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5997" y="388518"/>
            <a:ext cx="10068633" cy="1176604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535"/>
              </a:spcBef>
            </a:pPr>
            <a:r>
              <a:rPr sz="3600" b="1" dirty="0">
                <a:latin typeface="Palatino Linotype" panose="02040502050505030304" pitchFamily="18" charset="0"/>
              </a:rPr>
              <a:t>Allocations</a:t>
            </a:r>
            <a:r>
              <a:rPr sz="3600" b="1" spc="-70" dirty="0">
                <a:latin typeface="Palatino Linotype" panose="02040502050505030304" pitchFamily="18" charset="0"/>
              </a:rPr>
              <a:t> </a:t>
            </a:r>
            <a:r>
              <a:rPr sz="3600" b="1" dirty="0">
                <a:latin typeface="Palatino Linotype" panose="02040502050505030304" pitchFamily="18" charset="0"/>
              </a:rPr>
              <a:t>reported</a:t>
            </a:r>
            <a:r>
              <a:rPr sz="3600" b="1" spc="-35" dirty="0">
                <a:latin typeface="Palatino Linotype" panose="02040502050505030304" pitchFamily="18" charset="0"/>
              </a:rPr>
              <a:t> </a:t>
            </a:r>
            <a:r>
              <a:rPr sz="3600" b="1" dirty="0">
                <a:latin typeface="Palatino Linotype" panose="02040502050505030304" pitchFamily="18" charset="0"/>
              </a:rPr>
              <a:t>in</a:t>
            </a:r>
            <a:r>
              <a:rPr sz="3600" b="1" spc="-5" dirty="0">
                <a:latin typeface="Palatino Linotype" panose="02040502050505030304" pitchFamily="18" charset="0"/>
              </a:rPr>
              <a:t> </a:t>
            </a:r>
            <a:r>
              <a:rPr sz="3600" b="1" dirty="0">
                <a:latin typeface="Palatino Linotype" panose="02040502050505030304" pitchFamily="18" charset="0"/>
              </a:rPr>
              <a:t>the</a:t>
            </a:r>
            <a:r>
              <a:rPr sz="3600" b="1" spc="-25" dirty="0">
                <a:latin typeface="Palatino Linotype" panose="02040502050505030304" pitchFamily="18" charset="0"/>
              </a:rPr>
              <a:t> </a:t>
            </a:r>
            <a:r>
              <a:rPr sz="3600" b="1" dirty="0">
                <a:latin typeface="Palatino Linotype" panose="02040502050505030304" pitchFamily="18" charset="0"/>
              </a:rPr>
              <a:t>Gender</a:t>
            </a:r>
            <a:r>
              <a:rPr sz="3600" b="1" spc="-30" dirty="0">
                <a:latin typeface="Palatino Linotype" panose="02040502050505030304" pitchFamily="18" charset="0"/>
              </a:rPr>
              <a:t> </a:t>
            </a:r>
            <a:r>
              <a:rPr sz="3600" b="1" dirty="0">
                <a:latin typeface="Palatino Linotype" panose="02040502050505030304" pitchFamily="18" charset="0"/>
              </a:rPr>
              <a:t>Budget</a:t>
            </a:r>
            <a:r>
              <a:rPr sz="3600" b="1" spc="-30" dirty="0">
                <a:latin typeface="Palatino Linotype" panose="02040502050505030304" pitchFamily="18" charset="0"/>
              </a:rPr>
              <a:t> </a:t>
            </a:r>
            <a:r>
              <a:rPr sz="3600" b="1" dirty="0">
                <a:latin typeface="Palatino Linotype" panose="02040502050505030304" pitchFamily="18" charset="0"/>
              </a:rPr>
              <a:t>Statement</a:t>
            </a:r>
            <a:r>
              <a:rPr sz="3600" b="1" spc="-55" dirty="0">
                <a:latin typeface="Palatino Linotype" panose="02040502050505030304" pitchFamily="18" charset="0"/>
              </a:rPr>
              <a:t> </a:t>
            </a:r>
            <a:r>
              <a:rPr sz="3600" b="1" dirty="0">
                <a:latin typeface="Palatino Linotype" panose="02040502050505030304" pitchFamily="18" charset="0"/>
              </a:rPr>
              <a:t>in</a:t>
            </a:r>
            <a:r>
              <a:rPr sz="3600" b="1" spc="-5" dirty="0">
                <a:latin typeface="Palatino Linotype" panose="02040502050505030304" pitchFamily="18" charset="0"/>
              </a:rPr>
              <a:t> </a:t>
            </a:r>
            <a:r>
              <a:rPr sz="3600" b="1" spc="-25" dirty="0">
                <a:latin typeface="Palatino Linotype" panose="02040502050505030304" pitchFamily="18" charset="0"/>
              </a:rPr>
              <a:t>FY </a:t>
            </a:r>
            <a:r>
              <a:rPr sz="3600" b="1" dirty="0">
                <a:latin typeface="Palatino Linotype" panose="02040502050505030304" pitchFamily="18" charset="0"/>
              </a:rPr>
              <a:t>2025-</a:t>
            </a:r>
            <a:r>
              <a:rPr sz="3600" b="1" spc="-25" dirty="0">
                <a:latin typeface="Palatino Linotype" panose="02040502050505030304" pitchFamily="18" charset="0"/>
              </a:rPr>
              <a:t>26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471019"/>
              </p:ext>
            </p:extLst>
          </p:nvPr>
        </p:nvGraphicFramePr>
        <p:xfrm>
          <a:off x="1195998" y="1881810"/>
          <a:ext cx="9601704" cy="31653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59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1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09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6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06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99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95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466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67397">
                <a:tc rowSpan="2">
                  <a:txBody>
                    <a:bodyPr/>
                    <a:lstStyle/>
                    <a:p>
                      <a:pPr marL="68580">
                        <a:lnSpc>
                          <a:spcPts val="2090"/>
                        </a:lnSpc>
                      </a:pPr>
                      <a:r>
                        <a:rPr sz="1800" b="1" spc="-25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Sl.</a:t>
                      </a:r>
                      <a:endParaRPr sz="1800" dirty="0">
                        <a:solidFill>
                          <a:schemeClr val="bg1"/>
                        </a:solidFill>
                        <a:latin typeface="Palatino Linotype" panose="02040502050505030304" pitchFamily="18" charset="0"/>
                        <a:cs typeface="Palatino Linotype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spc="-25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No.</a:t>
                      </a:r>
                      <a:endParaRPr sz="1800" dirty="0">
                        <a:solidFill>
                          <a:schemeClr val="bg1"/>
                        </a:solidFill>
                        <a:latin typeface="Palatino Linotype" panose="02040502050505030304" pitchFamily="18" charset="0"/>
                        <a:cs typeface="Palatino Linotype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68580">
                        <a:lnSpc>
                          <a:spcPts val="2090"/>
                        </a:lnSpc>
                      </a:pPr>
                      <a:r>
                        <a:rPr sz="1800" b="1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Name</a:t>
                      </a:r>
                      <a:r>
                        <a:rPr sz="1800" b="1" spc="-35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 </a:t>
                      </a:r>
                      <a:r>
                        <a:rPr sz="1800" b="1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of</a:t>
                      </a:r>
                      <a:r>
                        <a:rPr sz="1800" b="1" spc="-30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 </a:t>
                      </a:r>
                      <a:r>
                        <a:rPr sz="1800" b="1" spc="-25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the</a:t>
                      </a:r>
                      <a:endParaRPr sz="1800" dirty="0">
                        <a:solidFill>
                          <a:schemeClr val="bg1"/>
                        </a:solidFill>
                        <a:latin typeface="Palatino Linotype" panose="02040502050505030304" pitchFamily="18" charset="0"/>
                        <a:cs typeface="Palatino Linotype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spc="-10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Scheme</a:t>
                      </a:r>
                      <a:endParaRPr sz="1800" dirty="0">
                        <a:solidFill>
                          <a:schemeClr val="bg1"/>
                        </a:solidFill>
                        <a:latin typeface="Palatino Linotype" panose="02040502050505030304" pitchFamily="18" charset="0"/>
                        <a:cs typeface="Palatino Linotype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68580">
                        <a:lnSpc>
                          <a:spcPts val="2090"/>
                        </a:lnSpc>
                      </a:pPr>
                      <a:r>
                        <a:rPr sz="1800" b="1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Total</a:t>
                      </a:r>
                      <a:r>
                        <a:rPr sz="1800" b="1" spc="-35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 </a:t>
                      </a:r>
                      <a:r>
                        <a:rPr sz="1800" b="1" spc="-25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BE</a:t>
                      </a:r>
                      <a:endParaRPr sz="1800" dirty="0">
                        <a:solidFill>
                          <a:schemeClr val="bg1"/>
                        </a:solidFill>
                        <a:latin typeface="Palatino Linotype" panose="02040502050505030304" pitchFamily="18" charset="0"/>
                        <a:cs typeface="Palatino Linotype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spc="-10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2025-</a:t>
                      </a:r>
                      <a:r>
                        <a:rPr sz="1800" b="1" spc="-25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26</a:t>
                      </a:r>
                      <a:endParaRPr sz="1800" dirty="0">
                        <a:solidFill>
                          <a:schemeClr val="bg1"/>
                        </a:solidFill>
                        <a:latin typeface="Palatino Linotype" panose="02040502050505030304" pitchFamily="18" charset="0"/>
                        <a:cs typeface="Palatino Linotype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800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Cambria"/>
                        </a:rPr>
                        <a:t>(Rs.</a:t>
                      </a:r>
                      <a:r>
                        <a:rPr sz="1800" spc="110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Cambria"/>
                        </a:rPr>
                        <a:t> </a:t>
                      </a:r>
                      <a:r>
                        <a:rPr sz="1800" spc="-20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Cambria"/>
                        </a:rPr>
                        <a:t>Lakh)</a:t>
                      </a:r>
                      <a:endParaRPr sz="1800" dirty="0">
                        <a:solidFill>
                          <a:schemeClr val="bg1"/>
                        </a:solidFill>
                        <a:latin typeface="Palatino Linotype" panose="02040502050505030304" pitchFamily="18" charset="0"/>
                        <a:cs typeface="Cambr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ts val="2090"/>
                        </a:lnSpc>
                      </a:pPr>
                      <a:r>
                        <a:rPr sz="1800" b="1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Allocation</a:t>
                      </a:r>
                      <a:r>
                        <a:rPr sz="1800" b="1" spc="-10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 </a:t>
                      </a:r>
                      <a:r>
                        <a:rPr sz="1800" b="1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in</a:t>
                      </a:r>
                      <a:r>
                        <a:rPr sz="1800" b="1" spc="-5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 </a:t>
                      </a:r>
                      <a:r>
                        <a:rPr sz="1800" b="1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GBS</a:t>
                      </a:r>
                      <a:r>
                        <a:rPr sz="1800" b="1" spc="5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2025-</a:t>
                      </a:r>
                      <a:r>
                        <a:rPr sz="1800" b="1" spc="-25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26</a:t>
                      </a:r>
                      <a:endParaRPr sz="1800" dirty="0">
                        <a:solidFill>
                          <a:schemeClr val="bg1"/>
                        </a:solidFill>
                        <a:latin typeface="Palatino Linotype" panose="02040502050505030304" pitchFamily="18" charset="0"/>
                        <a:cs typeface="Palatino Linotype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Cambria"/>
                        </a:rPr>
                        <a:t>(Rs.</a:t>
                      </a:r>
                      <a:r>
                        <a:rPr sz="1800" spc="105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Cambria"/>
                        </a:rPr>
                        <a:t> </a:t>
                      </a:r>
                      <a:r>
                        <a:rPr sz="1800" spc="-10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Cambria"/>
                        </a:rPr>
                        <a:t>Lakh)</a:t>
                      </a:r>
                      <a:endParaRPr sz="1800" dirty="0">
                        <a:solidFill>
                          <a:schemeClr val="bg1"/>
                        </a:solidFill>
                        <a:latin typeface="Palatino Linotype" panose="02040502050505030304" pitchFamily="18" charset="0"/>
                        <a:cs typeface="Cambr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69850">
                        <a:lnSpc>
                          <a:spcPts val="2035"/>
                        </a:lnSpc>
                      </a:pPr>
                      <a:r>
                        <a:rPr sz="1800" b="1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%</a:t>
                      </a:r>
                      <a:r>
                        <a:rPr sz="1800" b="1" spc="-20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 </a:t>
                      </a:r>
                      <a:r>
                        <a:rPr sz="1800" b="1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of</a:t>
                      </a:r>
                      <a:r>
                        <a:rPr sz="1800" b="1" spc="-20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 </a:t>
                      </a:r>
                      <a:r>
                        <a:rPr sz="1800" b="1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total</a:t>
                      </a:r>
                      <a:r>
                        <a:rPr sz="1800" b="1" spc="-15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 </a:t>
                      </a:r>
                      <a:r>
                        <a:rPr sz="1800" b="1" spc="-25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BE</a:t>
                      </a:r>
                      <a:endParaRPr sz="1800" dirty="0">
                        <a:solidFill>
                          <a:schemeClr val="bg1"/>
                        </a:solidFill>
                        <a:latin typeface="Palatino Linotype" panose="02040502050505030304" pitchFamily="18" charset="0"/>
                        <a:cs typeface="Palatino Linotype"/>
                      </a:endParaRPr>
                    </a:p>
                    <a:p>
                      <a:pPr marL="69850">
                        <a:lnSpc>
                          <a:spcPts val="2155"/>
                        </a:lnSpc>
                      </a:pPr>
                      <a:r>
                        <a:rPr sz="1800" b="1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reported</a:t>
                      </a:r>
                      <a:r>
                        <a:rPr sz="1800" b="1" spc="-15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 </a:t>
                      </a:r>
                      <a:r>
                        <a:rPr sz="1800" b="1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in</a:t>
                      </a:r>
                      <a:r>
                        <a:rPr sz="1800" b="1" spc="-10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 </a:t>
                      </a:r>
                      <a:r>
                        <a:rPr sz="1800" b="1" spc="-25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GBS</a:t>
                      </a:r>
                      <a:endParaRPr sz="1800" dirty="0">
                        <a:solidFill>
                          <a:schemeClr val="bg1"/>
                        </a:solidFill>
                        <a:latin typeface="Palatino Linotype" panose="02040502050505030304" pitchFamily="18" charset="0"/>
                        <a:cs typeface="Palatino Linotype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74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FB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FB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FB3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095"/>
                        </a:lnSpc>
                      </a:pPr>
                      <a:r>
                        <a:rPr sz="1800" b="1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Part</a:t>
                      </a:r>
                      <a:r>
                        <a:rPr sz="1800" b="1" spc="-45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 </a:t>
                      </a:r>
                      <a:r>
                        <a:rPr sz="1800" b="1" spc="-50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A</a:t>
                      </a:r>
                      <a:endParaRPr sz="1800" dirty="0">
                        <a:solidFill>
                          <a:schemeClr val="bg1"/>
                        </a:solidFill>
                        <a:latin typeface="Palatino Linotype" panose="02040502050505030304" pitchFamily="18" charset="0"/>
                        <a:cs typeface="Palatino Linotype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095"/>
                        </a:lnSpc>
                      </a:pPr>
                      <a:r>
                        <a:rPr sz="1800" b="1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Part</a:t>
                      </a:r>
                      <a:r>
                        <a:rPr sz="1800" b="1" spc="-45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 </a:t>
                      </a:r>
                      <a:r>
                        <a:rPr sz="1800" b="1" spc="-50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B</a:t>
                      </a:r>
                      <a:endParaRPr sz="1800" dirty="0">
                        <a:solidFill>
                          <a:schemeClr val="bg1"/>
                        </a:solidFill>
                        <a:latin typeface="Palatino Linotype" panose="02040502050505030304" pitchFamily="18" charset="0"/>
                        <a:cs typeface="Palatino Linotype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095"/>
                        </a:lnSpc>
                      </a:pPr>
                      <a:r>
                        <a:rPr sz="1800" b="1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Part</a:t>
                      </a:r>
                      <a:r>
                        <a:rPr sz="1800" b="1" spc="-45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 </a:t>
                      </a:r>
                      <a:r>
                        <a:rPr sz="1800" b="1" spc="-50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C</a:t>
                      </a:r>
                      <a:endParaRPr sz="1800" dirty="0">
                        <a:solidFill>
                          <a:schemeClr val="bg1"/>
                        </a:solidFill>
                        <a:latin typeface="Palatino Linotype" panose="02040502050505030304" pitchFamily="18" charset="0"/>
                        <a:cs typeface="Palatino Linotype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2095"/>
                        </a:lnSpc>
                      </a:pPr>
                      <a:r>
                        <a:rPr sz="1800" b="1" spc="-10" dirty="0">
                          <a:solidFill>
                            <a:schemeClr val="bg1"/>
                          </a:solidFill>
                          <a:latin typeface="Palatino Linotype" panose="02040502050505030304" pitchFamily="18" charset="0"/>
                          <a:cs typeface="Palatino Linotype"/>
                        </a:rPr>
                        <a:t>Total</a:t>
                      </a:r>
                      <a:endParaRPr sz="1800" dirty="0">
                        <a:solidFill>
                          <a:schemeClr val="bg1"/>
                        </a:solidFill>
                        <a:latin typeface="Palatino Linotype" panose="02040502050505030304" pitchFamily="18" charset="0"/>
                        <a:cs typeface="Palatino Linotype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F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7486">
                <a:tc>
                  <a:txBody>
                    <a:bodyPr/>
                    <a:lstStyle/>
                    <a:p>
                      <a:pPr marL="635" algn="ctr">
                        <a:lnSpc>
                          <a:spcPts val="2095"/>
                        </a:lnSpc>
                      </a:pPr>
                      <a:r>
                        <a:rPr sz="1800" spc="-50" dirty="0">
                          <a:latin typeface="Palatino Linotype" panose="02040502050505030304" pitchFamily="18" charset="0"/>
                          <a:cs typeface="Cambria"/>
                        </a:rPr>
                        <a:t>1</a:t>
                      </a:r>
                      <a:endParaRPr sz="1800">
                        <a:latin typeface="Palatino Linotype" panose="02040502050505030304" pitchFamily="18" charset="0"/>
                        <a:cs typeface="Cambr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dirty="0">
                          <a:latin typeface="Palatino Linotype" panose="02040502050505030304" pitchFamily="18" charset="0"/>
                          <a:cs typeface="Times New Roman"/>
                        </a:rPr>
                        <a:t>Interest subsidy to LIC for Pension Plan for Senior Citizens scheme</a:t>
                      </a:r>
                      <a:endParaRPr sz="1800" dirty="0">
                        <a:latin typeface="Palatino Linotype" panose="02040502050505030304" pitchFamily="18" charset="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800" dirty="0">
                          <a:latin typeface="Palatino Linotype" panose="02040502050505030304" pitchFamily="18" charset="0"/>
                          <a:cs typeface="Times New Roman"/>
                        </a:rPr>
                        <a:t>15,920</a:t>
                      </a:r>
                      <a:endParaRPr sz="1800" dirty="0">
                        <a:latin typeface="Palatino Linotype" panose="02040502050505030304" pitchFamily="18" charset="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1800" dirty="0">
                          <a:latin typeface="Palatino Linotype" panose="02040502050505030304" pitchFamily="18" charset="0"/>
                          <a:cs typeface="Times New Roman"/>
                        </a:rPr>
                        <a:t>-</a:t>
                      </a:r>
                      <a:endParaRPr sz="1800" dirty="0">
                        <a:latin typeface="Palatino Linotype" panose="02040502050505030304" pitchFamily="18" charset="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Palatino Linotype" panose="02040502050505030304" pitchFamily="18" charset="0"/>
                          <a:cs typeface="Times New Roman"/>
                        </a:rPr>
                        <a:t>5,981</a:t>
                      </a:r>
                    </a:p>
                    <a:p>
                      <a:pPr algn="r">
                        <a:lnSpc>
                          <a:spcPct val="100000"/>
                        </a:lnSpc>
                      </a:pPr>
                      <a:endParaRPr sz="1800" dirty="0">
                        <a:latin typeface="Palatino Linotype" panose="02040502050505030304" pitchFamily="18" charset="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1800" dirty="0">
                          <a:latin typeface="Palatino Linotype" panose="02040502050505030304" pitchFamily="18" charset="0"/>
                          <a:cs typeface="Times New Roman"/>
                        </a:rPr>
                        <a:t>_</a:t>
                      </a:r>
                      <a:endParaRPr sz="1800" dirty="0">
                        <a:latin typeface="Palatino Linotype" panose="02040502050505030304" pitchFamily="18" charset="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Palatino Linotype" panose="02040502050505030304" pitchFamily="18" charset="0"/>
                          <a:cs typeface="Times New Roman"/>
                        </a:rPr>
                        <a:t>5,981</a:t>
                      </a:r>
                    </a:p>
                    <a:p>
                      <a:pPr algn="r">
                        <a:lnSpc>
                          <a:spcPct val="100000"/>
                        </a:lnSpc>
                      </a:pPr>
                      <a:endParaRPr sz="1800" dirty="0">
                        <a:latin typeface="Palatino Linotype" panose="02040502050505030304" pitchFamily="18" charset="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800" dirty="0">
                          <a:latin typeface="Palatino Linotype" panose="02040502050505030304" pitchFamily="18" charset="0"/>
                          <a:cs typeface="Times New Roman"/>
                        </a:rPr>
                        <a:t>37.57%</a:t>
                      </a:r>
                      <a:endParaRPr sz="1800" dirty="0">
                        <a:latin typeface="Palatino Linotype" panose="02040502050505030304" pitchFamily="18" charset="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0775">
                <a:tc>
                  <a:txBody>
                    <a:bodyPr/>
                    <a:lstStyle/>
                    <a:p>
                      <a:pPr marL="635" algn="ctr">
                        <a:lnSpc>
                          <a:spcPts val="2095"/>
                        </a:lnSpc>
                      </a:pPr>
                      <a:r>
                        <a:rPr sz="1800" spc="-50" dirty="0">
                          <a:latin typeface="Palatino Linotype" panose="02040502050505030304" pitchFamily="18" charset="0"/>
                          <a:cs typeface="Cambria"/>
                        </a:rPr>
                        <a:t>2</a:t>
                      </a:r>
                      <a:endParaRPr sz="1800">
                        <a:latin typeface="Palatino Linotype" panose="02040502050505030304" pitchFamily="18" charset="0"/>
                        <a:cs typeface="Cambri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dirty="0"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APY Scheme (Payment of Incentive to Banks): </a:t>
                      </a:r>
                      <a:endParaRPr sz="1800" b="0" dirty="0">
                        <a:latin typeface="Palatino Linotype" panose="0204050205050503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800" dirty="0">
                          <a:latin typeface="Palatino Linotype" panose="02040502050505030304" pitchFamily="18" charset="0"/>
                          <a:cs typeface="Times New Roman"/>
                        </a:rPr>
                        <a:t>30,300</a:t>
                      </a:r>
                      <a:endParaRPr sz="1800" dirty="0">
                        <a:latin typeface="Palatino Linotype" panose="02040502050505030304" pitchFamily="18" charset="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1800" dirty="0">
                          <a:latin typeface="Palatino Linotype" panose="02040502050505030304" pitchFamily="18" charset="0"/>
                          <a:cs typeface="Times New Roman"/>
                        </a:rPr>
                        <a:t>-</a:t>
                      </a:r>
                      <a:endParaRPr sz="1800" dirty="0">
                        <a:latin typeface="Palatino Linotype" panose="02040502050505030304" pitchFamily="18" charset="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800" dirty="0">
                          <a:latin typeface="Palatino Linotype" panose="02040502050505030304" pitchFamily="18" charset="0"/>
                          <a:cs typeface="Times New Roman"/>
                        </a:rPr>
                        <a:t>14,241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1800" dirty="0">
                          <a:latin typeface="Palatino Linotype" panose="02040502050505030304" pitchFamily="18" charset="0"/>
                          <a:cs typeface="Times New Roman"/>
                        </a:rPr>
                        <a:t>_</a:t>
                      </a:r>
                      <a:endParaRPr sz="1800" dirty="0">
                        <a:latin typeface="Palatino Linotype" panose="02040502050505030304" pitchFamily="18" charset="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Palatino Linotype" panose="02040502050505030304" pitchFamily="18" charset="0"/>
                          <a:cs typeface="Times New Roman"/>
                        </a:rPr>
                        <a:t>14,241</a:t>
                      </a:r>
                    </a:p>
                    <a:p>
                      <a:pPr algn="r">
                        <a:lnSpc>
                          <a:spcPct val="100000"/>
                        </a:lnSpc>
                      </a:pPr>
                      <a:endParaRPr sz="1800" dirty="0">
                        <a:latin typeface="Palatino Linotype" panose="02040502050505030304" pitchFamily="18" charset="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800" dirty="0">
                          <a:latin typeface="Palatino Linotype" panose="02040502050505030304" pitchFamily="18" charset="0"/>
                          <a:cs typeface="Times New Roman"/>
                        </a:rPr>
                        <a:t>47.00%</a:t>
                      </a:r>
                      <a:endParaRPr sz="1800" dirty="0">
                        <a:latin typeface="Palatino Linotype" panose="02040502050505030304" pitchFamily="18" charset="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2AD736-AA0D-4F3E-A1F6-F0705061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7078-0E62-4661-85DD-E118EF20465D}" type="slidenum">
              <a:rPr lang="en-IN" smtClean="0"/>
              <a:t>5</a:t>
            </a:fld>
            <a:endParaRPr lang="en-I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864BE-A4BB-2093-8F91-FC11B4BBC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7141"/>
            <a:ext cx="10515600" cy="1198201"/>
          </a:xfrm>
        </p:spPr>
        <p:txBody>
          <a:bodyPr>
            <a:normAutofit/>
          </a:bodyPr>
          <a:lstStyle/>
          <a:p>
            <a:r>
              <a:rPr lang="da-DK" sz="3600" b="1" dirty="0">
                <a:latin typeface="Palatino Linotype" panose="02040502050505030304" pitchFamily="18" charset="0"/>
              </a:rPr>
              <a:t>Initiatives</a:t>
            </a:r>
            <a:r>
              <a:rPr lang="da-DK" sz="3600" b="1" spc="-70" dirty="0">
                <a:latin typeface="Palatino Linotype" panose="02040502050505030304" pitchFamily="18" charset="0"/>
              </a:rPr>
              <a:t> </a:t>
            </a:r>
            <a:r>
              <a:rPr lang="da-DK" sz="3600" b="1" dirty="0">
                <a:latin typeface="Palatino Linotype" panose="02040502050505030304" pitchFamily="18" charset="0"/>
              </a:rPr>
              <a:t>for</a:t>
            </a:r>
            <a:r>
              <a:rPr lang="da-DK" sz="3600" b="1" spc="-25" dirty="0">
                <a:latin typeface="Palatino Linotype" panose="02040502050505030304" pitchFamily="18" charset="0"/>
              </a:rPr>
              <a:t> </a:t>
            </a:r>
            <a:r>
              <a:rPr lang="da-DK" sz="3600" b="1" dirty="0">
                <a:latin typeface="Palatino Linotype" panose="02040502050505030304" pitchFamily="18" charset="0"/>
              </a:rPr>
              <a:t>strengthening</a:t>
            </a:r>
            <a:r>
              <a:rPr lang="da-DK" sz="3600" b="1" spc="-65" dirty="0">
                <a:latin typeface="Palatino Linotype" panose="02040502050505030304" pitchFamily="18" charset="0"/>
              </a:rPr>
              <a:t> </a:t>
            </a:r>
            <a:r>
              <a:rPr lang="da-DK" sz="3600" b="1" dirty="0">
                <a:latin typeface="Palatino Linotype" panose="02040502050505030304" pitchFamily="18" charset="0"/>
              </a:rPr>
              <a:t>Gender</a:t>
            </a:r>
            <a:r>
              <a:rPr lang="da-DK" sz="3600" b="1" spc="-55" dirty="0">
                <a:latin typeface="Palatino Linotype" panose="02040502050505030304" pitchFamily="18" charset="0"/>
              </a:rPr>
              <a:t> </a:t>
            </a:r>
            <a:r>
              <a:rPr lang="da-DK" sz="3600" b="1" dirty="0">
                <a:latin typeface="Palatino Linotype" panose="02040502050505030304" pitchFamily="18" charset="0"/>
              </a:rPr>
              <a:t>Budgeting</a:t>
            </a:r>
            <a:r>
              <a:rPr lang="da-DK" sz="3600" b="1" spc="-60" dirty="0">
                <a:latin typeface="Palatino Linotype" panose="02040502050505030304" pitchFamily="18" charset="0"/>
              </a:rPr>
              <a:t> </a:t>
            </a:r>
            <a:r>
              <a:rPr lang="da-DK" sz="3600" b="1" spc="-10" dirty="0">
                <a:latin typeface="Palatino Linotype" panose="02040502050505030304" pitchFamily="18" charset="0"/>
              </a:rPr>
              <a:t>Processes</a:t>
            </a:r>
            <a:endParaRPr lang="en-IN" sz="3600" b="1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8D048-263B-FD8C-56AD-6AFAD6A829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553039"/>
            <a:ext cx="10291864" cy="494608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1800" b="1" dirty="0">
                <a:latin typeface="Palatino Linotype"/>
                <a:cs typeface="Palatino Linotype"/>
              </a:rPr>
              <a:t>1. Interest Subsidy to LIC for Pension Plan for Senior Citizens </a:t>
            </a:r>
            <a:r>
              <a:rPr lang="en-US" sz="1800" i="1" dirty="0">
                <a:latin typeface="Palatino Linotype"/>
                <a:cs typeface="Palatino Linotype"/>
              </a:rPr>
              <a:t>(A non-gender-specific schemes for all senior citizens)</a:t>
            </a:r>
          </a:p>
          <a:p>
            <a:pPr marL="0" lvl="1" indent="0" algn="just">
              <a:lnSpc>
                <a:spcPct val="100000"/>
              </a:lnSpc>
            </a:pPr>
            <a:r>
              <a:rPr lang="en-US" sz="1600" dirty="0">
                <a:latin typeface="Palatino Linotype"/>
                <a:cs typeface="Palatino Linotype"/>
              </a:rPr>
              <a:t>As the BE every year consider women beneficiaries directly or indirectly, the number of women benefitted are considered for GBS estimation.</a:t>
            </a:r>
          </a:p>
          <a:p>
            <a:pPr marL="0" lvl="1" indent="0" algn="just">
              <a:lnSpc>
                <a:spcPct val="100000"/>
              </a:lnSpc>
            </a:pPr>
            <a:r>
              <a:rPr lang="en-US" sz="1600" dirty="0">
                <a:latin typeface="Palatino Linotype"/>
                <a:cs typeface="Palatino Linotype"/>
              </a:rPr>
              <a:t>For this purpose, the percentage of annuity paid to women beneficiaries was sought from LIC for calculating the interest subsidy paid to women beneficiaries out of the total subsidy .</a:t>
            </a:r>
          </a:p>
          <a:p>
            <a:pPr marL="0" lvl="1" indent="0" algn="just">
              <a:lnSpc>
                <a:spcPct val="100000"/>
              </a:lnSpc>
            </a:pPr>
            <a:r>
              <a:rPr lang="en-US" sz="1600" dirty="0">
                <a:latin typeface="Palatino Linotype"/>
                <a:cs typeface="Palatino Linotype"/>
              </a:rPr>
              <a:t>Based on this, the interest subsidy attributable to women is reported (Rs. 59.81 crore in the GBS 2025-26 out of BE 2025-26 of Rs. 159.20 crore.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1800" b="1" dirty="0">
                <a:latin typeface="Palatino Linotype"/>
                <a:cs typeface="Palatino Linotype"/>
              </a:rPr>
              <a:t>2. Atal Pension Yojana (Payment of Incentive to Banks)</a:t>
            </a:r>
          </a:p>
          <a:p>
            <a:pPr marL="0" lvl="1" indent="0" algn="just">
              <a:lnSpc>
                <a:spcPct val="100000"/>
              </a:lnSpc>
            </a:pPr>
            <a:r>
              <a:rPr lang="en-US" sz="1600" dirty="0">
                <a:latin typeface="Palatino Linotype"/>
              </a:rPr>
              <a:t>Central Government Co-contribution was applicable for 5 years (FY 2015 -16 to FY 2019-20) for subscribers enrolled up to 31.03.2016.</a:t>
            </a:r>
          </a:p>
          <a:p>
            <a:pPr marL="0" lvl="1" indent="0" algn="just">
              <a:lnSpc>
                <a:spcPct val="100000"/>
              </a:lnSpc>
            </a:pPr>
            <a:r>
              <a:rPr lang="en-US" sz="1600" dirty="0">
                <a:latin typeface="Palatino Linotype"/>
              </a:rPr>
              <a:t>Presently, the funds for the scheme are released as incentive to Point of Presence (e.g. Banks, Post Office etc.) for enrolment of subscribers under the scheme. </a:t>
            </a:r>
          </a:p>
          <a:p>
            <a:pPr marL="0" lvl="1" indent="0" algn="just">
              <a:lnSpc>
                <a:spcPct val="100000"/>
              </a:lnSpc>
            </a:pPr>
            <a:r>
              <a:rPr lang="en-US" sz="1600" dirty="0">
                <a:latin typeface="Palatino Linotype"/>
              </a:rPr>
              <a:t>Women constitute over 47% of total APY subscribers as on 25.05.2025.</a:t>
            </a:r>
          </a:p>
          <a:p>
            <a:pPr marL="0" lvl="1" indent="0" algn="just">
              <a:lnSpc>
                <a:spcPct val="100000"/>
              </a:lnSpc>
            </a:pPr>
            <a:r>
              <a:rPr lang="en-US" sz="1600" dirty="0">
                <a:latin typeface="Palatino Linotype"/>
              </a:rPr>
              <a:t>The department has used this proportion of 47% women subscribers to apportion allocation for women in the GBS.</a:t>
            </a:r>
          </a:p>
          <a:p>
            <a:pPr marL="0" lvl="1" indent="0" algn="just">
              <a:lnSpc>
                <a:spcPct val="100000"/>
              </a:lnSpc>
            </a:pPr>
            <a:r>
              <a:rPr lang="en-US" sz="1600" dirty="0">
                <a:latin typeface="Palatino Linotype"/>
              </a:rPr>
              <a:t>Accordingly, ₹142.41 crore is reported in GBS 2025–26 out of BE 2025-26 of RS.303.00 crore.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8CC00F-BDCB-4500-B284-7F07A40FD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7078-0E62-4661-85DD-E118EF20465D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5897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616576"/>
            <a:ext cx="10515600" cy="822660"/>
          </a:xfrm>
          <a:prstGeom prst="rect">
            <a:avLst/>
          </a:prstGeom>
        </p:spPr>
        <p:txBody>
          <a:bodyPr vert="horz" wrap="square" lIns="0" tIns="205104" rIns="0" bIns="0" rtlCol="0">
            <a:spAutoFit/>
          </a:bodyPr>
          <a:lstStyle/>
          <a:p>
            <a:pPr marL="335915">
              <a:lnSpc>
                <a:spcPct val="100000"/>
              </a:lnSpc>
              <a:spcBef>
                <a:spcPts val="105"/>
              </a:spcBef>
            </a:pPr>
            <a:r>
              <a:rPr sz="4000" b="1" dirty="0">
                <a:latin typeface="Palatino Linotype" panose="02040502050505030304" pitchFamily="18" charset="0"/>
              </a:rPr>
              <a:t>Way</a:t>
            </a:r>
            <a:r>
              <a:rPr sz="4000" b="1" spc="-10" dirty="0">
                <a:latin typeface="Palatino Linotype" panose="02040502050505030304" pitchFamily="18" charset="0"/>
              </a:rPr>
              <a:t> Forward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39" y="1428115"/>
            <a:ext cx="10445267" cy="3479798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1300" marR="5080" indent="-228600" algn="just">
              <a:lnSpc>
                <a:spcPts val="2700"/>
              </a:lnSpc>
              <a:spcBef>
                <a:spcPts val="434"/>
              </a:spcBef>
              <a:buFont typeface="Arial MT"/>
              <a:buChar char="•"/>
              <a:tabLst>
                <a:tab pos="241300" algn="l"/>
              </a:tabLst>
            </a:pPr>
            <a:r>
              <a:rPr lang="en-US" sz="2400" dirty="0">
                <a:latin typeface="Palatino Linotype" panose="02040502050505030304" pitchFamily="18" charset="0"/>
              </a:rPr>
              <a:t>Expanding Financial Literacy and Inclusion Efforts for Women</a:t>
            </a:r>
          </a:p>
          <a:p>
            <a:pPr marL="12700" marR="5080" algn="just">
              <a:lnSpc>
                <a:spcPts val="2700"/>
              </a:lnSpc>
              <a:spcBef>
                <a:spcPts val="434"/>
              </a:spcBef>
              <a:tabLst>
                <a:tab pos="241300" algn="l"/>
              </a:tabLst>
            </a:pPr>
            <a:endParaRPr lang="en-US" sz="2400" dirty="0">
              <a:latin typeface="Palatino Linotype" panose="02040502050505030304" pitchFamily="18" charset="0"/>
            </a:endParaRPr>
          </a:p>
          <a:p>
            <a:pPr marL="241300" marR="5080" indent="-228600" algn="just">
              <a:lnSpc>
                <a:spcPts val="2700"/>
              </a:lnSpc>
              <a:spcBef>
                <a:spcPts val="434"/>
              </a:spcBef>
              <a:buFont typeface="Arial MT"/>
              <a:buChar char="•"/>
              <a:tabLst>
                <a:tab pos="241300" algn="l"/>
              </a:tabLst>
            </a:pPr>
            <a:r>
              <a:rPr lang="en-US" sz="2400" dirty="0">
                <a:latin typeface="Palatino Linotype" panose="02040502050505030304" pitchFamily="18" charset="0"/>
              </a:rPr>
              <a:t>Assessing feasibility of new or modified schemes with a gender lens (e.g., incentives for first-time women subscribers).</a:t>
            </a:r>
          </a:p>
          <a:p>
            <a:pPr marL="12700" marR="5080" algn="just">
              <a:lnSpc>
                <a:spcPts val="2700"/>
              </a:lnSpc>
              <a:spcBef>
                <a:spcPts val="434"/>
              </a:spcBef>
              <a:tabLst>
                <a:tab pos="241300" algn="l"/>
              </a:tabLst>
            </a:pPr>
            <a:endParaRPr lang="en-US" sz="2400" dirty="0">
              <a:latin typeface="Palatino Linotype" panose="02040502050505030304" pitchFamily="18" charset="0"/>
            </a:endParaRPr>
          </a:p>
          <a:p>
            <a:pPr marL="241300" marR="5080" indent="-228600" algn="just">
              <a:lnSpc>
                <a:spcPts val="2700"/>
              </a:lnSpc>
              <a:spcBef>
                <a:spcPts val="434"/>
              </a:spcBef>
              <a:buFont typeface="Arial MT"/>
              <a:buChar char="•"/>
              <a:tabLst>
                <a:tab pos="241300" algn="l"/>
              </a:tabLst>
            </a:pPr>
            <a:r>
              <a:rPr lang="en-US" sz="2400" dirty="0">
                <a:latin typeface="Palatino Linotype" panose="02040502050505030304" pitchFamily="18" charset="0"/>
              </a:rPr>
              <a:t>Ensuring regular collection of data from implementing agencies i.e. number of males and females benefitted.</a:t>
            </a:r>
          </a:p>
          <a:p>
            <a:pPr marL="12700" marR="5080" algn="just">
              <a:lnSpc>
                <a:spcPts val="2700"/>
              </a:lnSpc>
              <a:spcBef>
                <a:spcPts val="434"/>
              </a:spcBef>
              <a:tabLst>
                <a:tab pos="241300" algn="l"/>
              </a:tabLst>
            </a:pPr>
            <a:endParaRPr lang="en-US" sz="2400" dirty="0">
              <a:latin typeface="Palatino Linotype" panose="02040502050505030304" pitchFamily="18" charset="0"/>
            </a:endParaRPr>
          </a:p>
          <a:p>
            <a:pPr marL="241300" marR="5080" indent="-228600" algn="just">
              <a:lnSpc>
                <a:spcPts val="2700"/>
              </a:lnSpc>
              <a:spcBef>
                <a:spcPts val="434"/>
              </a:spcBef>
              <a:buFont typeface="Arial MT"/>
              <a:buChar char="•"/>
              <a:tabLst>
                <a:tab pos="241300" algn="l"/>
              </a:tabLst>
            </a:pPr>
            <a:r>
              <a:rPr lang="en-US" sz="2400" dirty="0">
                <a:latin typeface="Palatino Linotype" panose="02040502050505030304" pitchFamily="18" charset="0"/>
              </a:rPr>
              <a:t>Using a gender lens during scheme design, budgeting and planning phase.</a:t>
            </a:r>
            <a:endParaRPr sz="2400" dirty="0">
              <a:latin typeface="Palatino Linotype" panose="0204050205050503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21E5EF-1D85-45FA-8BF3-7E5EE6E50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7078-0E62-4661-85DD-E118EF20465D}" type="slidenum">
              <a:rPr lang="en-IN" smtClean="0"/>
              <a:t>7</a:t>
            </a:fld>
            <a:endParaRPr lang="en-IN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10785" y="2359863"/>
            <a:ext cx="2922270" cy="711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0" b="0" spc="90" dirty="0">
                <a:latin typeface="Cambria"/>
                <a:cs typeface="Cambria"/>
              </a:rPr>
              <a:t>Thank</a:t>
            </a:r>
            <a:r>
              <a:rPr sz="4500" b="0" spc="145" dirty="0">
                <a:latin typeface="Cambria"/>
                <a:cs typeface="Cambria"/>
              </a:rPr>
              <a:t> </a:t>
            </a:r>
            <a:r>
              <a:rPr sz="4500" b="0" spc="85" dirty="0">
                <a:latin typeface="Cambria"/>
                <a:cs typeface="Cambria"/>
              </a:rPr>
              <a:t>you!</a:t>
            </a:r>
            <a:endParaRPr sz="4500">
              <a:latin typeface="Cambria"/>
              <a:cs typeface="Cambria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09F31B-6D53-456D-BBF2-EDD082DBF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7078-0E62-4661-85DD-E118EF20465D}" type="slidenum">
              <a:rPr lang="en-IN" smtClean="0"/>
              <a:t>8</a:t>
            </a:fld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862</Words>
  <Application>Microsoft Office PowerPoint</Application>
  <PresentationFormat>Widescreen</PresentationFormat>
  <Paragraphs>111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Aptos</vt:lpstr>
      <vt:lpstr>Aptos Display</vt:lpstr>
      <vt:lpstr>Arial</vt:lpstr>
      <vt:lpstr>Arial MT</vt:lpstr>
      <vt:lpstr>Calibri</vt:lpstr>
      <vt:lpstr>Cambria</vt:lpstr>
      <vt:lpstr>Palatino Linotype</vt:lpstr>
      <vt:lpstr>Times New Roman</vt:lpstr>
      <vt:lpstr>Office Theme</vt:lpstr>
      <vt:lpstr>National Consultation on Gender Budgeting with Central Ministries/Departments and State Governments</vt:lpstr>
      <vt:lpstr>Key Schemes/Programmes benefitting women and girls</vt:lpstr>
      <vt:lpstr>Key Schemes/Programmes benefitting women and girls</vt:lpstr>
      <vt:lpstr>Role of the Schemes in Advancing Gender Equity by providing benefits to women</vt:lpstr>
      <vt:lpstr>Allocations reported in the Gender Budget Statement in FY 2025-26</vt:lpstr>
      <vt:lpstr>Initiatives for strengthening Gender Budgeting Processes</vt:lpstr>
      <vt:lpstr>Way Forward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Consultation on Gender Budgeting with Central Ministries/Departments and State Governments</dc:title>
  <dc:creator>Anshul Sharma</dc:creator>
  <cp:lastModifiedBy>Acer</cp:lastModifiedBy>
  <cp:revision>5</cp:revision>
  <dcterms:created xsi:type="dcterms:W3CDTF">2025-06-13T06:48:34Z</dcterms:created>
  <dcterms:modified xsi:type="dcterms:W3CDTF">2025-06-17T06:59:34Z</dcterms:modified>
</cp:coreProperties>
</file>