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1A_AE8898A2.xml" ContentType="application/vnd.ms-powerpoint.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82C_12B34037.xml" ContentType="application/vnd.ms-powerpoint.comments+xml"/>
  <Override PartName="/ppt/comments/modernComment_102_18DDF4B5.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82" r:id="rId3"/>
    <p:sldId id="278" r:id="rId4"/>
    <p:sldId id="260" r:id="rId5"/>
    <p:sldId id="2092" r:id="rId6"/>
    <p:sldId id="258" r:id="rId7"/>
    <p:sldId id="2094" r:id="rId8"/>
    <p:sldId id="2105" r:id="rId9"/>
    <p:sldId id="2108" r:id="rId10"/>
    <p:sldId id="2109" r:id="rId11"/>
    <p:sldId id="2102" r:id="rId12"/>
    <p:sldId id="2110" r:id="rId13"/>
    <p:sldId id="2097" r:id="rId14"/>
    <p:sldId id="2095" r:id="rId15"/>
    <p:sldId id="2096" r:id="rId16"/>
    <p:sldId id="2099" r:id="rId17"/>
    <p:sldId id="2100" r:id="rId18"/>
    <p:sldId id="2101" r:id="rId19"/>
    <p:sldId id="2103" r:id="rId20"/>
    <p:sldId id="2106" r:id="rId21"/>
    <p:sldId id="2093" r:id="rId22"/>
    <p:sldId id="2107" r:id="rId23"/>
    <p:sldId id="261" r:id="rId24"/>
    <p:sldId id="280" r:id="rId25"/>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5ED192-9847-A677-E4A6-E6E5826063AE}" name="Dr Saroj Kr Adhikari" initials="SKA" userId="Dr Saroj Kr Adhikari" providerId="None"/>
  <p188:author id="{5DF3A6E4-93BB-337A-A5BD-0941FA1229E9}" name="Chaitali Kamble" initials="CK" userId="S::chaitali.kamble@unwomen.org::f447b050-285b-49d1-8617-836aa91eceb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F4A7F1-2480-49A0-827B-189563243FAF}" v="38" dt="2025-06-16T08:52:32.4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guide orient="horz" pos="2160"/>
        <p:guide pos="3840"/>
      </p:guideLst>
    </p:cSldViewPr>
  </p:slideViewPr>
  <p:notesTextViewPr>
    <p:cViewPr>
      <p:scale>
        <a:sx n="1" d="1"/>
        <a:sy n="1" d="1"/>
      </p:scale>
      <p:origin x="0" y="0"/>
    </p:cViewPr>
  </p:notesTextViewPr>
  <p:sorterViewPr>
    <p:cViewPr>
      <p:scale>
        <a:sx n="97" d="100"/>
        <a:sy n="97"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itali Kamble" userId="f447b050-285b-49d1-8617-836aa91eceb0" providerId="ADAL" clId="{5CAD27AF-7125-418D-A603-D98B7584AD84}"/>
    <pc:docChg chg="delSld">
      <pc:chgData name="Chaitali Kamble" userId="f447b050-285b-49d1-8617-836aa91eceb0" providerId="ADAL" clId="{5CAD27AF-7125-418D-A603-D98B7584AD84}" dt="2025-06-16T09:23:01.087" v="1" actId="2696"/>
      <pc:docMkLst>
        <pc:docMk/>
      </pc:docMkLst>
      <pc:sldChg chg="del">
        <pc:chgData name="Chaitali Kamble" userId="f447b050-285b-49d1-8617-836aa91eceb0" providerId="ADAL" clId="{5CAD27AF-7125-418D-A603-D98B7584AD84}" dt="2025-06-16T09:22:57.295" v="0" actId="2696"/>
        <pc:sldMkLst>
          <pc:docMk/>
          <pc:sldMk cId="1507677350" sldId="2094"/>
        </pc:sldMkLst>
      </pc:sldChg>
      <pc:sldChg chg="del">
        <pc:chgData name="Chaitali Kamble" userId="f447b050-285b-49d1-8617-836aa91eceb0" providerId="ADAL" clId="{5CAD27AF-7125-418D-A603-D98B7584AD84}" dt="2025-06-16T09:23:01.087" v="1" actId="2696"/>
        <pc:sldMkLst>
          <pc:docMk/>
          <pc:sldMk cId="1110992617" sldId="2095"/>
        </pc:sldMkLst>
      </pc:sldChg>
    </pc:docChg>
  </pc:docChgLst>
  <pc:docChgLst>
    <pc:chgData name="Chaitali Kamble" userId="f447b050-285b-49d1-8617-836aa91eceb0" providerId="ADAL" clId="{23F4A7F1-2480-49A0-827B-189563243FAF}"/>
    <pc:docChg chg="undo custSel addSld modSld">
      <pc:chgData name="Chaitali Kamble" userId="f447b050-285b-49d1-8617-836aa91eceb0" providerId="ADAL" clId="{23F4A7F1-2480-49A0-827B-189563243FAF}" dt="2025-06-16T08:56:02.594" v="1452" actId="14734"/>
      <pc:docMkLst>
        <pc:docMk/>
      </pc:docMkLst>
      <pc:sldChg chg="modSp mod modCm">
        <pc:chgData name="Chaitali Kamble" userId="f447b050-285b-49d1-8617-836aa91eceb0" providerId="ADAL" clId="{23F4A7F1-2480-49A0-827B-189563243FAF}" dt="2025-06-16T07:53:30.878" v="958" actId="255"/>
        <pc:sldMkLst>
          <pc:docMk/>
          <pc:sldMk cId="417199285" sldId="258"/>
        </pc:sldMkLst>
        <pc:spChg chg="mod">
          <ac:chgData name="Chaitali Kamble" userId="f447b050-285b-49d1-8617-836aa91eceb0" providerId="ADAL" clId="{23F4A7F1-2480-49A0-827B-189563243FAF}" dt="2025-06-16T07:51:41.160" v="938" actId="1076"/>
          <ac:spMkLst>
            <pc:docMk/>
            <pc:sldMk cId="417199285" sldId="258"/>
            <ac:spMk id="2" creationId="{8273185E-0819-62C2-C5C6-39849EE17921}"/>
          </ac:spMkLst>
        </pc:spChg>
        <pc:spChg chg="mod">
          <ac:chgData name="Chaitali Kamble" userId="f447b050-285b-49d1-8617-836aa91eceb0" providerId="ADAL" clId="{23F4A7F1-2480-49A0-827B-189563243FAF}" dt="2025-06-16T07:53:30.878" v="958" actId="255"/>
          <ac:spMkLst>
            <pc:docMk/>
            <pc:sldMk cId="417199285" sldId="258"/>
            <ac:spMk id="4" creationId="{A90AB833-3E58-5EC7-B7ED-55A2F26DC0AA}"/>
          </ac:spMkLst>
        </pc:spChg>
        <pc:extLst>
          <p:ext xmlns:p="http://schemas.openxmlformats.org/presentationml/2006/main" uri="{D6D511B9-2390-475A-947B-AFAB55BFBCF1}">
            <pc226:cmChg xmlns:pc226="http://schemas.microsoft.com/office/powerpoint/2022/06/main/command" chg="mod">
              <pc226:chgData name="Chaitali Kamble" userId="f447b050-285b-49d1-8617-836aa91eceb0" providerId="ADAL" clId="{23F4A7F1-2480-49A0-827B-189563243FAF}" dt="2025-06-16T07:52:05.112" v="940" actId="21"/>
              <pc2:cmMkLst xmlns:pc2="http://schemas.microsoft.com/office/powerpoint/2019/9/main/command">
                <pc:docMk/>
                <pc:sldMk cId="417199285" sldId="258"/>
                <pc2:cmMk id="{265530F4-004D-40A5-9809-C2BBA98CA69B}"/>
              </pc2:cmMkLst>
            </pc226:cmChg>
          </p:ext>
        </pc:extLst>
      </pc:sldChg>
      <pc:sldChg chg="modSp mod">
        <pc:chgData name="Chaitali Kamble" userId="f447b050-285b-49d1-8617-836aa91eceb0" providerId="ADAL" clId="{23F4A7F1-2480-49A0-827B-189563243FAF}" dt="2025-06-16T06:48:21.719" v="324" actId="20577"/>
        <pc:sldMkLst>
          <pc:docMk/>
          <pc:sldMk cId="2182348625" sldId="278"/>
        </pc:sldMkLst>
        <pc:graphicFrameChg chg="modGraphic">
          <ac:chgData name="Chaitali Kamble" userId="f447b050-285b-49d1-8617-836aa91eceb0" providerId="ADAL" clId="{23F4A7F1-2480-49A0-827B-189563243FAF}" dt="2025-06-16T06:48:21.719" v="324" actId="20577"/>
          <ac:graphicFrameMkLst>
            <pc:docMk/>
            <pc:sldMk cId="2182348625" sldId="278"/>
            <ac:graphicFrameMk id="5" creationId="{93CA44B3-5503-569B-8789-DF32CDE5DCB5}"/>
          </ac:graphicFrameMkLst>
        </pc:graphicFrameChg>
      </pc:sldChg>
      <pc:sldChg chg="modSp mod modCm">
        <pc:chgData name="Chaitali Kamble" userId="f447b050-285b-49d1-8617-836aa91eceb0" providerId="ADAL" clId="{23F4A7F1-2480-49A0-827B-189563243FAF}" dt="2025-06-16T06:23:16.941" v="158" actId="6549"/>
        <pc:sldMkLst>
          <pc:docMk/>
          <pc:sldMk cId="2928187554" sldId="282"/>
        </pc:sldMkLst>
        <pc:graphicFrameChg chg="modGraphic">
          <ac:chgData name="Chaitali Kamble" userId="f447b050-285b-49d1-8617-836aa91eceb0" providerId="ADAL" clId="{23F4A7F1-2480-49A0-827B-189563243FAF}" dt="2025-06-16T06:23:16.941" v="158" actId="6549"/>
          <ac:graphicFrameMkLst>
            <pc:docMk/>
            <pc:sldMk cId="2928187554" sldId="282"/>
            <ac:graphicFrameMk id="3" creationId="{45FFAF92-7716-75F8-7076-13FE56287A1E}"/>
          </ac:graphicFrameMkLst>
        </pc:graphicFrameChg>
        <pc:extLst>
          <p:ext xmlns:p="http://schemas.openxmlformats.org/presentationml/2006/main" uri="{D6D511B9-2390-475A-947B-AFAB55BFBCF1}">
            <pc226:cmChg xmlns:pc226="http://schemas.microsoft.com/office/powerpoint/2022/06/main/command" chg="mod">
              <pc226:chgData name="Chaitali Kamble" userId="f447b050-285b-49d1-8617-836aa91eceb0" providerId="ADAL" clId="{23F4A7F1-2480-49A0-827B-189563243FAF}" dt="2025-06-16T06:21:10.839" v="62" actId="20577"/>
              <pc2:cmMkLst xmlns:pc2="http://schemas.microsoft.com/office/powerpoint/2019/9/main/command">
                <pc:docMk/>
                <pc:sldMk cId="2928187554" sldId="282"/>
                <pc2:cmMk id="{DF6FE81C-0462-4AE4-9451-C8D445166629}"/>
              </pc2:cmMkLst>
            </pc226:cmChg>
          </p:ext>
        </pc:extLst>
      </pc:sldChg>
      <pc:sldChg chg="modSp mod">
        <pc:chgData name="Chaitali Kamble" userId="f447b050-285b-49d1-8617-836aa91eceb0" providerId="ADAL" clId="{23F4A7F1-2480-49A0-827B-189563243FAF}" dt="2025-06-16T06:42:29.306" v="315" actId="1076"/>
        <pc:sldMkLst>
          <pc:docMk/>
          <pc:sldMk cId="313737271" sldId="2092"/>
        </pc:sldMkLst>
        <pc:spChg chg="mod">
          <ac:chgData name="Chaitali Kamble" userId="f447b050-285b-49d1-8617-836aa91eceb0" providerId="ADAL" clId="{23F4A7F1-2480-49A0-827B-189563243FAF}" dt="2025-06-16T06:41:08.139" v="243" actId="1076"/>
          <ac:spMkLst>
            <pc:docMk/>
            <pc:sldMk cId="313737271" sldId="2092"/>
            <ac:spMk id="61" creationId="{043FD614-23CE-1DED-B6EE-F3A7455E856E}"/>
          </ac:spMkLst>
        </pc:spChg>
        <pc:spChg chg="mod">
          <ac:chgData name="Chaitali Kamble" userId="f447b050-285b-49d1-8617-836aa91eceb0" providerId="ADAL" clId="{23F4A7F1-2480-49A0-827B-189563243FAF}" dt="2025-06-16T06:42:09.084" v="314" actId="1076"/>
          <ac:spMkLst>
            <pc:docMk/>
            <pc:sldMk cId="313737271" sldId="2092"/>
            <ac:spMk id="64" creationId="{EB814D25-CC1E-E1E9-6BB9-C9F9534B511F}"/>
          </ac:spMkLst>
        </pc:spChg>
        <pc:spChg chg="mod">
          <ac:chgData name="Chaitali Kamble" userId="f447b050-285b-49d1-8617-836aa91eceb0" providerId="ADAL" clId="{23F4A7F1-2480-49A0-827B-189563243FAF}" dt="2025-06-16T06:42:29.306" v="315" actId="1076"/>
          <ac:spMkLst>
            <pc:docMk/>
            <pc:sldMk cId="313737271" sldId="2092"/>
            <ac:spMk id="81" creationId="{6C39056F-627E-8074-6B8F-4341CA657553}"/>
          </ac:spMkLst>
        </pc:spChg>
        <pc:cxnChg chg="mod">
          <ac:chgData name="Chaitali Kamble" userId="f447b050-285b-49d1-8617-836aa91eceb0" providerId="ADAL" clId="{23F4A7F1-2480-49A0-827B-189563243FAF}" dt="2025-06-16T06:41:54.377" v="312" actId="1076"/>
          <ac:cxnSpMkLst>
            <pc:docMk/>
            <pc:sldMk cId="313737271" sldId="2092"/>
            <ac:cxnSpMk id="75" creationId="{5B6FD230-32F5-E844-9F03-73D150AC8C38}"/>
          </ac:cxnSpMkLst>
        </pc:cxnChg>
      </pc:sldChg>
      <pc:sldChg chg="addSp delSp modSp new mod">
        <pc:chgData name="Chaitali Kamble" userId="f447b050-285b-49d1-8617-836aa91eceb0" providerId="ADAL" clId="{23F4A7F1-2480-49A0-827B-189563243FAF}" dt="2025-06-16T08:31:32.445" v="1137" actId="13926"/>
        <pc:sldMkLst>
          <pc:docMk/>
          <pc:sldMk cId="1507677350" sldId="2094"/>
        </pc:sldMkLst>
        <pc:spChg chg="del">
          <ac:chgData name="Chaitali Kamble" userId="f447b050-285b-49d1-8617-836aa91eceb0" providerId="ADAL" clId="{23F4A7F1-2480-49A0-827B-189563243FAF}" dt="2025-06-16T07:52:14.761" v="942" actId="478"/>
          <ac:spMkLst>
            <pc:docMk/>
            <pc:sldMk cId="1507677350" sldId="2094"/>
            <ac:spMk id="2" creationId="{91B472C1-82F4-894F-65D5-65ED8842C776}"/>
          </ac:spMkLst>
        </pc:spChg>
        <pc:spChg chg="del">
          <ac:chgData name="Chaitali Kamble" userId="f447b050-285b-49d1-8617-836aa91eceb0" providerId="ADAL" clId="{23F4A7F1-2480-49A0-827B-189563243FAF}" dt="2025-06-16T07:52:18.177" v="943" actId="478"/>
          <ac:spMkLst>
            <pc:docMk/>
            <pc:sldMk cId="1507677350" sldId="2094"/>
            <ac:spMk id="3" creationId="{6095854D-72C8-7DAB-DCA6-EB199ECFFA5B}"/>
          </ac:spMkLst>
        </pc:spChg>
        <pc:spChg chg="del">
          <ac:chgData name="Chaitali Kamble" userId="f447b050-285b-49d1-8617-836aa91eceb0" providerId="ADAL" clId="{23F4A7F1-2480-49A0-827B-189563243FAF}" dt="2025-06-16T07:52:20.346" v="944" actId="478"/>
          <ac:spMkLst>
            <pc:docMk/>
            <pc:sldMk cId="1507677350" sldId="2094"/>
            <ac:spMk id="4" creationId="{E0EF4421-E9B2-3079-2080-B8F36E0189E5}"/>
          </ac:spMkLst>
        </pc:spChg>
        <pc:spChg chg="add del">
          <ac:chgData name="Chaitali Kamble" userId="f447b050-285b-49d1-8617-836aa91eceb0" providerId="ADAL" clId="{23F4A7F1-2480-49A0-827B-189563243FAF}" dt="2025-06-16T07:52:24.460" v="946" actId="22"/>
          <ac:spMkLst>
            <pc:docMk/>
            <pc:sldMk cId="1507677350" sldId="2094"/>
            <ac:spMk id="6" creationId="{AF84D2FC-7869-8272-9487-E21A035B0431}"/>
          </ac:spMkLst>
        </pc:spChg>
        <pc:spChg chg="add mod">
          <ac:chgData name="Chaitali Kamble" userId="f447b050-285b-49d1-8617-836aa91eceb0" providerId="ADAL" clId="{23F4A7F1-2480-49A0-827B-189563243FAF}" dt="2025-06-16T08:31:32.445" v="1137" actId="13926"/>
          <ac:spMkLst>
            <pc:docMk/>
            <pc:sldMk cId="1507677350" sldId="2094"/>
            <ac:spMk id="7" creationId="{3DE3508D-244D-452C-3E6C-CD8B0DB36375}"/>
          </ac:spMkLst>
        </pc:spChg>
        <pc:graphicFrameChg chg="add del modGraphic">
          <ac:chgData name="Chaitali Kamble" userId="f447b050-285b-49d1-8617-836aa91eceb0" providerId="ADAL" clId="{23F4A7F1-2480-49A0-827B-189563243FAF}" dt="2025-06-16T08:28:28.897" v="1100" actId="27309"/>
          <ac:graphicFrameMkLst>
            <pc:docMk/>
            <pc:sldMk cId="1507677350" sldId="2094"/>
            <ac:graphicFrameMk id="9" creationId="{0C2D1A2F-7F1C-D70F-0022-A01C994FEE27}"/>
          </ac:graphicFrameMkLst>
        </pc:graphicFrameChg>
      </pc:sldChg>
      <pc:sldChg chg="addSp delSp modSp new mod">
        <pc:chgData name="Chaitali Kamble" userId="f447b050-285b-49d1-8617-836aa91eceb0" providerId="ADAL" clId="{23F4A7F1-2480-49A0-827B-189563243FAF}" dt="2025-06-16T08:56:02.594" v="1452" actId="14734"/>
        <pc:sldMkLst>
          <pc:docMk/>
          <pc:sldMk cId="1110992617" sldId="2095"/>
        </pc:sldMkLst>
        <pc:spChg chg="del">
          <ac:chgData name="Chaitali Kamble" userId="f447b050-285b-49d1-8617-836aa91eceb0" providerId="ADAL" clId="{23F4A7F1-2480-49A0-827B-189563243FAF}" dt="2025-06-16T07:54:07.730" v="962" actId="478"/>
          <ac:spMkLst>
            <pc:docMk/>
            <pc:sldMk cId="1110992617" sldId="2095"/>
            <ac:spMk id="2" creationId="{2F26355E-9015-3ABA-84CF-F5819C6673D2}"/>
          </ac:spMkLst>
        </pc:spChg>
        <pc:spChg chg="del">
          <ac:chgData name="Chaitali Kamble" userId="f447b050-285b-49d1-8617-836aa91eceb0" providerId="ADAL" clId="{23F4A7F1-2480-49A0-827B-189563243FAF}" dt="2025-06-16T07:54:00.357" v="960" actId="3680"/>
          <ac:spMkLst>
            <pc:docMk/>
            <pc:sldMk cId="1110992617" sldId="2095"/>
            <ac:spMk id="3" creationId="{4C640EE3-0057-82F8-4C6F-9A587ABCAD87}"/>
          </ac:spMkLst>
        </pc:spChg>
        <pc:spChg chg="del">
          <ac:chgData name="Chaitali Kamble" userId="f447b050-285b-49d1-8617-836aa91eceb0" providerId="ADAL" clId="{23F4A7F1-2480-49A0-827B-189563243FAF}" dt="2025-06-16T07:54:04.343" v="961" actId="478"/>
          <ac:spMkLst>
            <pc:docMk/>
            <pc:sldMk cId="1110992617" sldId="2095"/>
            <ac:spMk id="4" creationId="{EE8F295F-DE7B-8494-AF9F-83C68A284B89}"/>
          </ac:spMkLst>
        </pc:spChg>
        <pc:graphicFrameChg chg="add mod ord modGraphic">
          <ac:chgData name="Chaitali Kamble" userId="f447b050-285b-49d1-8617-836aa91eceb0" providerId="ADAL" clId="{23F4A7F1-2480-49A0-827B-189563243FAF}" dt="2025-06-16T08:56:02.594" v="1452" actId="14734"/>
          <ac:graphicFrameMkLst>
            <pc:docMk/>
            <pc:sldMk cId="1110992617" sldId="2095"/>
            <ac:graphicFrameMk id="5" creationId="{463022C4-5987-71C9-65B8-D7C0CA7EDD68}"/>
          </ac:graphicFrameMkLst>
        </pc:graphicFrameChg>
      </pc:sldChg>
    </pc:docChg>
  </pc:docChgLst>
</pc:chgInfo>
</file>

<file path=ppt/comments/modernComment_102_18DDF4B5.xml><?xml version="1.0" encoding="utf-8"?>
<p188:cmLst xmlns:a="http://schemas.openxmlformats.org/drawingml/2006/main" xmlns:r="http://schemas.openxmlformats.org/officeDocument/2006/relationships" xmlns:p188="http://schemas.microsoft.com/office/powerpoint/2018/8/main">
  <p188:cm id="{265530F4-004D-40A5-9809-C2BBA98CA69B}" authorId="{5DF3A6E4-93BB-337A-A5BD-0941FA1229E9}" created="2025-06-14T08:20:09.386">
    <ac:txMkLst xmlns:ac="http://schemas.microsoft.com/office/drawing/2013/main/command">
      <pc:docMk xmlns:pc="http://schemas.microsoft.com/office/powerpoint/2013/main/command"/>
      <pc:sldMk xmlns:pc="http://schemas.microsoft.com/office/powerpoint/2013/main/command" cId="417199285" sldId="258"/>
      <ac:spMk id="4" creationId="{A90AB833-3E58-5EC7-B7ED-55A2F26DC0AA}"/>
      <ac:txMk cp="1" len="213">
        <ac:context len="217" hash="3719330623"/>
      </ac:txMk>
    </ac:txMkLst>
    <p188:pos x="10294832" y="720697"/>
    <p188:txBody>
      <a:bodyPr/>
      <a:lstStyle/>
      <a:p>
        <a:r>
          <a:rPr lang="en-IN"/>
          <a:t>Can add schemes  like Laadki Bahin and schemes from other department with largest  budget share. That one need to analyse GBS 2025-26</a:t>
        </a:r>
      </a:p>
    </p188:txBody>
  </p188:cm>
</p188:cmLst>
</file>

<file path=ppt/comments/modernComment_11A_AE8898A2.xml><?xml version="1.0" encoding="utf-8"?>
<p188:cmLst xmlns:a="http://schemas.openxmlformats.org/drawingml/2006/main" xmlns:r="http://schemas.openxmlformats.org/officeDocument/2006/relationships" xmlns:p188="http://schemas.microsoft.com/office/powerpoint/2018/8/main">
  <p188:cm id="{237A8B14-089E-474F-854F-474D18621484}" authorId="{5DF3A6E4-93BB-337A-A5BD-0941FA1229E9}" created="2025-06-14T07:29:52.188">
    <ac:txMkLst xmlns:ac="http://schemas.microsoft.com/office/drawing/2013/main/command">
      <pc:docMk xmlns:pc="http://schemas.microsoft.com/office/powerpoint/2013/main/command"/>
      <pc:sldMk xmlns:pc="http://schemas.microsoft.com/office/powerpoint/2013/main/command" cId="2928187554" sldId="282"/>
      <ac:graphicFrameMk id="3" creationId="{45FFAF92-7716-75F8-7076-13FE56287A1E}"/>
      <ac:tblMk/>
      <ac:tcMk rowId="1583073361" colId="4168192296"/>
      <ac:txMk cp="1" len="4">
        <ac:context len="6" hash="1313408692"/>
      </ac:txMk>
    </ac:txMkLst>
    <p188:pos x="7226753" y="654347"/>
    <p188:txBody>
      <a:bodyPr/>
      <a:lstStyle/>
      <a:p>
        <a:r>
          <a:rPr lang="en-IN"/>
          <a:t>2014 women's policy first mentioned about gender budgeting as a way of mainstreaming gender equality</a:t>
        </a:r>
      </a:p>
    </p188:txBody>
  </p188:cm>
  <p188:cm id="{DF6FE81C-0462-4AE4-9451-C8D445166629}" authorId="{5DF3A6E4-93BB-337A-A5BD-0941FA1229E9}" created="2025-06-14T07:32:45.661">
    <ac:txMkLst xmlns:ac="http://schemas.microsoft.com/office/drawing/2013/main/command">
      <pc:docMk xmlns:pc="http://schemas.microsoft.com/office/powerpoint/2013/main/command"/>
      <pc:sldMk xmlns:pc="http://schemas.microsoft.com/office/powerpoint/2013/main/command" cId="2928187554" sldId="282"/>
      <ac:graphicFrameMk id="3" creationId="{45FFAF92-7716-75F8-7076-13FE56287A1E}"/>
      <ac:tblMk/>
      <ac:tcMk rowId="517741200" colId="4168192296"/>
      <ac:txMk cp="13">
        <ac:context len="14" hash="2463774451"/>
      </ac:txMk>
    </ac:txMkLst>
    <p188:pos x="7490895" y="1075479"/>
    <p188:txBody>
      <a:bodyPr/>
      <a:lstStyle/>
      <a:p>
        <a:r>
          <a:rPr lang="en-IN"/>
          <a:t>Need to find out exact year from DoF </a:t>
        </a:r>
      </a:p>
    </p188:txBody>
  </p188:cm>
  <p188:cm id="{1B8AC108-491F-457F-8EBC-38E544E12C05}" authorId="{5DF3A6E4-93BB-337A-A5BD-0941FA1229E9}" created="2025-06-14T07:33:44.496">
    <ac:txMkLst xmlns:ac="http://schemas.microsoft.com/office/drawing/2013/main/command">
      <pc:docMk xmlns:pc="http://schemas.microsoft.com/office/powerpoint/2013/main/command"/>
      <pc:sldMk xmlns:pc="http://schemas.microsoft.com/office/powerpoint/2013/main/command" cId="2928187554" sldId="282"/>
      <ac:graphicFrameMk id="3" creationId="{45FFAF92-7716-75F8-7076-13FE56287A1E}"/>
      <ac:tblMk/>
      <ac:tcMk rowId="3015554874" colId="4168192296"/>
      <ac:txMk cp="0" len="68">
        <ac:context len="69" hash="2329528966"/>
      </ac:txMk>
    </ac:txMkLst>
    <p188:pos x="9297661" y="1405985"/>
    <p188:txBody>
      <a:bodyPr/>
      <a:lstStyle/>
      <a:p>
        <a:r>
          <a:rPr lang="en-IN"/>
          <a:t>UNW has an MoU with DoF to strengthen GRB initiatives in the State. All the work related to publishing gender budget statement is anchored within outcome cell of department of finance. Capacity building and other coordination with MWCD is done by WCD. Maharashtra follow a collaborative approach of working on GRB in the State.</a:t>
        </a:r>
      </a:p>
    </p188:txBody>
  </p188:cm>
</p188:cmLst>
</file>

<file path=ppt/comments/modernComment_82C_12B34037.xml><?xml version="1.0" encoding="utf-8"?>
<p188:cmLst xmlns:a="http://schemas.openxmlformats.org/drawingml/2006/main" xmlns:r="http://schemas.openxmlformats.org/officeDocument/2006/relationships" xmlns:p188="http://schemas.microsoft.com/office/powerpoint/2018/8/main">
  <p188:cm id="{C3A905BD-5556-4218-B94F-751BDABFB948}" authorId="{5DF3A6E4-93BB-337A-A5BD-0941FA1229E9}" created="2025-06-14T08:11:54.349">
    <ac:deMkLst xmlns:ac="http://schemas.microsoft.com/office/drawing/2013/main/command">
      <pc:docMk xmlns:pc="http://schemas.microsoft.com/office/powerpoint/2013/main/command"/>
      <pc:sldMk xmlns:pc="http://schemas.microsoft.com/office/powerpoint/2013/main/command" cId="313737271" sldId="2092"/>
      <ac:spMk id="92" creationId="{59C8369C-9B56-BC58-5015-53C2276B0207}"/>
    </ac:deMkLst>
    <p188:txBody>
      <a:bodyPr/>
      <a:lstStyle/>
      <a:p>
        <a:r>
          <a:rPr lang="en-IN"/>
          <a:t>This need to be institutionalised and strengthen hence have just mentioned as one of  the events. </a:t>
        </a:r>
      </a:p>
    </p188:txBody>
  </p188:cm>
  <p188:cm id="{178B2CB2-186B-47A4-844A-9BA385BBB2CF}" authorId="{5DF3A6E4-93BB-337A-A5BD-0941FA1229E9}" created="2025-06-14T08:12:45.842">
    <ac:txMkLst xmlns:ac="http://schemas.microsoft.com/office/drawing/2013/main/command">
      <pc:docMk xmlns:pc="http://schemas.microsoft.com/office/powerpoint/2013/main/command"/>
      <pc:sldMk xmlns:pc="http://schemas.microsoft.com/office/powerpoint/2013/main/command" cId="313737271" sldId="2092"/>
      <ac:spMk id="79" creationId="{D5329B1F-7F20-3BBB-A5B7-49FE75980E2A}"/>
      <ac:txMk cp="0">
        <ac:context len="66" hash="2764896006"/>
      </ac:txMk>
    </ac:txMkLst>
    <p188:pos x="2341372" y="308883"/>
    <p188:txBody>
      <a:bodyPr/>
      <a:lstStyle/>
      <a:p>
        <a:r>
          <a:rPr lang="en-IN"/>
          <a:t>We can mention that YASHADA also does capacity training on GRB apart from UN agencies.  </a:t>
        </a:r>
      </a:p>
    </p188:txBody>
  </p188:cm>
  <p188:cm id="{8F938CF6-60B2-4784-AA1D-FA5836D2FEF9}" authorId="{5DF3A6E4-93BB-337A-A5BD-0941FA1229E9}" created="2025-06-14T08:13:22.710">
    <ac:txMkLst xmlns:ac="http://schemas.microsoft.com/office/drawing/2013/main/command">
      <pc:docMk xmlns:pc="http://schemas.microsoft.com/office/powerpoint/2013/main/command"/>
      <pc:sldMk xmlns:pc="http://schemas.microsoft.com/office/powerpoint/2013/main/command" cId="313737271" sldId="2092"/>
      <ac:spMk id="29" creationId="{306E2E3D-654A-8416-49D3-AF64EC027AB6}"/>
      <ac:txMk cp="0" len="13">
        <ac:context len="14" hash="4188560209"/>
      </ac:txMk>
    </ac:txMkLst>
    <p188:pos x="1783242" y="304531"/>
    <p188:txBody>
      <a:bodyPr/>
      <a:lstStyle/>
      <a:p>
        <a:r>
          <a:rPr lang="en-IN"/>
          <a:t>This is innovative in the context of MH  as well as in comparison to most other states.</a:t>
        </a:r>
      </a:p>
    </p188:txBody>
  </p188:cm>
  <p188:cm id="{4F13CA0D-ADC1-41CE-AC06-A7FD0D602C5E}" authorId="{5DF3A6E4-93BB-337A-A5BD-0941FA1229E9}" created="2025-06-14T08:32:39.675">
    <pc:sldMkLst xmlns:pc="http://schemas.microsoft.com/office/powerpoint/2013/main/command">
      <pc:docMk/>
      <pc:sldMk cId="313737271" sldId="2092"/>
    </pc:sldMkLst>
    <p188:txBody>
      <a:bodyPr/>
      <a:lstStyle/>
      <a:p>
        <a:r>
          <a:rPr lang="en-IN"/>
          <a:t>Throughout years UN agencies have had MoU's with DoWCD, DoF, DoP to streamline and take forward the gender budgeting work in the state.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IN"/>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7839625C-DAA0-4EA6-8FE6-2BE5CA84B106}" type="datetimeFigureOut">
              <a:rPr lang="en-IN" smtClean="0"/>
              <a:t>18-06-2025</a:t>
            </a:fld>
            <a:endParaRPr lang="en-IN"/>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en-IN"/>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IN"/>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D48E0D5B-E20B-4088-8370-FD5D9F866C63}" type="slidenum">
              <a:rPr lang="en-IN" smtClean="0"/>
              <a:t>‹#›</a:t>
            </a:fld>
            <a:endParaRPr lang="en-IN"/>
          </a:p>
        </p:txBody>
      </p:sp>
    </p:spTree>
    <p:extLst>
      <p:ext uri="{BB962C8B-B14F-4D97-AF65-F5344CB8AC3E}">
        <p14:creationId xmlns:p14="http://schemas.microsoft.com/office/powerpoint/2010/main" val="340200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48E0D5B-E20B-4088-8370-FD5D9F866C63}" type="slidenum">
              <a:rPr lang="en-IN" smtClean="0"/>
              <a:t>4</a:t>
            </a:fld>
            <a:endParaRPr lang="en-IN"/>
          </a:p>
        </p:txBody>
      </p:sp>
    </p:spTree>
    <p:extLst>
      <p:ext uri="{BB962C8B-B14F-4D97-AF65-F5344CB8AC3E}">
        <p14:creationId xmlns:p14="http://schemas.microsoft.com/office/powerpoint/2010/main" val="891707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84114" indent="-384114">
              <a:lnSpc>
                <a:spcPct val="120000"/>
              </a:lnSpc>
              <a:buFont typeface="Arial" pitchFamily="34" charset="0"/>
              <a:buChar char="•"/>
            </a:pPr>
            <a:r>
              <a:rPr lang="en-IN" dirty="0"/>
              <a:t>Gender </a:t>
            </a:r>
            <a:r>
              <a:rPr lang="en-IN"/>
              <a:t>Budgeting Milestones-</a:t>
            </a:r>
          </a:p>
          <a:p>
            <a:pPr marL="384114" indent="-384114">
              <a:lnSpc>
                <a:spcPct val="120000"/>
              </a:lnSpc>
              <a:buFont typeface="Arial" pitchFamily="34" charset="0"/>
              <a:buChar char="•"/>
            </a:pPr>
            <a:r>
              <a:rPr lang="en-IN"/>
              <a:t> </a:t>
            </a:r>
            <a:r>
              <a:rPr lang="en-US" sz="1300" b="1" dirty="0">
                <a:latin typeface="Times New Roman" panose="02020603050405020304" pitchFamily="18" charset="0"/>
                <a:cs typeface="Times New Roman" panose="02020603050405020304" pitchFamily="18" charset="0"/>
              </a:rPr>
              <a:t>SOPs</a:t>
            </a:r>
            <a:r>
              <a:rPr lang="en-US" sz="1300" dirty="0">
                <a:latin typeface="Times New Roman" panose="02020603050405020304" pitchFamily="18" charset="0"/>
                <a:cs typeface="Times New Roman" panose="02020603050405020304" pitchFamily="18" charset="0"/>
              </a:rPr>
              <a:t> for Gender Budgeting and Child Budgeting in place (</a:t>
            </a:r>
            <a:r>
              <a:rPr lang="en-US" sz="1300" i="1" dirty="0">
                <a:latin typeface="Times New Roman" panose="02020603050405020304" pitchFamily="18" charset="0"/>
                <a:cs typeface="Times New Roman" panose="02020603050405020304" pitchFamily="18" charset="0"/>
              </a:rPr>
              <a:t>Roadmap for child and gender budgeting</a:t>
            </a:r>
            <a:r>
              <a:rPr lang="en-US" sz="1300" dirty="0">
                <a:latin typeface="Times New Roman" panose="02020603050405020304" pitchFamily="18" charset="0"/>
                <a:cs typeface="Times New Roman" panose="02020603050405020304" pitchFamily="18" charset="0"/>
              </a:rPr>
              <a:t>)</a:t>
            </a:r>
          </a:p>
          <a:p>
            <a:pPr marL="384114" indent="-384114">
              <a:lnSpc>
                <a:spcPct val="120000"/>
              </a:lnSpc>
              <a:buFont typeface="Arial" pitchFamily="34" charset="0"/>
              <a:buChar char="•"/>
            </a:pPr>
            <a:r>
              <a:rPr lang="en-US" sz="1300" b="1" dirty="0">
                <a:latin typeface="Times New Roman" panose="02020603050405020304" pitchFamily="18" charset="0"/>
                <a:cs typeface="Times New Roman" panose="02020603050405020304" pitchFamily="18" charset="0"/>
              </a:rPr>
              <a:t>Outcome cell </a:t>
            </a:r>
            <a:r>
              <a:rPr lang="en-US" sz="1300" dirty="0">
                <a:latin typeface="Times New Roman" panose="02020603050405020304" pitchFamily="18" charset="0"/>
                <a:cs typeface="Times New Roman" panose="02020603050405020304" pitchFamily="18" charset="0"/>
              </a:rPr>
              <a:t>in Finance department with dedicated human resources.</a:t>
            </a:r>
          </a:p>
          <a:p>
            <a:pPr marL="384114" indent="-384114">
              <a:lnSpc>
                <a:spcPct val="120000"/>
              </a:lnSpc>
              <a:buFont typeface="Arial" pitchFamily="34" charset="0"/>
              <a:buChar char="•"/>
            </a:pPr>
            <a:r>
              <a:rPr lang="en-US" sz="1300" dirty="0">
                <a:latin typeface="Times New Roman" panose="02020603050405020304" pitchFamily="18" charset="0"/>
                <a:cs typeface="Times New Roman" panose="02020603050405020304" pitchFamily="18" charset="0"/>
              </a:rPr>
              <a:t>Regular </a:t>
            </a:r>
            <a:r>
              <a:rPr lang="en-US" sz="1300" b="1" dirty="0">
                <a:latin typeface="Times New Roman" panose="02020603050405020304" pitchFamily="18" charset="0"/>
                <a:cs typeface="Times New Roman" panose="02020603050405020304" pitchFamily="18" charset="0"/>
              </a:rPr>
              <a:t>capacity building </a:t>
            </a:r>
            <a:r>
              <a:rPr lang="en-US" sz="1300" dirty="0">
                <a:latin typeface="Times New Roman" panose="02020603050405020304" pitchFamily="18" charset="0"/>
                <a:cs typeface="Times New Roman" panose="02020603050405020304" pitchFamily="18" charset="0"/>
              </a:rPr>
              <a:t>of all departments since 2018. </a:t>
            </a:r>
          </a:p>
          <a:p>
            <a:pPr marL="384114" indent="-384114">
              <a:lnSpc>
                <a:spcPct val="120000"/>
              </a:lnSpc>
              <a:buFont typeface="Arial" pitchFamily="34" charset="0"/>
              <a:buChar char="•"/>
            </a:pPr>
            <a:r>
              <a:rPr lang="en-US" sz="1300" b="1" dirty="0">
                <a:latin typeface="Times New Roman" panose="02020603050405020304" pitchFamily="18" charset="0"/>
                <a:cs typeface="Times New Roman" panose="02020603050405020304" pitchFamily="18" charset="0"/>
              </a:rPr>
              <a:t>MIS reforms </a:t>
            </a:r>
            <a:r>
              <a:rPr lang="en-US" sz="1300" dirty="0">
                <a:latin typeface="Times New Roman" panose="02020603050405020304" pitchFamily="18" charset="0"/>
                <a:cs typeface="Times New Roman" panose="02020603050405020304" pitchFamily="18" charset="0"/>
              </a:rPr>
              <a:t>to capture gender and child related budgets, and age- and sex-disaggregated data.</a:t>
            </a:r>
          </a:p>
          <a:p>
            <a:pPr marL="384114" indent="-384114">
              <a:lnSpc>
                <a:spcPct val="120000"/>
              </a:lnSpc>
              <a:buFont typeface="Arial" pitchFamily="34" charset="0"/>
              <a:buChar char="•"/>
            </a:pPr>
            <a:r>
              <a:rPr lang="en-US" sz="1300" dirty="0">
                <a:latin typeface="Times New Roman" panose="02020603050405020304" pitchFamily="18" charset="0"/>
                <a:cs typeface="Times New Roman" panose="02020603050405020304" pitchFamily="18" charset="0"/>
              </a:rPr>
              <a:t>Annual publication of </a:t>
            </a:r>
            <a:r>
              <a:rPr lang="en-US" sz="1300" b="1" dirty="0">
                <a:latin typeface="Times New Roman" panose="02020603050405020304" pitchFamily="18" charset="0"/>
                <a:cs typeface="Times New Roman" panose="02020603050405020304" pitchFamily="18" charset="0"/>
              </a:rPr>
              <a:t>child budget statement</a:t>
            </a:r>
            <a:r>
              <a:rPr lang="en-US" sz="1300" dirty="0">
                <a:latin typeface="Times New Roman" panose="02020603050405020304" pitchFamily="18" charset="0"/>
                <a:cs typeface="Times New Roman" panose="02020603050405020304" pitchFamily="18" charset="0"/>
              </a:rPr>
              <a:t> and </a:t>
            </a:r>
            <a:r>
              <a:rPr lang="en-US" sz="1300" b="1" dirty="0">
                <a:latin typeface="Times New Roman" panose="02020603050405020304" pitchFamily="18" charset="0"/>
                <a:cs typeface="Times New Roman" panose="02020603050405020304" pitchFamily="18" charset="0"/>
              </a:rPr>
              <a:t>gender budget statement </a:t>
            </a:r>
            <a:r>
              <a:rPr lang="en-US" sz="1300" dirty="0">
                <a:latin typeface="Times New Roman" panose="02020603050405020304" pitchFamily="18" charset="0"/>
                <a:cs typeface="Times New Roman" panose="02020603050405020304" pitchFamily="18" charset="0"/>
              </a:rPr>
              <a:t>since 2020.</a:t>
            </a:r>
          </a:p>
          <a:p>
            <a:pPr marL="384114" indent="-384114">
              <a:lnSpc>
                <a:spcPct val="120000"/>
              </a:lnSpc>
              <a:buFont typeface="Arial" pitchFamily="34" charset="0"/>
              <a:buChar char="•"/>
            </a:pPr>
            <a:r>
              <a:rPr lang="en-US" sz="1300" b="1" dirty="0">
                <a:latin typeface="Times New Roman" panose="02020603050405020304" pitchFamily="18" charset="0"/>
                <a:cs typeface="Times New Roman" panose="02020603050405020304" pitchFamily="18" charset="0"/>
              </a:rPr>
              <a:t>Knowledge partnership on PFM </a:t>
            </a:r>
            <a:r>
              <a:rPr lang="en-US" sz="1300" dirty="0">
                <a:latin typeface="Times New Roman" panose="02020603050405020304" pitchFamily="18" charset="0"/>
                <a:cs typeface="Times New Roman" panose="02020603050405020304" pitchFamily="18" charset="0"/>
              </a:rPr>
              <a:t>with MSEPP, Mumbai University and budget groups for robust evidence generation and for alliance/ community of practice. </a:t>
            </a:r>
          </a:p>
          <a:p>
            <a:pPr marL="384114" indent="-384114">
              <a:lnSpc>
                <a:spcPct val="120000"/>
              </a:lnSpc>
              <a:buFont typeface="Arial" pitchFamily="34" charset="0"/>
              <a:buChar char="•"/>
            </a:pPr>
            <a:r>
              <a:rPr lang="en-US" sz="1300" dirty="0">
                <a:latin typeface="Times New Roman" panose="02020603050405020304" pitchFamily="18" charset="0"/>
                <a:cs typeface="Times New Roman" panose="02020603050405020304" pitchFamily="18" charset="0"/>
              </a:rPr>
              <a:t>Continuous </a:t>
            </a:r>
            <a:r>
              <a:rPr lang="en-US" sz="1300" b="1" dirty="0">
                <a:latin typeface="Times New Roman" panose="02020603050405020304" pitchFamily="18" charset="0"/>
                <a:cs typeface="Times New Roman" panose="02020603050405020304" pitchFamily="18" charset="0"/>
              </a:rPr>
              <a:t>evidence generation</a:t>
            </a:r>
            <a:r>
              <a:rPr lang="en-US" sz="1300" dirty="0">
                <a:latin typeface="Times New Roman" panose="02020603050405020304" pitchFamily="18" charset="0"/>
                <a:cs typeface="Times New Roman" panose="02020603050405020304" pitchFamily="18" charset="0"/>
              </a:rPr>
              <a:t> for PFM for women and children. </a:t>
            </a:r>
            <a:endParaRPr lang="en-US" sz="1300" b="1" dirty="0">
              <a:latin typeface="Times New Roman" panose="02020603050405020304" pitchFamily="18" charset="0"/>
              <a:cs typeface="Times New Roman" panose="02020603050405020304" pitchFamily="18" charset="0"/>
            </a:endParaRPr>
          </a:p>
          <a:p>
            <a:endParaRPr lang="en-IN" dirty="0"/>
          </a:p>
        </p:txBody>
      </p:sp>
      <p:sp>
        <p:nvSpPr>
          <p:cNvPr id="4" name="Slide Number Placeholder 3"/>
          <p:cNvSpPr>
            <a:spLocks noGrp="1"/>
          </p:cNvSpPr>
          <p:nvPr>
            <p:ph type="sldNum" sz="quarter" idx="5"/>
          </p:nvPr>
        </p:nvSpPr>
        <p:spPr/>
        <p:txBody>
          <a:bodyPr/>
          <a:lstStyle/>
          <a:p>
            <a:fld id="{B919478F-C7C0-475C-BD28-6596FA6BCDB1}" type="slidenum">
              <a:rPr lang="en-IN" smtClean="0"/>
              <a:t>5</a:t>
            </a:fld>
            <a:endParaRPr lang="en-IN"/>
          </a:p>
        </p:txBody>
      </p:sp>
    </p:spTree>
    <p:extLst>
      <p:ext uri="{BB962C8B-B14F-4D97-AF65-F5344CB8AC3E}">
        <p14:creationId xmlns:p14="http://schemas.microsoft.com/office/powerpoint/2010/main" val="1386121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AB2EF-AA6B-071C-F105-65C9E2C6E5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1A2EADD-F337-735B-9EAB-828BD707DC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5AF91AD-DEE9-30BB-87A2-3FFC5A47BD1A}"/>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5" name="Footer Placeholder 4">
            <a:extLst>
              <a:ext uri="{FF2B5EF4-FFF2-40B4-BE49-F238E27FC236}">
                <a16:creationId xmlns:a16="http://schemas.microsoft.com/office/drawing/2014/main" id="{3104A14C-3B5E-7521-E48D-5C3A83EA783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2D4755D-EB0D-186C-54A5-500A76E607D2}"/>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388236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7E637-AA95-559D-D70D-F93B5654090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9D3E7ED-96A1-8FAD-8A93-448A9B4C11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0D85FD-76E3-DAF5-A193-A4686EAA2300}"/>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5" name="Footer Placeholder 4">
            <a:extLst>
              <a:ext uri="{FF2B5EF4-FFF2-40B4-BE49-F238E27FC236}">
                <a16:creationId xmlns:a16="http://schemas.microsoft.com/office/drawing/2014/main" id="{7BE1B4A0-19CC-AF3F-0A56-38E7600DB86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612B55E-37D5-B37B-3613-2FAC6FEC1E71}"/>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96890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AF6AAB-2DA7-47DF-A0D1-37742C24182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A114D6A-155E-B6B6-3A0C-2372F1BDCB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DAF5502-35A1-FBC8-4DDF-3C975566A571}"/>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5" name="Footer Placeholder 4">
            <a:extLst>
              <a:ext uri="{FF2B5EF4-FFF2-40B4-BE49-F238E27FC236}">
                <a16:creationId xmlns:a16="http://schemas.microsoft.com/office/drawing/2014/main" id="{2093C995-CFD2-1510-2C5F-2937F20777F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59977B-E1E1-F99F-3CB9-17D8C60B994C}"/>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6133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AA707-27D8-6330-C645-232C8CFAEC6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80F2DDF-5627-618C-A777-CEEE55379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5EDDD3C-3D56-43FA-5868-A77DA11BE5D2}"/>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5" name="Footer Placeholder 4">
            <a:extLst>
              <a:ext uri="{FF2B5EF4-FFF2-40B4-BE49-F238E27FC236}">
                <a16:creationId xmlns:a16="http://schemas.microsoft.com/office/drawing/2014/main" id="{EE1DD1F9-64AA-0345-BDF1-90D7ACB0452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D851507-8A13-3A44-6142-76270702D6BB}"/>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33992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103CB-0F1E-7553-8B20-A31B47BE3C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53CFA3D-C3FF-F260-18F4-B11E60B5338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8FD8DD-FF41-D05D-5907-7DD8B894C017}"/>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5" name="Footer Placeholder 4">
            <a:extLst>
              <a:ext uri="{FF2B5EF4-FFF2-40B4-BE49-F238E27FC236}">
                <a16:creationId xmlns:a16="http://schemas.microsoft.com/office/drawing/2014/main" id="{A0E47119-0DED-EC8E-0856-14CF9224313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A6071FD-F23B-2DBC-CDEE-3AF964052058}"/>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685492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E5215-95E1-BE93-4C12-6B4B80A76AB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8B8B669-7658-9F2C-7F2E-7B7BE092E0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F7FD9EB-2DE0-66A2-39BC-86A9D11829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72BBB7E-4908-8456-061B-BCEB5EC3693E}"/>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6" name="Footer Placeholder 5">
            <a:extLst>
              <a:ext uri="{FF2B5EF4-FFF2-40B4-BE49-F238E27FC236}">
                <a16:creationId xmlns:a16="http://schemas.microsoft.com/office/drawing/2014/main" id="{1271D39F-2AC6-AEDF-AAE9-90CF1EF24D0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75256EF-825E-6D47-45C5-88F2E7A2B474}"/>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21743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90EEF-B379-3CF1-7434-1852D8AA890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DF19777-D693-A76E-A56E-F480DDC33E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097C60-8558-D908-3D43-3D6AE41B92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EB4BC51-D262-85FB-893D-9F7184C968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39D572-39BC-5A02-7276-68C7F3C24A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8C439E9-DC51-9742-9C01-19409BCDF1D3}"/>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8" name="Footer Placeholder 7">
            <a:extLst>
              <a:ext uri="{FF2B5EF4-FFF2-40B4-BE49-F238E27FC236}">
                <a16:creationId xmlns:a16="http://schemas.microsoft.com/office/drawing/2014/main" id="{E633E5F0-3C84-2B6E-191A-88257063484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25A6FF9-12A6-553F-E84C-D0F5543EF53E}"/>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6089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4588E-BBFC-3C3C-4037-4A9D3560241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31A0761-F735-BC3A-7F5E-8F035B716A64}"/>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4" name="Footer Placeholder 3">
            <a:extLst>
              <a:ext uri="{FF2B5EF4-FFF2-40B4-BE49-F238E27FC236}">
                <a16:creationId xmlns:a16="http://schemas.microsoft.com/office/drawing/2014/main" id="{7714134B-0792-9C69-7341-E937BC7E6E4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608ECB9-85FD-1CBE-0723-BBC71A40DB18}"/>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262407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A30E1-29FF-2655-4342-35AC49596718}"/>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3" name="Footer Placeholder 2">
            <a:extLst>
              <a:ext uri="{FF2B5EF4-FFF2-40B4-BE49-F238E27FC236}">
                <a16:creationId xmlns:a16="http://schemas.microsoft.com/office/drawing/2014/main" id="{497BBEB7-FF95-3EE5-162F-ACBBD14BC14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B80478D-D0F0-9EC7-203D-935626DE1CF2}"/>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694612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275BA-2472-F636-494F-29B97D1FCE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9C78DA0-931F-0230-7533-86E09AF698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7115A82-FD31-51BF-E2C6-162296ABE4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2EC6A1-D5E6-6C5D-7D73-5426ACE03DB9}"/>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6" name="Footer Placeholder 5">
            <a:extLst>
              <a:ext uri="{FF2B5EF4-FFF2-40B4-BE49-F238E27FC236}">
                <a16:creationId xmlns:a16="http://schemas.microsoft.com/office/drawing/2014/main" id="{36BA2CD2-DAE6-6A6F-15A5-C49FE9BA590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124BE0B-5296-6574-14C2-C7150B512677}"/>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117495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165EB-714E-11E1-AE3B-C7D2447A75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FA9CA93-2D85-DD0F-0018-33EE5AD81F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E5B0B18-25D2-5C80-4F5F-DC7C45645A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E88EA3-1334-1584-E7CB-EA4CEA1D4E00}"/>
              </a:ext>
            </a:extLst>
          </p:cNvPr>
          <p:cNvSpPr>
            <a:spLocks noGrp="1"/>
          </p:cNvSpPr>
          <p:nvPr>
            <p:ph type="dt" sz="half" idx="10"/>
          </p:nvPr>
        </p:nvSpPr>
        <p:spPr/>
        <p:txBody>
          <a:bodyPr/>
          <a:lstStyle/>
          <a:p>
            <a:fld id="{574B510A-C19B-4006-A9CC-D0006FE74515}" type="datetimeFigureOut">
              <a:rPr lang="en-IN" smtClean="0"/>
              <a:t>18-06-2025</a:t>
            </a:fld>
            <a:endParaRPr lang="en-IN"/>
          </a:p>
        </p:txBody>
      </p:sp>
      <p:sp>
        <p:nvSpPr>
          <p:cNvPr id="6" name="Footer Placeholder 5">
            <a:extLst>
              <a:ext uri="{FF2B5EF4-FFF2-40B4-BE49-F238E27FC236}">
                <a16:creationId xmlns:a16="http://schemas.microsoft.com/office/drawing/2014/main" id="{8B666295-9FC9-56DE-E44C-96E15F05CAE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72FD752-9C24-F11D-4C4A-7BF9548277E0}"/>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534240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A89212-9DAD-92F4-8E73-2334CCBD77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FB7446-515C-DE41-4EAD-544CA1D2A2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B1DAB6D-2BF7-8BE2-2627-DD6BBC5F86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4B510A-C19B-4006-A9CC-D0006FE74515}" type="datetimeFigureOut">
              <a:rPr lang="en-IN" smtClean="0"/>
              <a:t>18-06-2025</a:t>
            </a:fld>
            <a:endParaRPr lang="en-IN"/>
          </a:p>
        </p:txBody>
      </p:sp>
      <p:sp>
        <p:nvSpPr>
          <p:cNvPr id="5" name="Footer Placeholder 4">
            <a:extLst>
              <a:ext uri="{FF2B5EF4-FFF2-40B4-BE49-F238E27FC236}">
                <a16:creationId xmlns:a16="http://schemas.microsoft.com/office/drawing/2014/main" id="{FA5C18AD-3BC3-3FAF-E2FC-3F931D7DFF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7EA279C3-6109-B876-BC78-223E10EB92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281B44-21A1-40F6-9D4B-8D554CFFBC4D}" type="slidenum">
              <a:rPr lang="en-IN" smtClean="0"/>
              <a:t>‹#›</a:t>
            </a:fld>
            <a:endParaRPr lang="en-IN"/>
          </a:p>
        </p:txBody>
      </p:sp>
    </p:spTree>
    <p:extLst>
      <p:ext uri="{BB962C8B-B14F-4D97-AF65-F5344CB8AC3E}">
        <p14:creationId xmlns:p14="http://schemas.microsoft.com/office/powerpoint/2010/main" val="1537506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1A_AE8898A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9.png"/><Relationship Id="rId18" Type="http://schemas.openxmlformats.org/officeDocument/2006/relationships/image" Target="../media/image14.svg"/><Relationship Id="rId3" Type="http://schemas.microsoft.com/office/2018/10/relationships/comments" Target="../comments/modernComment_82C_12B34037.xml"/><Relationship Id="rId7" Type="http://schemas.openxmlformats.org/officeDocument/2006/relationships/image" Target="../media/image3.png"/><Relationship Id="rId12" Type="http://schemas.openxmlformats.org/officeDocument/2006/relationships/image" Target="../media/image8.svg"/><Relationship Id="rId17" Type="http://schemas.openxmlformats.org/officeDocument/2006/relationships/image" Target="../media/image13.png"/><Relationship Id="rId2" Type="http://schemas.openxmlformats.org/officeDocument/2006/relationships/notesSlide" Target="../notesSlides/notesSlide2.xml"/><Relationship Id="rId16" Type="http://schemas.openxmlformats.org/officeDocument/2006/relationships/image" Target="../media/image12.svg"/><Relationship Id="rId1" Type="http://schemas.openxmlformats.org/officeDocument/2006/relationships/slideLayout" Target="../slideLayouts/slideLayout2.xml"/><Relationship Id="rId6" Type="http://schemas.openxmlformats.org/officeDocument/2006/relationships/image" Target="../media/image2.svg"/><Relationship Id="rId11" Type="http://schemas.openxmlformats.org/officeDocument/2006/relationships/image" Target="../media/image7.png"/><Relationship Id="rId5" Type="http://schemas.openxmlformats.org/officeDocument/2006/relationships/image" Target="../media/image1.png"/><Relationship Id="rId15" Type="http://schemas.openxmlformats.org/officeDocument/2006/relationships/image" Target="../media/image11.png"/><Relationship Id="rId10" Type="http://schemas.openxmlformats.org/officeDocument/2006/relationships/image" Target="../media/image6.svg"/><Relationship Id="rId4" Type="http://schemas.openxmlformats.org/officeDocument/2006/relationships/hyperlink" Target="https://beams.mahakosh.gov.in/Beams5/BudgetMVC/index.jsp" TargetMode="External"/><Relationship Id="rId9" Type="http://schemas.openxmlformats.org/officeDocument/2006/relationships/image" Target="../media/image5.png"/><Relationship Id="rId14" Type="http://schemas.openxmlformats.org/officeDocument/2006/relationships/image" Target="../media/image10.svg"/></Relationships>
</file>

<file path=ppt/slides/_rels/slide6.xml.rels><?xml version="1.0" encoding="UTF-8" standalone="yes"?>
<Relationships xmlns="http://schemas.openxmlformats.org/package/2006/relationships"><Relationship Id="rId2" Type="http://schemas.microsoft.com/office/2018/10/relationships/comments" Target="../comments/modernComment_102_18DDF4B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845E6-BCD5-7895-D715-C5078C143620}"/>
              </a:ext>
            </a:extLst>
          </p:cNvPr>
          <p:cNvSpPr>
            <a:spLocks noGrp="1"/>
          </p:cNvSpPr>
          <p:nvPr>
            <p:ph type="ctrTitle"/>
          </p:nvPr>
        </p:nvSpPr>
        <p:spPr>
          <a:xfrm>
            <a:off x="790575" y="542220"/>
            <a:ext cx="10515599" cy="2186502"/>
          </a:xfrm>
        </p:spPr>
        <p:txBody>
          <a:bodyPr>
            <a:noAutofit/>
          </a:bodyPr>
          <a:lstStyle/>
          <a:p>
            <a:pPr marL="0" marR="0" algn="ctr">
              <a:lnSpc>
                <a:spcPct val="100000"/>
              </a:lnSpc>
              <a:spcBef>
                <a:spcPts val="1800"/>
              </a:spcBef>
              <a:spcAft>
                <a:spcPts val="0"/>
              </a:spcAft>
            </a:pPr>
            <a:r>
              <a:rPr lang="en-US" sz="2800" b="1" dirty="0">
                <a:solidFill>
                  <a:srgbClr val="002060"/>
                </a:solidFill>
                <a:effectLst/>
                <a:latin typeface="Book Antiqua" panose="02040602050305030304" pitchFamily="18" charset="0"/>
                <a:ea typeface="Calibri" panose="020F0502020204030204" pitchFamily="34" charset="0"/>
              </a:rPr>
              <a:t>National Consultation on Gender Budgeting with Central Ministries/Departments and State Governments</a:t>
            </a:r>
            <a:br>
              <a:rPr lang="en-US" sz="2800" b="1" dirty="0">
                <a:solidFill>
                  <a:srgbClr val="002060"/>
                </a:solidFill>
                <a:effectLst/>
                <a:latin typeface="Book Antiqua" panose="02040602050305030304" pitchFamily="18" charset="0"/>
                <a:ea typeface="Calibri" panose="020F0502020204030204" pitchFamily="34" charset="0"/>
              </a:rPr>
            </a:br>
            <a:r>
              <a:rPr lang="en-US" sz="2200" b="1" i="1" dirty="0">
                <a:effectLst/>
                <a:latin typeface="Book Antiqua" panose="02040602050305030304" pitchFamily="18" charset="0"/>
                <a:ea typeface="Calibri" panose="020F0502020204030204" pitchFamily="34" charset="0"/>
              </a:rPr>
              <a:t>Organized by </a:t>
            </a:r>
            <a:br>
              <a:rPr lang="en-US" sz="2800" b="1" dirty="0">
                <a:effectLst/>
                <a:latin typeface="Book Antiqua" panose="02040602050305030304" pitchFamily="18" charset="0"/>
                <a:ea typeface="Calibri" panose="020F0502020204030204" pitchFamily="34" charset="0"/>
              </a:rPr>
            </a:br>
            <a:r>
              <a:rPr lang="en-US" sz="2400" b="1" dirty="0">
                <a:effectLst/>
                <a:latin typeface="Book Antiqua" panose="02040602050305030304" pitchFamily="18" charset="0"/>
                <a:ea typeface="Calibri" panose="020F0502020204030204" pitchFamily="34" charset="0"/>
              </a:rPr>
              <a:t>Ministry of Women &amp; Child Development</a:t>
            </a:r>
            <a:br>
              <a:rPr lang="en-US" sz="2400" b="1" dirty="0">
                <a:effectLst/>
                <a:latin typeface="Book Antiqua" panose="02040602050305030304" pitchFamily="18" charset="0"/>
                <a:ea typeface="Calibri" panose="020F0502020204030204" pitchFamily="34" charset="0"/>
              </a:rPr>
            </a:br>
            <a:endParaRPr lang="en-IN" sz="2400" dirty="0"/>
          </a:p>
        </p:txBody>
      </p:sp>
      <p:sp>
        <p:nvSpPr>
          <p:cNvPr id="3" name="Subtitle 2">
            <a:extLst>
              <a:ext uri="{FF2B5EF4-FFF2-40B4-BE49-F238E27FC236}">
                <a16:creationId xmlns:a16="http://schemas.microsoft.com/office/drawing/2014/main" id="{CA44A5B9-4C06-0550-1FB4-C7B93A17C8F2}"/>
              </a:ext>
            </a:extLst>
          </p:cNvPr>
          <p:cNvSpPr>
            <a:spLocks noGrp="1"/>
          </p:cNvSpPr>
          <p:nvPr>
            <p:ph type="subTitle" idx="1"/>
          </p:nvPr>
        </p:nvSpPr>
        <p:spPr>
          <a:xfrm>
            <a:off x="1667662" y="2728722"/>
            <a:ext cx="9144000" cy="700278"/>
          </a:xfrm>
        </p:spPr>
        <p:txBody>
          <a:bodyPr vert="horz" lIns="91440" tIns="45720" rIns="91440" bIns="45720" rtlCol="0" anchor="t">
            <a:noAutofit/>
          </a:bodyPr>
          <a:lstStyle/>
          <a:p>
            <a:r>
              <a:rPr lang="en-IN" sz="1800" b="1" dirty="0">
                <a:solidFill>
                  <a:srgbClr val="002060"/>
                </a:solidFill>
                <a:latin typeface="Book Antiqua" panose="02040602050305030304" pitchFamily="18" charset="0"/>
                <a:cs typeface="Arial" panose="020B0604020202020204" pitchFamily="34" charset="0"/>
              </a:rPr>
              <a:t>19 June 2025</a:t>
            </a:r>
          </a:p>
          <a:p>
            <a:r>
              <a:rPr lang="en-IN" sz="1800" b="1" dirty="0">
                <a:solidFill>
                  <a:srgbClr val="002060"/>
                </a:solidFill>
                <a:latin typeface="Book Antiqua" panose="02040602050305030304" pitchFamily="18" charset="0"/>
                <a:cs typeface="Arial" panose="020B0604020202020204" pitchFamily="34" charset="0"/>
              </a:rPr>
              <a:t>Hall No 2 &amp; 3: Vigyan Bhawan, New Delhi</a:t>
            </a:r>
          </a:p>
        </p:txBody>
      </p:sp>
      <p:sp>
        <p:nvSpPr>
          <p:cNvPr id="4" name="Subtitle 2">
            <a:extLst>
              <a:ext uri="{FF2B5EF4-FFF2-40B4-BE49-F238E27FC236}">
                <a16:creationId xmlns:a16="http://schemas.microsoft.com/office/drawing/2014/main" id="{9B9E49F2-AC6D-FC3C-41A3-D34A1193A3A7}"/>
              </a:ext>
            </a:extLst>
          </p:cNvPr>
          <p:cNvSpPr txBox="1">
            <a:spLocks/>
          </p:cNvSpPr>
          <p:nvPr/>
        </p:nvSpPr>
        <p:spPr>
          <a:xfrm>
            <a:off x="1667662" y="3790950"/>
            <a:ext cx="9144000" cy="203911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Initiatives to strengthen and advance Gender Budgeting</a:t>
            </a:r>
          </a:p>
          <a:p>
            <a:r>
              <a:rPr lang="en-US" sz="2000" b="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 </a:t>
            </a:r>
            <a:r>
              <a:rPr lang="en-US" sz="2000" b="1" i="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Sharing of lessons by the State Government  </a:t>
            </a:r>
            <a:endParaRPr lang="en-IN" sz="2000" b="1" dirty="0">
              <a:solidFill>
                <a:srgbClr val="C00000"/>
              </a:solidFill>
              <a:effectLst/>
              <a:latin typeface="Book Antiqua" panose="02040602050305030304" pitchFamily="18" charset="0"/>
              <a:ea typeface="Calibri" panose="020F0502020204030204" pitchFamily="34" charset="0"/>
              <a:cs typeface="Mangal" panose="02040503050203030202" pitchFamily="18" charset="0"/>
            </a:endParaRPr>
          </a:p>
          <a:p>
            <a:endParaRPr lang="en-US" sz="2000" b="1" dirty="0">
              <a:solidFill>
                <a:srgbClr val="002060"/>
              </a:solidFill>
              <a:latin typeface="Book Antiqua" panose="02040602050305030304" pitchFamily="18" charset="0"/>
            </a:endParaRPr>
          </a:p>
          <a:p>
            <a:r>
              <a:rPr lang="en-US" sz="2000" b="1" dirty="0">
                <a:solidFill>
                  <a:srgbClr val="002060"/>
                </a:solidFill>
                <a:latin typeface="Book Antiqua" panose="02040602050305030304" pitchFamily="18" charset="0"/>
              </a:rPr>
              <a:t>Presented by</a:t>
            </a:r>
            <a:r>
              <a:rPr lang="en-US" sz="2000" dirty="0">
                <a:solidFill>
                  <a:srgbClr val="002060"/>
                </a:solidFill>
                <a:latin typeface="Book Antiqua" panose="02040602050305030304" pitchFamily="18" charset="0"/>
              </a:rPr>
              <a:t>: </a:t>
            </a:r>
          </a:p>
          <a:p>
            <a:r>
              <a:rPr lang="en-US" sz="2000" dirty="0">
                <a:solidFill>
                  <a:srgbClr val="002060"/>
                </a:solidFill>
                <a:latin typeface="Book Antiqua" panose="02040602050305030304" pitchFamily="18" charset="0"/>
              </a:rPr>
              <a:t>Women and Child Development</a:t>
            </a:r>
            <a:r>
              <a:rPr lang="en-IN" sz="2000" dirty="0">
                <a:solidFill>
                  <a:srgbClr val="002060"/>
                </a:solidFill>
                <a:latin typeface="Book Antiqua" panose="02040602050305030304" pitchFamily="18" charset="0"/>
              </a:rPr>
              <a:t>, </a:t>
            </a:r>
            <a:r>
              <a:rPr lang="en-US" sz="2000" dirty="0">
                <a:solidFill>
                  <a:srgbClr val="002060"/>
                </a:solidFill>
                <a:latin typeface="Book Antiqua" panose="02040602050305030304" pitchFamily="18" charset="0"/>
              </a:rPr>
              <a:t>Government of Maharashtra</a:t>
            </a:r>
            <a:endParaRPr lang="en-IN" sz="2000" dirty="0">
              <a:solidFill>
                <a:srgbClr val="002060"/>
              </a:solidFill>
              <a:latin typeface="Book Antiqua" panose="02040602050305030304" pitchFamily="18" charset="0"/>
            </a:endParaRPr>
          </a:p>
        </p:txBody>
      </p:sp>
    </p:spTree>
    <p:extLst>
      <p:ext uri="{BB962C8B-B14F-4D97-AF65-F5344CB8AC3E}">
        <p14:creationId xmlns:p14="http://schemas.microsoft.com/office/powerpoint/2010/main" val="857546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3766"/>
            <a:ext cx="10515600" cy="6038940"/>
          </a:xfrm>
        </p:spPr>
        <p:txBody>
          <a:bodyPr>
            <a:normAutofit fontScale="47500" lnSpcReduction="20000"/>
          </a:bodyPr>
          <a:lstStyle/>
          <a:p>
            <a:pPr marL="0" indent="0">
              <a:buNone/>
            </a:pPr>
            <a:r>
              <a:rPr lang="en-US" b="1" u="sng" dirty="0">
                <a:latin typeface="Book Antiqua" panose="02040602050305030304" pitchFamily="18" charset="0"/>
              </a:rPr>
              <a:t>DEPARTMENT OF WOMEN AND CHILD DEVELOPMENT</a:t>
            </a:r>
          </a:p>
          <a:p>
            <a:r>
              <a:rPr lang="en-US" dirty="0">
                <a:latin typeface="Book Antiqua" panose="02040602050305030304" pitchFamily="18" charset="0"/>
              </a:rPr>
              <a:t>Promote inter-departmental and inter-</a:t>
            </a:r>
            <a:r>
              <a:rPr lang="en-US" dirty="0" err="1">
                <a:latin typeface="Book Antiqua" panose="02040602050305030304" pitchFamily="18" charset="0"/>
              </a:rPr>
              <a:t>sectoral</a:t>
            </a:r>
            <a:r>
              <a:rPr lang="en-US" dirty="0">
                <a:latin typeface="Book Antiqua" panose="02040602050305030304" pitchFamily="18" charset="0"/>
              </a:rPr>
              <a:t> convergence to create gender equitable and child </a:t>
            </a:r>
            <a:r>
              <a:rPr lang="en-US" dirty="0" err="1">
                <a:latin typeface="Book Antiqua" panose="02040602050305030304" pitchFamily="18" charset="0"/>
              </a:rPr>
              <a:t>centred</a:t>
            </a:r>
            <a:r>
              <a:rPr lang="en-US" dirty="0">
                <a:latin typeface="Book Antiqua" panose="02040602050305030304" pitchFamily="18" charset="0"/>
              </a:rPr>
              <a:t> legislation, policies and programmes.</a:t>
            </a:r>
          </a:p>
          <a:p>
            <a:r>
              <a:rPr lang="en-US" dirty="0">
                <a:latin typeface="Book Antiqua" panose="02040602050305030304" pitchFamily="18" charset="0"/>
              </a:rPr>
              <a:t>Advise departments and coordinate activities in connection with women and child welfare.</a:t>
            </a:r>
          </a:p>
          <a:p>
            <a:r>
              <a:rPr lang="en-US" dirty="0">
                <a:latin typeface="Book Antiqua" panose="02040602050305030304" pitchFamily="18" charset="0"/>
              </a:rPr>
              <a:t>Conduct periodic surveys to identify needs of women and children. This includes collection of data to understand spatial patterns and variations in development of women and children belonging to different social categories.</a:t>
            </a:r>
          </a:p>
          <a:p>
            <a:pPr marL="0" indent="0">
              <a:buNone/>
            </a:pPr>
            <a:r>
              <a:rPr lang="en-US" u="sng" dirty="0">
                <a:effectLst>
                  <a:outerShdw blurRad="38100" dist="38100" dir="2700000" algn="tl">
                    <a:srgbClr val="000000">
                      <a:alpha val="43137"/>
                    </a:srgbClr>
                  </a:outerShdw>
                </a:effectLst>
                <a:latin typeface="Book Antiqua" panose="02040602050305030304" pitchFamily="18" charset="0"/>
              </a:rPr>
              <a:t>LINE DEPARTMENTS</a:t>
            </a:r>
          </a:p>
          <a:p>
            <a:r>
              <a:rPr lang="en-US" dirty="0" err="1">
                <a:latin typeface="Book Antiqua" panose="02040602050305030304" pitchFamily="18" charset="0"/>
              </a:rPr>
              <a:t>Analyse</a:t>
            </a:r>
            <a:r>
              <a:rPr lang="en-US" dirty="0">
                <a:latin typeface="Book Antiqua" panose="02040602050305030304" pitchFamily="18" charset="0"/>
              </a:rPr>
              <a:t> and review policies and schemes from the perspective of women and children;</a:t>
            </a:r>
          </a:p>
          <a:p>
            <a:r>
              <a:rPr lang="en-US" dirty="0">
                <a:latin typeface="Book Antiqua" panose="02040602050305030304" pitchFamily="18" charset="0"/>
              </a:rPr>
              <a:t>Collect sex-and age-disaggregated beneficiary data for schemes and programmes;</a:t>
            </a:r>
          </a:p>
          <a:p>
            <a:r>
              <a:rPr lang="en-US" dirty="0">
                <a:latin typeface="Book Antiqua" panose="02040602050305030304" pitchFamily="18" charset="0"/>
              </a:rPr>
              <a:t>Identify constraints in flows of funds pertaining to their schemes to women and children through expenditure tracking.</a:t>
            </a:r>
          </a:p>
          <a:p>
            <a:r>
              <a:rPr lang="en-US" dirty="0">
                <a:latin typeface="Book Antiqua" panose="02040602050305030304" pitchFamily="18" charset="0"/>
              </a:rPr>
              <a:t>Report gender and child related budgets in the GBS and CBS using robust data.</a:t>
            </a:r>
          </a:p>
          <a:p>
            <a:pPr marL="0" indent="0">
              <a:buNone/>
            </a:pPr>
            <a:r>
              <a:rPr lang="en-US" b="1" u="sng" dirty="0">
                <a:latin typeface="Book Antiqua" panose="02040602050305030304" pitchFamily="18" charset="0"/>
              </a:rPr>
              <a:t>STATE COMMISSION FOR PROTECTION OF CHILD RIGHTS</a:t>
            </a:r>
          </a:p>
          <a:p>
            <a:r>
              <a:rPr lang="en-US" dirty="0">
                <a:latin typeface="Book Antiqua" panose="02040602050305030304" pitchFamily="18" charset="0"/>
              </a:rPr>
              <a:t>Advocate with the departments and local governments on child budgeting;</a:t>
            </a:r>
          </a:p>
          <a:p>
            <a:pPr marL="0" indent="0">
              <a:buNone/>
            </a:pPr>
            <a:r>
              <a:rPr lang="en-US" b="1" u="sng" dirty="0">
                <a:latin typeface="Book Antiqua" panose="02040602050305030304" pitchFamily="18" charset="0"/>
              </a:rPr>
              <a:t>STATE COMMISSION FOR WOMEN</a:t>
            </a:r>
          </a:p>
          <a:p>
            <a:r>
              <a:rPr lang="en-US" dirty="0">
                <a:latin typeface="Book Antiqua" panose="02040602050305030304" pitchFamily="18" charset="0"/>
              </a:rPr>
              <a:t>Advocate with the departments and local governments on gender budgeting;</a:t>
            </a:r>
          </a:p>
          <a:p>
            <a:pPr marL="0" indent="0">
              <a:buNone/>
            </a:pPr>
            <a:r>
              <a:rPr lang="en-US" b="1" u="sng" dirty="0">
                <a:latin typeface="Book Antiqua" panose="02040602050305030304" pitchFamily="18" charset="0"/>
              </a:rPr>
              <a:t>YASHADA</a:t>
            </a:r>
          </a:p>
          <a:p>
            <a:r>
              <a:rPr lang="en-US" dirty="0">
                <a:latin typeface="Book Antiqua" panose="02040602050305030304" pitchFamily="18" charset="0"/>
              </a:rPr>
              <a:t>Design modules for capacity building of the departments and local governments on gender and child budgeting with support from academic institutions and experts.</a:t>
            </a:r>
          </a:p>
          <a:p>
            <a:r>
              <a:rPr lang="en-US" dirty="0">
                <a:latin typeface="Book Antiqua" panose="02040602050305030304" pitchFamily="18" charset="0"/>
              </a:rPr>
              <a:t>Include a module on gender and child budgeting in the Foundation and In-Service training programmes of the officers and other staff of the state government.</a:t>
            </a:r>
          </a:p>
          <a:p>
            <a:pPr marL="0" indent="0">
              <a:buNone/>
            </a:pPr>
            <a:r>
              <a:rPr lang="en-US" b="1" u="sng" dirty="0">
                <a:latin typeface="Book Antiqua" panose="02040602050305030304" pitchFamily="18" charset="0"/>
              </a:rPr>
              <a:t>OTHER AGENCIES - UN, NGOs, CIVIL SOCIETY, ACADEMIA</a:t>
            </a:r>
          </a:p>
          <a:p>
            <a:r>
              <a:rPr lang="en-US" dirty="0">
                <a:latin typeface="Book Antiqua" panose="02040602050305030304" pitchFamily="18" charset="0"/>
              </a:rPr>
              <a:t>Support the government in </a:t>
            </a:r>
            <a:r>
              <a:rPr lang="en-US" dirty="0" err="1">
                <a:latin typeface="Book Antiqua" panose="02040602050305030304" pitchFamily="18" charset="0"/>
              </a:rPr>
              <a:t>institutionalising</a:t>
            </a:r>
            <a:r>
              <a:rPr lang="en-US" dirty="0">
                <a:latin typeface="Book Antiqua" panose="02040602050305030304" pitchFamily="18" charset="0"/>
              </a:rPr>
              <a:t> gender and child budgeting in the state;</a:t>
            </a:r>
          </a:p>
          <a:p>
            <a:r>
              <a:rPr lang="en-US" dirty="0">
                <a:latin typeface="Book Antiqua" panose="02040602050305030304" pitchFamily="18" charset="0"/>
              </a:rPr>
              <a:t>Advise and help in identifying issues pertaining to women and children</a:t>
            </a:r>
          </a:p>
        </p:txBody>
      </p:sp>
    </p:spTree>
    <p:extLst>
      <p:ext uri="{BB962C8B-B14F-4D97-AF65-F5344CB8AC3E}">
        <p14:creationId xmlns:p14="http://schemas.microsoft.com/office/powerpoint/2010/main" val="3368623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a:latin typeface="Book Antiqua" panose="02040602050305030304" pitchFamily="18" charset="0"/>
              </a:rPr>
              <a:t>4</a:t>
            </a:r>
            <a:r>
              <a:rPr lang="en-US" sz="3200" u="sng" baseline="30000" dirty="0">
                <a:latin typeface="Book Antiqua" panose="02040602050305030304" pitchFamily="18" charset="0"/>
              </a:rPr>
              <a:t>th</a:t>
            </a:r>
            <a:r>
              <a:rPr lang="en-US" sz="3200" u="sng" dirty="0">
                <a:latin typeface="Book Antiqua" panose="02040602050305030304" pitchFamily="18" charset="0"/>
              </a:rPr>
              <a:t> Women policy-2024, Government of Maharashtra </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a:latin typeface="Book Antiqua" panose="02040602050305030304" pitchFamily="18" charset="0"/>
              </a:rPr>
              <a:t>The thematic areas covered in the policy are:</a:t>
            </a:r>
            <a:endParaRPr lang="en-US" dirty="0">
              <a:latin typeface="Book Antiqua" panose="02040602050305030304" pitchFamily="18" charset="0"/>
            </a:endParaRPr>
          </a:p>
          <a:p>
            <a:r>
              <a:rPr lang="en-GB" sz="2600" dirty="0">
                <a:latin typeface="Book Antiqua" panose="02040602050305030304" pitchFamily="18" charset="0"/>
              </a:rPr>
              <a:t>Gender Responsive Governance and Political Participation</a:t>
            </a:r>
            <a:endParaRPr lang="en-US" sz="2600" dirty="0">
              <a:latin typeface="Book Antiqua" panose="02040602050305030304" pitchFamily="18" charset="0"/>
            </a:endParaRPr>
          </a:p>
          <a:p>
            <a:pPr lvl="0"/>
            <a:r>
              <a:rPr lang="en-GB" sz="2600" dirty="0">
                <a:latin typeface="Book Antiqua" panose="02040602050305030304" pitchFamily="18" charset="0"/>
              </a:rPr>
              <a:t>Health, Nutrition and Wellbeing</a:t>
            </a:r>
            <a:endParaRPr lang="en-US" sz="2600" dirty="0">
              <a:latin typeface="Book Antiqua" panose="02040602050305030304" pitchFamily="18" charset="0"/>
            </a:endParaRPr>
          </a:p>
          <a:p>
            <a:pPr lvl="0"/>
            <a:r>
              <a:rPr lang="en-GB" sz="2600" dirty="0">
                <a:latin typeface="Book Antiqua" panose="02040602050305030304" pitchFamily="18" charset="0"/>
              </a:rPr>
              <a:t>Education and Skilling </a:t>
            </a:r>
            <a:endParaRPr lang="en-US" sz="2600" dirty="0">
              <a:latin typeface="Book Antiqua" panose="02040602050305030304" pitchFamily="18" charset="0"/>
            </a:endParaRPr>
          </a:p>
          <a:p>
            <a:pPr lvl="0"/>
            <a:r>
              <a:rPr lang="en-GB" sz="2600" dirty="0">
                <a:latin typeface="Book Antiqua" panose="02040602050305030304" pitchFamily="18" charset="0"/>
              </a:rPr>
              <a:t>Ending Sexual and Gender Based Violence</a:t>
            </a:r>
            <a:endParaRPr lang="en-US" sz="2600" dirty="0">
              <a:latin typeface="Book Antiqua" panose="02040602050305030304" pitchFamily="18" charset="0"/>
            </a:endParaRPr>
          </a:p>
          <a:p>
            <a:pPr lvl="0"/>
            <a:r>
              <a:rPr lang="en-GB" sz="2600" dirty="0">
                <a:latin typeface="Book Antiqua" panose="02040602050305030304" pitchFamily="18" charset="0"/>
              </a:rPr>
              <a:t>Gender Responsive Livelihoods Enhancement: Employment, Enterprise and Skills Development</a:t>
            </a:r>
            <a:endParaRPr lang="en-US" sz="2600" dirty="0">
              <a:latin typeface="Book Antiqua" panose="02040602050305030304" pitchFamily="18" charset="0"/>
            </a:endParaRPr>
          </a:p>
          <a:p>
            <a:pPr lvl="0"/>
            <a:r>
              <a:rPr lang="en-GB" sz="2600" dirty="0">
                <a:latin typeface="Book Antiqua" panose="02040602050305030304" pitchFamily="18" charset="0"/>
              </a:rPr>
              <a:t>Gender Inclusive Infrastructure: Transport, Housing and Wash </a:t>
            </a:r>
            <a:endParaRPr lang="en-US" sz="2600" dirty="0">
              <a:latin typeface="Book Antiqua" panose="02040602050305030304" pitchFamily="18" charset="0"/>
            </a:endParaRPr>
          </a:p>
          <a:p>
            <a:pPr lvl="0"/>
            <a:r>
              <a:rPr lang="en-GB" sz="2600" dirty="0">
                <a:latin typeface="Book Antiqua" panose="02040602050305030304" pitchFamily="18" charset="0"/>
              </a:rPr>
              <a:t>Gender Sensitive Natural Resource Management, Climate Change Adaptation and Disaster Management </a:t>
            </a:r>
            <a:endParaRPr lang="en-US" sz="2600" dirty="0">
              <a:latin typeface="Book Antiqua" panose="02040602050305030304" pitchFamily="18" charset="0"/>
            </a:endParaRPr>
          </a:p>
          <a:p>
            <a:pPr lvl="0"/>
            <a:r>
              <a:rPr lang="en-GB" sz="2600" dirty="0">
                <a:latin typeface="Book Antiqua" panose="02040602050305030304" pitchFamily="18" charset="0"/>
              </a:rPr>
              <a:t>Other Key Areas</a:t>
            </a:r>
            <a:endParaRPr lang="en-US" sz="2600" dirty="0">
              <a:latin typeface="Book Antiqua" panose="02040602050305030304" pitchFamily="18" charset="0"/>
            </a:endParaRPr>
          </a:p>
          <a:p>
            <a:endParaRPr lang="en-US" dirty="0">
              <a:latin typeface="Book Antiqua" panose="02040602050305030304" pitchFamily="18" charset="0"/>
            </a:endParaRPr>
          </a:p>
        </p:txBody>
      </p:sp>
    </p:spTree>
    <p:extLst>
      <p:ext uri="{BB962C8B-B14F-4D97-AF65-F5344CB8AC3E}">
        <p14:creationId xmlns:p14="http://schemas.microsoft.com/office/powerpoint/2010/main" val="798080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F2EF7-AA58-7F3A-97C1-EC67ED5B0E80}"/>
              </a:ext>
            </a:extLst>
          </p:cNvPr>
          <p:cNvSpPr>
            <a:spLocks noGrp="1"/>
          </p:cNvSpPr>
          <p:nvPr>
            <p:ph type="title"/>
          </p:nvPr>
        </p:nvSpPr>
        <p:spPr>
          <a:xfrm>
            <a:off x="705080" y="1432193"/>
            <a:ext cx="10703804" cy="3734719"/>
          </a:xfrm>
        </p:spPr>
        <p:txBody>
          <a:bodyPr>
            <a:normAutofit/>
          </a:bodyPr>
          <a:lstStyle/>
          <a:p>
            <a:r>
              <a:rPr lang="en-US" dirty="0">
                <a:latin typeface="Book Antiqua" panose="02040602050305030304" pitchFamily="18" charset="0"/>
              </a:rPr>
              <a:t>Identification of </a:t>
            </a:r>
            <a:r>
              <a:rPr lang="en-US" sz="4400" dirty="0">
                <a:latin typeface="Book Antiqua" panose="02040602050305030304" pitchFamily="18" charset="0"/>
              </a:rPr>
              <a:t>indicators under the specific schemes through Output-Outcome Monitoring Framework (OOMF) for monitoring progress towards achieving gender equality</a:t>
            </a:r>
            <a:endParaRPr lang="en-IN" dirty="0"/>
          </a:p>
        </p:txBody>
      </p:sp>
    </p:spTree>
    <p:extLst>
      <p:ext uri="{BB962C8B-B14F-4D97-AF65-F5344CB8AC3E}">
        <p14:creationId xmlns:p14="http://schemas.microsoft.com/office/powerpoint/2010/main" val="1811073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202365"/>
            <a:ext cx="10515600" cy="1325563"/>
          </a:xfrm>
        </p:spPr>
        <p:txBody>
          <a:bodyPr>
            <a:normAutofit fontScale="90000"/>
          </a:bodyPr>
          <a:lstStyle/>
          <a:p>
            <a:pPr lvl="0"/>
            <a:r>
              <a:rPr lang="en-GB" sz="4000" b="1" dirty="0">
                <a:solidFill>
                  <a:srgbClr val="000000"/>
                </a:solidFill>
                <a:latin typeface="Book Antiqua" panose="02040602050305030304" pitchFamily="18" charset="0"/>
                <a:ea typeface="Calibri" pitchFamily="34" charset="0"/>
                <a:cs typeface="Times New Roman" pitchFamily="18" charset="0"/>
              </a:rPr>
              <a:t>Strategic Implementation Plan – Ending Sexual and Gender Based Violence</a:t>
            </a:r>
            <a:br>
              <a:rPr lang="en-US" sz="2400" dirty="0">
                <a:latin typeface="Book Antiqua" panose="02040602050305030304" pitchFamily="18" charset="0"/>
                <a:cs typeface="Arial" pitchFamily="34" charset="0"/>
              </a:rPr>
            </a:br>
            <a:endParaRPr lang="en-US" dirty="0">
              <a:latin typeface="Book Antiqua" panose="0204060205030503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47848179"/>
              </p:ext>
            </p:extLst>
          </p:nvPr>
        </p:nvGraphicFramePr>
        <p:xfrm>
          <a:off x="480861" y="1322024"/>
          <a:ext cx="11230277" cy="5333611"/>
        </p:xfrm>
        <a:graphic>
          <a:graphicData uri="http://schemas.openxmlformats.org/drawingml/2006/table">
            <a:tbl>
              <a:tblPr firstRow="1" firstCol="1" bandRow="1">
                <a:tableStyleId>{5C22544A-7EE6-4342-B048-85BDC9FD1C3A}</a:tableStyleId>
              </a:tblPr>
              <a:tblGrid>
                <a:gridCol w="345762">
                  <a:extLst>
                    <a:ext uri="{9D8B030D-6E8A-4147-A177-3AD203B41FA5}">
                      <a16:colId xmlns:a16="http://schemas.microsoft.com/office/drawing/2014/main" val="20000"/>
                    </a:ext>
                  </a:extLst>
                </a:gridCol>
                <a:gridCol w="1089858">
                  <a:extLst>
                    <a:ext uri="{9D8B030D-6E8A-4147-A177-3AD203B41FA5}">
                      <a16:colId xmlns:a16="http://schemas.microsoft.com/office/drawing/2014/main" val="20001"/>
                    </a:ext>
                  </a:extLst>
                </a:gridCol>
                <a:gridCol w="3392481">
                  <a:extLst>
                    <a:ext uri="{9D8B030D-6E8A-4147-A177-3AD203B41FA5}">
                      <a16:colId xmlns:a16="http://schemas.microsoft.com/office/drawing/2014/main" val="20002"/>
                    </a:ext>
                  </a:extLst>
                </a:gridCol>
                <a:gridCol w="734469">
                  <a:extLst>
                    <a:ext uri="{9D8B030D-6E8A-4147-A177-3AD203B41FA5}">
                      <a16:colId xmlns:a16="http://schemas.microsoft.com/office/drawing/2014/main" val="20003"/>
                    </a:ext>
                  </a:extLst>
                </a:gridCol>
                <a:gridCol w="3100765">
                  <a:extLst>
                    <a:ext uri="{9D8B030D-6E8A-4147-A177-3AD203B41FA5}">
                      <a16:colId xmlns:a16="http://schemas.microsoft.com/office/drawing/2014/main" val="20004"/>
                    </a:ext>
                  </a:extLst>
                </a:gridCol>
                <a:gridCol w="1003232">
                  <a:extLst>
                    <a:ext uri="{9D8B030D-6E8A-4147-A177-3AD203B41FA5}">
                      <a16:colId xmlns:a16="http://schemas.microsoft.com/office/drawing/2014/main" val="20005"/>
                    </a:ext>
                  </a:extLst>
                </a:gridCol>
                <a:gridCol w="1563710">
                  <a:extLst>
                    <a:ext uri="{9D8B030D-6E8A-4147-A177-3AD203B41FA5}">
                      <a16:colId xmlns:a16="http://schemas.microsoft.com/office/drawing/2014/main" val="20006"/>
                    </a:ext>
                  </a:extLst>
                </a:gridCol>
              </a:tblGrid>
              <a:tr h="385300">
                <a:tc>
                  <a:txBody>
                    <a:bodyPr/>
                    <a:lstStyle/>
                    <a:p>
                      <a:pPr marL="0" marR="0">
                        <a:spcBef>
                          <a:spcPts val="0"/>
                        </a:spcBef>
                        <a:spcAft>
                          <a:spcPts val="800"/>
                        </a:spcAft>
                      </a:pPr>
                      <a:r>
                        <a:rPr lang="en-GB" sz="1200" dirty="0">
                          <a:effectLst/>
                          <a:latin typeface="Book Antiqua" panose="02040602050305030304" pitchFamily="18" charset="0"/>
                        </a:rPr>
                        <a:t>Sr. No</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Focus areas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dirty="0">
                          <a:effectLst/>
                          <a:latin typeface="Book Antiqua" panose="02040602050305030304" pitchFamily="18" charset="0"/>
                        </a:rPr>
                        <a:t>Actions</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Time Frame</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Monitoring Indicator/s</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Nodal department/s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Associate department/s</a:t>
                      </a:r>
                      <a:endParaRPr lang="en-US" sz="1200">
                        <a:effectLst/>
                        <a:latin typeface="Book Antiqua" panose="02040602050305030304" pitchFamily="18" charset="0"/>
                        <a:ea typeface="Times New Roman"/>
                        <a:cs typeface="Mangal"/>
                      </a:endParaRPr>
                    </a:p>
                  </a:txBody>
                  <a:tcPr marL="68580" marR="68580" marT="0" marB="0"/>
                </a:tc>
                <a:extLst>
                  <a:ext uri="{0D108BD9-81ED-4DB2-BD59-A6C34878D82A}">
                    <a16:rowId xmlns:a16="http://schemas.microsoft.com/office/drawing/2014/main" val="10000"/>
                  </a:ext>
                </a:extLst>
              </a:tr>
              <a:tr h="192651">
                <a:tc gridSpan="7">
                  <a:txBody>
                    <a:bodyPr/>
                    <a:lstStyle/>
                    <a:p>
                      <a:pPr marL="0" marR="0">
                        <a:spcBef>
                          <a:spcPts val="0"/>
                        </a:spcBef>
                        <a:spcAft>
                          <a:spcPts val="800"/>
                        </a:spcAft>
                      </a:pPr>
                      <a:r>
                        <a:rPr lang="en-GB" sz="1200">
                          <a:effectLst/>
                          <a:latin typeface="Book Antiqua" panose="02040602050305030304" pitchFamily="18" charset="0"/>
                        </a:rPr>
                        <a:t>Policy measures 3.1, 3.2</a:t>
                      </a:r>
                      <a:endParaRPr lang="en-US" sz="1200">
                        <a:effectLst/>
                        <a:latin typeface="Book Antiqua" panose="02040602050305030304" pitchFamily="18" charset="0"/>
                        <a:ea typeface="Times New Roman"/>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302521">
                <a:tc>
                  <a:txBody>
                    <a:bodyPr/>
                    <a:lstStyle/>
                    <a:p>
                      <a:pPr marL="0" marR="0">
                        <a:spcBef>
                          <a:spcPts val="0"/>
                        </a:spcBef>
                        <a:spcAft>
                          <a:spcPts val="800"/>
                        </a:spcAft>
                      </a:pPr>
                      <a:r>
                        <a:rPr lang="en-GB" sz="1200" dirty="0">
                          <a:effectLst/>
                          <a:latin typeface="Book Antiqua" panose="02040602050305030304" pitchFamily="18" charset="0"/>
                        </a:rPr>
                        <a:t>1</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dirty="0">
                          <a:effectLst/>
                          <a:latin typeface="Book Antiqua" panose="02040602050305030304" pitchFamily="18" charset="0"/>
                        </a:rPr>
                        <a:t>Information and awareness on SGBV (</a:t>
                      </a:r>
                      <a:r>
                        <a:rPr lang="en-US" sz="1200" dirty="0">
                          <a:effectLst/>
                          <a:latin typeface="Book Antiqua" panose="02040602050305030304" pitchFamily="18" charset="0"/>
                        </a:rPr>
                        <a:t>Sexual and Gender Based Violence )</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R="0">
                        <a:spcBef>
                          <a:spcPts val="0"/>
                        </a:spcBef>
                        <a:spcAft>
                          <a:spcPts val="800"/>
                        </a:spcAft>
                      </a:pPr>
                      <a:r>
                        <a:rPr lang="en-GB" sz="1200" dirty="0">
                          <a:effectLst/>
                          <a:latin typeface="Book Antiqua" panose="02040602050305030304" pitchFamily="18" charset="0"/>
                        </a:rPr>
                        <a:t>Conducting mass awareness campaigns focusing on women’s rights, laws against SGBV and institutional response mechanisms, covering:</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Protection of Women from Domestic Violence Act</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Sexual Harassment of Women at Workplace Act</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Dowry Abolition</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The Immoral Traffic (Prevention) Act</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Pre Conception Pre Natal Diagnostic Techniques Act</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IT Act (relevant sections)</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IPC, </a:t>
                      </a:r>
                      <a:r>
                        <a:rPr lang="en-GB" sz="1200" dirty="0" err="1">
                          <a:effectLst/>
                          <a:latin typeface="Book Antiqua" panose="02040602050305030304" pitchFamily="18" charset="0"/>
                        </a:rPr>
                        <a:t>CrPC</a:t>
                      </a:r>
                      <a:r>
                        <a:rPr lang="en-GB" sz="1200" dirty="0">
                          <a:effectLst/>
                          <a:latin typeface="Book Antiqua" panose="02040602050305030304" pitchFamily="18" charset="0"/>
                        </a:rPr>
                        <a:t> (relevant sections such as 375, 376, 377, etc.)</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Medical Termination of Pregnancy Act</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Ending child marriage</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Helpline numbers</a:t>
                      </a:r>
                      <a:endParaRPr lang="en-US" sz="1200" dirty="0">
                        <a:effectLst/>
                        <a:latin typeface="Book Antiqua" panose="02040602050305030304" pitchFamily="18" charset="0"/>
                      </a:endParaRPr>
                    </a:p>
                    <a:p>
                      <a:pPr marL="342900" marR="0" lvl="0" indent="-342900">
                        <a:spcBef>
                          <a:spcPts val="0"/>
                        </a:spcBef>
                        <a:spcAft>
                          <a:spcPts val="800"/>
                        </a:spcAft>
                        <a:buFont typeface="Courier New"/>
                        <a:buChar char="o"/>
                      </a:pPr>
                      <a:r>
                        <a:rPr lang="en-GB" sz="1200" dirty="0">
                          <a:effectLst/>
                          <a:latin typeface="Book Antiqua" panose="02040602050305030304" pitchFamily="18" charset="0"/>
                        </a:rPr>
                        <a:t>Emergency support institutions</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Short term </a:t>
                      </a:r>
                      <a:endParaRPr lang="en-US" sz="1200">
                        <a:effectLst/>
                        <a:latin typeface="Book Antiqua" panose="02040602050305030304" pitchFamily="18" charset="0"/>
                        <a:ea typeface="Times New Roman"/>
                        <a:cs typeface="Mangal"/>
                      </a:endParaRPr>
                    </a:p>
                  </a:txBody>
                  <a:tcPr marL="68580" marR="68580" marT="0" marB="0"/>
                </a:tc>
                <a:tc>
                  <a:txBody>
                    <a:bodyPr/>
                    <a:lstStyle/>
                    <a:p>
                      <a:pPr marL="342900" marR="0" lvl="0" indent="-342900">
                        <a:spcBef>
                          <a:spcPts val="0"/>
                        </a:spcBef>
                        <a:spcAft>
                          <a:spcPts val="800"/>
                        </a:spcAft>
                        <a:buFont typeface="Symbol"/>
                        <a:buChar char=""/>
                      </a:pPr>
                      <a:r>
                        <a:rPr lang="en-GB" sz="1200" dirty="0">
                          <a:effectLst/>
                          <a:latin typeface="Book Antiqua" panose="02040602050305030304" pitchFamily="18" charset="0"/>
                        </a:rPr>
                        <a:t>No. of awareness campaigns </a:t>
                      </a:r>
                      <a:endParaRPr lang="en-US" sz="1200" dirty="0">
                        <a:effectLst/>
                        <a:latin typeface="Book Antiqua" panose="02040602050305030304" pitchFamily="18" charset="0"/>
                      </a:endParaRPr>
                    </a:p>
                    <a:p>
                      <a:pPr marL="342900" marR="0" lvl="0" indent="-342900">
                        <a:spcBef>
                          <a:spcPts val="0"/>
                        </a:spcBef>
                        <a:spcAft>
                          <a:spcPts val="0"/>
                        </a:spcAft>
                        <a:buFont typeface="Symbol"/>
                        <a:buChar char=""/>
                      </a:pPr>
                      <a:r>
                        <a:rPr lang="en-GB" sz="1200" dirty="0">
                          <a:effectLst/>
                          <a:latin typeface="Book Antiqua" panose="02040602050305030304" pitchFamily="18" charset="0"/>
                        </a:rPr>
                        <a:t>Data disaggregated by location and gender</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dirty="0">
                          <a:effectLst/>
                          <a:latin typeface="Book Antiqua" panose="02040602050305030304" pitchFamily="18" charset="0"/>
                        </a:rPr>
                        <a:t>WCD </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dirty="0">
                          <a:effectLst/>
                          <a:latin typeface="Book Antiqua" panose="02040602050305030304" pitchFamily="18" charset="0"/>
                        </a:rPr>
                        <a:t>DGIPR, LNJD, Home Department</a:t>
                      </a:r>
                      <a:endParaRPr lang="en-US" sz="1200" dirty="0">
                        <a:effectLst/>
                        <a:latin typeface="Book Antiqua" panose="02040602050305030304" pitchFamily="18" charset="0"/>
                        <a:ea typeface="Times New Roman"/>
                        <a:cs typeface="Mangal"/>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962041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952" y="365126"/>
            <a:ext cx="11391442" cy="1188254"/>
          </a:xfrm>
        </p:spPr>
        <p:txBody>
          <a:bodyPr>
            <a:noAutofit/>
          </a:bodyPr>
          <a:lstStyle/>
          <a:p>
            <a:pPr lvl="0"/>
            <a:r>
              <a:rPr lang="en-GB" sz="3600" b="1" dirty="0">
                <a:solidFill>
                  <a:srgbClr val="000000"/>
                </a:solidFill>
                <a:latin typeface="Book Antiqua" panose="02040602050305030304" pitchFamily="18" charset="0"/>
                <a:ea typeface="Calibri" pitchFamily="34" charset="0"/>
                <a:cs typeface="Times New Roman" pitchFamily="18" charset="0"/>
              </a:rPr>
              <a:t>Strategic Implementation Plan – Health, Nutrition and Well being </a:t>
            </a:r>
            <a:br>
              <a:rPr lang="en-US" sz="3600" dirty="0">
                <a:latin typeface="Book Antiqua" panose="02040602050305030304" pitchFamily="18" charset="0"/>
                <a:cs typeface="Arial" pitchFamily="34" charset="0"/>
              </a:rPr>
            </a:br>
            <a:endParaRPr lang="en-US" sz="3600" dirty="0">
              <a:latin typeface="Book Antiqua" panose="0204060205030503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08191091"/>
              </p:ext>
            </p:extLst>
          </p:nvPr>
        </p:nvGraphicFramePr>
        <p:xfrm>
          <a:off x="396606" y="1553379"/>
          <a:ext cx="11391442" cy="4836404"/>
        </p:xfrm>
        <a:graphic>
          <a:graphicData uri="http://schemas.openxmlformats.org/drawingml/2006/table">
            <a:tbl>
              <a:tblPr firstRow="1" firstCol="1" bandRow="1">
                <a:tableStyleId>{5C22544A-7EE6-4342-B048-85BDC9FD1C3A}</a:tableStyleId>
              </a:tblPr>
              <a:tblGrid>
                <a:gridCol w="437432">
                  <a:extLst>
                    <a:ext uri="{9D8B030D-6E8A-4147-A177-3AD203B41FA5}">
                      <a16:colId xmlns:a16="http://schemas.microsoft.com/office/drawing/2014/main" val="20000"/>
                    </a:ext>
                  </a:extLst>
                </a:gridCol>
                <a:gridCol w="1102691">
                  <a:extLst>
                    <a:ext uri="{9D8B030D-6E8A-4147-A177-3AD203B41FA5}">
                      <a16:colId xmlns:a16="http://schemas.microsoft.com/office/drawing/2014/main" val="20001"/>
                    </a:ext>
                  </a:extLst>
                </a:gridCol>
                <a:gridCol w="3636148">
                  <a:extLst>
                    <a:ext uri="{9D8B030D-6E8A-4147-A177-3AD203B41FA5}">
                      <a16:colId xmlns:a16="http://schemas.microsoft.com/office/drawing/2014/main" val="20002"/>
                    </a:ext>
                  </a:extLst>
                </a:gridCol>
                <a:gridCol w="772341">
                  <a:extLst>
                    <a:ext uri="{9D8B030D-6E8A-4147-A177-3AD203B41FA5}">
                      <a16:colId xmlns:a16="http://schemas.microsoft.com/office/drawing/2014/main" val="20003"/>
                    </a:ext>
                  </a:extLst>
                </a:gridCol>
                <a:gridCol w="3203273">
                  <a:extLst>
                    <a:ext uri="{9D8B030D-6E8A-4147-A177-3AD203B41FA5}">
                      <a16:colId xmlns:a16="http://schemas.microsoft.com/office/drawing/2014/main" val="20004"/>
                    </a:ext>
                  </a:extLst>
                </a:gridCol>
                <a:gridCol w="1102691">
                  <a:extLst>
                    <a:ext uri="{9D8B030D-6E8A-4147-A177-3AD203B41FA5}">
                      <a16:colId xmlns:a16="http://schemas.microsoft.com/office/drawing/2014/main" val="20005"/>
                    </a:ext>
                  </a:extLst>
                </a:gridCol>
                <a:gridCol w="1136866">
                  <a:extLst>
                    <a:ext uri="{9D8B030D-6E8A-4147-A177-3AD203B41FA5}">
                      <a16:colId xmlns:a16="http://schemas.microsoft.com/office/drawing/2014/main" val="20006"/>
                    </a:ext>
                  </a:extLst>
                </a:gridCol>
              </a:tblGrid>
              <a:tr h="644854">
                <a:tc>
                  <a:txBody>
                    <a:bodyPr/>
                    <a:lstStyle/>
                    <a:p>
                      <a:pPr marL="0" marR="0">
                        <a:spcBef>
                          <a:spcPts val="0"/>
                        </a:spcBef>
                        <a:spcAft>
                          <a:spcPts val="0"/>
                        </a:spcAft>
                      </a:pPr>
                      <a:r>
                        <a:rPr lang="en-GB" sz="1200" dirty="0">
                          <a:effectLst/>
                          <a:latin typeface="Book Antiqua" panose="02040602050305030304" pitchFamily="18" charset="0"/>
                        </a:rPr>
                        <a:t>Sr. No</a:t>
                      </a:r>
                      <a:endParaRPr lang="en-US" sz="1200" dirty="0">
                        <a:effectLst/>
                        <a:latin typeface="Book Antiqua" panose="02040602050305030304" pitchFamily="18" charset="0"/>
                        <a:ea typeface="Times New Roman"/>
                        <a:cs typeface="Mangal"/>
                      </a:endParaRPr>
                    </a:p>
                  </a:txBody>
                  <a:tcPr marL="65314" marR="65314" marT="0" marB="0"/>
                </a:tc>
                <a:tc>
                  <a:txBody>
                    <a:bodyPr/>
                    <a:lstStyle/>
                    <a:p>
                      <a:pPr marL="0" marR="0">
                        <a:spcBef>
                          <a:spcPts val="0"/>
                        </a:spcBef>
                        <a:spcAft>
                          <a:spcPts val="0"/>
                        </a:spcAft>
                      </a:pPr>
                      <a:r>
                        <a:rPr lang="en-GB" sz="1200">
                          <a:effectLst/>
                          <a:latin typeface="Book Antiqua" panose="02040602050305030304" pitchFamily="18" charset="0"/>
                        </a:rPr>
                        <a:t>Focus areas </a:t>
                      </a:r>
                      <a:endParaRPr lang="en-US" sz="1200">
                        <a:effectLst/>
                        <a:latin typeface="Book Antiqua" panose="02040602050305030304" pitchFamily="18" charset="0"/>
                        <a:ea typeface="Times New Roman"/>
                        <a:cs typeface="Mangal"/>
                      </a:endParaRPr>
                    </a:p>
                  </a:txBody>
                  <a:tcPr marL="65314" marR="65314" marT="0" marB="0"/>
                </a:tc>
                <a:tc>
                  <a:txBody>
                    <a:bodyPr/>
                    <a:lstStyle/>
                    <a:p>
                      <a:pPr marL="0" marR="0">
                        <a:spcBef>
                          <a:spcPts val="0"/>
                        </a:spcBef>
                        <a:spcAft>
                          <a:spcPts val="0"/>
                        </a:spcAft>
                      </a:pPr>
                      <a:r>
                        <a:rPr lang="en-GB" sz="1200">
                          <a:effectLst/>
                          <a:latin typeface="Book Antiqua" panose="02040602050305030304" pitchFamily="18" charset="0"/>
                        </a:rPr>
                        <a:t>Actions</a:t>
                      </a:r>
                      <a:endParaRPr lang="en-US" sz="1200">
                        <a:effectLst/>
                        <a:latin typeface="Book Antiqua" panose="02040602050305030304" pitchFamily="18" charset="0"/>
                        <a:ea typeface="Times New Roman"/>
                        <a:cs typeface="Mangal"/>
                      </a:endParaRPr>
                    </a:p>
                  </a:txBody>
                  <a:tcPr marL="65314" marR="65314" marT="0" marB="0"/>
                </a:tc>
                <a:tc>
                  <a:txBody>
                    <a:bodyPr/>
                    <a:lstStyle/>
                    <a:p>
                      <a:pPr marL="0" marR="0">
                        <a:spcBef>
                          <a:spcPts val="0"/>
                        </a:spcBef>
                        <a:spcAft>
                          <a:spcPts val="0"/>
                        </a:spcAft>
                      </a:pPr>
                      <a:r>
                        <a:rPr lang="en-GB" sz="1200" dirty="0">
                          <a:effectLst/>
                          <a:latin typeface="Book Antiqua" panose="02040602050305030304" pitchFamily="18" charset="0"/>
                        </a:rPr>
                        <a:t>Time Frame</a:t>
                      </a:r>
                      <a:endParaRPr lang="en-US" sz="1200" dirty="0">
                        <a:effectLst/>
                        <a:latin typeface="Book Antiqua" panose="02040602050305030304" pitchFamily="18" charset="0"/>
                        <a:ea typeface="Times New Roman"/>
                        <a:cs typeface="Mangal"/>
                      </a:endParaRPr>
                    </a:p>
                  </a:txBody>
                  <a:tcPr marL="65314" marR="65314" marT="0" marB="0"/>
                </a:tc>
                <a:tc>
                  <a:txBody>
                    <a:bodyPr/>
                    <a:lstStyle/>
                    <a:p>
                      <a:pPr marL="0" marR="0">
                        <a:spcBef>
                          <a:spcPts val="0"/>
                        </a:spcBef>
                        <a:spcAft>
                          <a:spcPts val="0"/>
                        </a:spcAft>
                      </a:pPr>
                      <a:r>
                        <a:rPr lang="en-GB" sz="1200">
                          <a:effectLst/>
                          <a:latin typeface="Book Antiqua" panose="02040602050305030304" pitchFamily="18" charset="0"/>
                        </a:rPr>
                        <a:t>Monitoring Indicator/s</a:t>
                      </a:r>
                      <a:endParaRPr lang="en-US" sz="1200">
                        <a:effectLst/>
                        <a:latin typeface="Book Antiqua" panose="02040602050305030304" pitchFamily="18" charset="0"/>
                        <a:ea typeface="Times New Roman"/>
                        <a:cs typeface="Mangal"/>
                      </a:endParaRPr>
                    </a:p>
                  </a:txBody>
                  <a:tcPr marL="65314" marR="65314" marT="0" marB="0"/>
                </a:tc>
                <a:tc>
                  <a:txBody>
                    <a:bodyPr/>
                    <a:lstStyle/>
                    <a:p>
                      <a:pPr marL="0" marR="0">
                        <a:spcBef>
                          <a:spcPts val="0"/>
                        </a:spcBef>
                        <a:spcAft>
                          <a:spcPts val="0"/>
                        </a:spcAft>
                      </a:pPr>
                      <a:r>
                        <a:rPr lang="en-GB" sz="1200">
                          <a:effectLst/>
                          <a:latin typeface="Book Antiqua" panose="02040602050305030304" pitchFamily="18" charset="0"/>
                        </a:rPr>
                        <a:t>Nodal department/s </a:t>
                      </a:r>
                      <a:endParaRPr lang="en-US" sz="1200">
                        <a:effectLst/>
                        <a:latin typeface="Book Antiqua" panose="02040602050305030304" pitchFamily="18" charset="0"/>
                        <a:ea typeface="Times New Roman"/>
                        <a:cs typeface="Mangal"/>
                      </a:endParaRPr>
                    </a:p>
                  </a:txBody>
                  <a:tcPr marL="65314" marR="65314" marT="0" marB="0"/>
                </a:tc>
                <a:tc>
                  <a:txBody>
                    <a:bodyPr/>
                    <a:lstStyle/>
                    <a:p>
                      <a:pPr marL="0" marR="0">
                        <a:spcBef>
                          <a:spcPts val="0"/>
                        </a:spcBef>
                        <a:spcAft>
                          <a:spcPts val="0"/>
                        </a:spcAft>
                      </a:pPr>
                      <a:r>
                        <a:rPr lang="en-GB" sz="1200">
                          <a:effectLst/>
                          <a:latin typeface="Book Antiqua" panose="02040602050305030304" pitchFamily="18" charset="0"/>
                        </a:rPr>
                        <a:t>Associate department/s</a:t>
                      </a:r>
                      <a:endParaRPr lang="en-US" sz="1200">
                        <a:effectLst/>
                        <a:latin typeface="Book Antiqua" panose="02040602050305030304" pitchFamily="18" charset="0"/>
                        <a:ea typeface="Times New Roman"/>
                        <a:cs typeface="Mangal"/>
                      </a:endParaRPr>
                    </a:p>
                  </a:txBody>
                  <a:tcPr marL="65314" marR="65314" marT="0" marB="0"/>
                </a:tc>
                <a:extLst>
                  <a:ext uri="{0D108BD9-81ED-4DB2-BD59-A6C34878D82A}">
                    <a16:rowId xmlns:a16="http://schemas.microsoft.com/office/drawing/2014/main" val="10000"/>
                  </a:ext>
                </a:extLst>
              </a:tr>
              <a:tr h="322426">
                <a:tc gridSpan="7">
                  <a:txBody>
                    <a:bodyPr/>
                    <a:lstStyle/>
                    <a:p>
                      <a:pPr marL="0" marR="0">
                        <a:spcBef>
                          <a:spcPts val="0"/>
                        </a:spcBef>
                        <a:spcAft>
                          <a:spcPts val="0"/>
                        </a:spcAft>
                      </a:pPr>
                      <a:r>
                        <a:rPr lang="en-GB" sz="1200" dirty="0">
                          <a:effectLst/>
                          <a:latin typeface="Book Antiqua" panose="02040602050305030304" pitchFamily="18" charset="0"/>
                        </a:rPr>
                        <a:t>Policy measures 1.3, 1.4, 1.5, 1.9</a:t>
                      </a:r>
                      <a:endParaRPr lang="en-US" sz="1200" dirty="0">
                        <a:effectLst/>
                        <a:latin typeface="Book Antiqua" panose="02040602050305030304" pitchFamily="18" charset="0"/>
                        <a:ea typeface="Times New Roman"/>
                        <a:cs typeface="Mangal"/>
                      </a:endParaRPr>
                    </a:p>
                  </a:txBody>
                  <a:tcPr marL="65314" marR="65314"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3869124">
                <a:tc>
                  <a:txBody>
                    <a:bodyPr/>
                    <a:lstStyle/>
                    <a:p>
                      <a:pPr marL="0" marR="0">
                        <a:spcBef>
                          <a:spcPts val="0"/>
                        </a:spcBef>
                        <a:spcAft>
                          <a:spcPts val="0"/>
                        </a:spcAft>
                      </a:pPr>
                      <a:r>
                        <a:rPr lang="en-GB" sz="1200" dirty="0">
                          <a:effectLst/>
                          <a:latin typeface="Book Antiqua" panose="02040602050305030304" pitchFamily="18" charset="0"/>
                          <a:cs typeface="Arial" pitchFamily="34" charset="0"/>
                        </a:rPr>
                        <a:t>1</a:t>
                      </a:r>
                      <a:endParaRPr lang="en-US" sz="1200" dirty="0">
                        <a:effectLst/>
                        <a:latin typeface="Book Antiqua" panose="02040602050305030304" pitchFamily="18" charset="0"/>
                        <a:ea typeface="Times New Roman"/>
                        <a:cs typeface="Arial" pitchFamily="34" charset="0"/>
                      </a:endParaRPr>
                    </a:p>
                  </a:txBody>
                  <a:tcPr marL="65314" marR="65314" marT="0" marB="0"/>
                </a:tc>
                <a:tc>
                  <a:txBody>
                    <a:bodyPr/>
                    <a:lstStyle/>
                    <a:p>
                      <a:pPr marL="0" marR="0">
                        <a:spcBef>
                          <a:spcPts val="0"/>
                        </a:spcBef>
                        <a:spcAft>
                          <a:spcPts val="0"/>
                        </a:spcAft>
                      </a:pPr>
                      <a:r>
                        <a:rPr lang="en-US" sz="1200" dirty="0">
                          <a:effectLst/>
                          <a:latin typeface="Book Antiqua" panose="02040602050305030304" pitchFamily="18" charset="0"/>
                          <a:cs typeface="Arial" pitchFamily="34" charset="0"/>
                        </a:rPr>
                        <a:t>Gender transformative health services and family planning </a:t>
                      </a:r>
                      <a:endParaRPr lang="en-US" sz="1200" dirty="0">
                        <a:effectLst/>
                        <a:latin typeface="Book Antiqua" panose="02040602050305030304" pitchFamily="18" charset="0"/>
                        <a:ea typeface="Times New Roman"/>
                        <a:cs typeface="Arial" pitchFamily="34" charset="0"/>
                      </a:endParaRPr>
                    </a:p>
                  </a:txBody>
                  <a:tcPr marL="65314" marR="65314" marT="0" marB="0"/>
                </a:tc>
                <a:tc>
                  <a:txBody>
                    <a:bodyPr/>
                    <a:lstStyle/>
                    <a:p>
                      <a:r>
                        <a:rPr lang="en-US" sz="1200" dirty="0">
                          <a:solidFill>
                            <a:srgbClr val="000000"/>
                          </a:solidFill>
                          <a:effectLst/>
                          <a:latin typeface="Book Antiqua" panose="02040602050305030304" pitchFamily="18" charset="0"/>
                          <a:cs typeface="Arial" pitchFamily="34" charset="0"/>
                        </a:rPr>
                        <a:t>Providing quality healthcare and counseling services to surrogate mothers and families</a:t>
                      </a:r>
                      <a:endParaRPr lang="en-US" sz="1200" dirty="0">
                        <a:effectLst/>
                        <a:latin typeface="Book Antiqua" panose="02040602050305030304" pitchFamily="18" charset="0"/>
                        <a:cs typeface="Arial" pitchFamily="34" charset="0"/>
                      </a:endParaRPr>
                    </a:p>
                  </a:txBody>
                  <a:tcPr marL="68580" marR="68580" marT="0" marB="0"/>
                </a:tc>
                <a:tc>
                  <a:txBody>
                    <a:bodyPr/>
                    <a:lstStyle/>
                    <a:p>
                      <a:pPr marL="0" marR="0">
                        <a:spcBef>
                          <a:spcPts val="0"/>
                        </a:spcBef>
                        <a:spcAft>
                          <a:spcPts val="0"/>
                        </a:spcAft>
                      </a:pPr>
                      <a:r>
                        <a:rPr lang="en-GB" sz="1200" dirty="0">
                          <a:solidFill>
                            <a:srgbClr val="000000"/>
                          </a:solidFill>
                          <a:effectLst/>
                          <a:latin typeface="Book Antiqua" panose="02040602050305030304" pitchFamily="18" charset="0"/>
                          <a:ea typeface="Times New Roman"/>
                          <a:cs typeface="Arial" pitchFamily="34" charset="0"/>
                        </a:rPr>
                        <a:t>Medium term</a:t>
                      </a:r>
                      <a:endParaRPr lang="en-US" sz="1200" dirty="0">
                        <a:effectLst/>
                        <a:latin typeface="Book Antiqua" panose="02040602050305030304" pitchFamily="18" charset="0"/>
                        <a:ea typeface="Times New Roman"/>
                        <a:cs typeface="Arial" pitchFamily="34" charset="0"/>
                      </a:endParaRPr>
                    </a:p>
                  </a:txBody>
                  <a:tcPr marL="68580" marR="68580" marT="0" marB="0"/>
                </a:tc>
                <a:tc>
                  <a:txBody>
                    <a:bodyPr/>
                    <a:lstStyle/>
                    <a:p>
                      <a:pPr marL="342900" marR="0" lvl="0" indent="-342900">
                        <a:spcBef>
                          <a:spcPts val="0"/>
                        </a:spcBef>
                        <a:spcAft>
                          <a:spcPts val="0"/>
                        </a:spcAft>
                        <a:buFont typeface="Symbol"/>
                        <a:buChar char=""/>
                      </a:pPr>
                      <a:r>
                        <a:rPr lang="en-US" sz="1200" dirty="0">
                          <a:solidFill>
                            <a:srgbClr val="000000"/>
                          </a:solidFill>
                          <a:effectLst/>
                          <a:latin typeface="Book Antiqua" panose="02040602050305030304" pitchFamily="18" charset="0"/>
                          <a:ea typeface="Times New Roman"/>
                          <a:cs typeface="Arial" pitchFamily="34" charset="0"/>
                        </a:rPr>
                        <a:t>Detailed ethical guidelines for surrogacy and assisted birth related practices adopted</a:t>
                      </a:r>
                    </a:p>
                    <a:p>
                      <a:pPr marL="0" marR="0" lvl="0" indent="0">
                        <a:spcBef>
                          <a:spcPts val="0"/>
                        </a:spcBef>
                        <a:spcAft>
                          <a:spcPts val="0"/>
                        </a:spcAft>
                        <a:buFont typeface="Symbol"/>
                        <a:buNone/>
                      </a:pPr>
                      <a:endParaRPr lang="en-US" sz="1200" dirty="0">
                        <a:solidFill>
                          <a:srgbClr val="000000"/>
                        </a:solidFill>
                        <a:effectLst/>
                        <a:latin typeface="Book Antiqua" panose="02040602050305030304" pitchFamily="18" charset="0"/>
                        <a:ea typeface="Times New Roman"/>
                        <a:cs typeface="Arial" pitchFamily="34" charset="0"/>
                      </a:endParaRPr>
                    </a:p>
                    <a:p>
                      <a:pPr marL="342900" marR="0" lvl="0" indent="-342900">
                        <a:spcBef>
                          <a:spcPts val="0"/>
                        </a:spcBef>
                        <a:spcAft>
                          <a:spcPts val="0"/>
                        </a:spcAft>
                        <a:buFont typeface="Symbol"/>
                        <a:buChar char=""/>
                      </a:pPr>
                      <a:r>
                        <a:rPr lang="en-US" sz="1200" dirty="0">
                          <a:solidFill>
                            <a:srgbClr val="000000"/>
                          </a:solidFill>
                          <a:effectLst/>
                          <a:latin typeface="Book Antiqua" panose="02040602050305030304" pitchFamily="18" charset="0"/>
                          <a:ea typeface="Times New Roman"/>
                          <a:cs typeface="Arial" pitchFamily="34" charset="0"/>
                        </a:rPr>
                        <a:t>No. of health facilities complying with ethical practices disaggregated by location and health facilities</a:t>
                      </a:r>
                    </a:p>
                    <a:p>
                      <a:pPr marL="0" marR="0" lvl="0" indent="0">
                        <a:spcBef>
                          <a:spcPts val="0"/>
                        </a:spcBef>
                        <a:spcAft>
                          <a:spcPts val="0"/>
                        </a:spcAft>
                        <a:buFont typeface="Symbol"/>
                        <a:buNone/>
                      </a:pPr>
                      <a:endParaRPr lang="en-US" sz="1200" dirty="0">
                        <a:solidFill>
                          <a:srgbClr val="000000"/>
                        </a:solidFill>
                        <a:effectLst/>
                        <a:latin typeface="Book Antiqua" panose="02040602050305030304" pitchFamily="18" charset="0"/>
                        <a:ea typeface="Times New Roman"/>
                        <a:cs typeface="Arial" pitchFamily="34" charset="0"/>
                      </a:endParaRPr>
                    </a:p>
                    <a:p>
                      <a:pPr marL="342900" marR="0" lvl="0" indent="-342900">
                        <a:spcBef>
                          <a:spcPts val="0"/>
                        </a:spcBef>
                        <a:spcAft>
                          <a:spcPts val="0"/>
                        </a:spcAft>
                        <a:buFont typeface="Symbol"/>
                        <a:buChar char=""/>
                      </a:pPr>
                      <a:r>
                        <a:rPr lang="en-US" sz="1200" dirty="0">
                          <a:solidFill>
                            <a:srgbClr val="000000"/>
                          </a:solidFill>
                          <a:effectLst/>
                          <a:latin typeface="Book Antiqua" panose="02040602050305030304" pitchFamily="18" charset="0"/>
                          <a:ea typeface="Times New Roman"/>
                          <a:cs typeface="Arial" pitchFamily="34" charset="0"/>
                        </a:rPr>
                        <a:t>No. of beneficiaries accessing services disaggregated by social category, location and health facility</a:t>
                      </a:r>
                    </a:p>
                  </a:txBody>
                  <a:tcPr marL="68580" marR="68580" marT="0" marB="0"/>
                </a:tc>
                <a:tc>
                  <a:txBody>
                    <a:bodyPr/>
                    <a:lstStyle/>
                    <a:p>
                      <a:pPr marL="0" marR="0">
                        <a:spcBef>
                          <a:spcPts val="0"/>
                        </a:spcBef>
                        <a:spcAft>
                          <a:spcPts val="0"/>
                        </a:spcAft>
                      </a:pPr>
                      <a:r>
                        <a:rPr lang="en-GB" sz="1200" dirty="0">
                          <a:solidFill>
                            <a:srgbClr val="000000"/>
                          </a:solidFill>
                          <a:effectLst/>
                          <a:latin typeface="Book Antiqua" panose="02040602050305030304" pitchFamily="18" charset="0"/>
                          <a:ea typeface="Times New Roman"/>
                          <a:cs typeface="Arial" pitchFamily="34" charset="0"/>
                        </a:rPr>
                        <a:t>Public Health Department , Local Self Govt.</a:t>
                      </a:r>
                      <a:endParaRPr lang="en-US" sz="1200" dirty="0">
                        <a:effectLst/>
                        <a:latin typeface="Book Antiqua" panose="02040602050305030304" pitchFamily="18" charset="0"/>
                        <a:ea typeface="Times New Roman"/>
                        <a:cs typeface="Arial" pitchFamily="34" charset="0"/>
                      </a:endParaRPr>
                    </a:p>
                  </a:txBody>
                  <a:tcPr marL="68580" marR="68580" marT="0" marB="0"/>
                </a:tc>
                <a:tc>
                  <a:txBody>
                    <a:bodyPr/>
                    <a:lstStyle/>
                    <a:p>
                      <a:pPr marL="0" marR="0">
                        <a:spcBef>
                          <a:spcPts val="0"/>
                        </a:spcBef>
                        <a:spcAft>
                          <a:spcPts val="0"/>
                        </a:spcAft>
                      </a:pPr>
                      <a:r>
                        <a:rPr lang="en-GB" sz="1200" dirty="0">
                          <a:solidFill>
                            <a:srgbClr val="000000"/>
                          </a:solidFill>
                          <a:effectLst/>
                          <a:latin typeface="Book Antiqua" panose="02040602050305030304" pitchFamily="18" charset="0"/>
                          <a:ea typeface="Times New Roman"/>
                          <a:cs typeface="Arial" pitchFamily="34" charset="0"/>
                        </a:rPr>
                        <a:t>WCD</a:t>
                      </a:r>
                      <a:endParaRPr lang="en-US" sz="1200" dirty="0">
                        <a:effectLst/>
                        <a:latin typeface="Book Antiqua" panose="02040602050305030304" pitchFamily="18" charset="0"/>
                        <a:ea typeface="Times New Roman"/>
                        <a:cs typeface="Arial" pitchFamily="34"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39105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fontAlgn="base">
              <a:lnSpc>
                <a:spcPct val="100000"/>
              </a:lnSpc>
              <a:spcAft>
                <a:spcPct val="0"/>
              </a:spcAft>
            </a:pPr>
            <a:br>
              <a:rPr lang="en-US" sz="3600" dirty="0">
                <a:latin typeface="Book Antiqua" panose="02040602050305030304" pitchFamily="18" charset="0"/>
                <a:cs typeface="Arial" pitchFamily="34" charset="0"/>
              </a:rPr>
            </a:br>
            <a:r>
              <a:rPr lang="en-GB" sz="3600" b="1" dirty="0">
                <a:solidFill>
                  <a:srgbClr val="000000"/>
                </a:solidFill>
                <a:latin typeface="Book Antiqua" panose="02040602050305030304" pitchFamily="18" charset="0"/>
                <a:ea typeface="Calibri" pitchFamily="34" charset="0"/>
                <a:cs typeface="Times New Roman" pitchFamily="18" charset="0"/>
              </a:rPr>
              <a:t>Strategic Implementation Plan – </a:t>
            </a:r>
            <a:r>
              <a:rPr lang="en-US" sz="3600" b="1" dirty="0">
                <a:solidFill>
                  <a:srgbClr val="000000"/>
                </a:solidFill>
                <a:latin typeface="Book Antiqua" panose="02040602050305030304" pitchFamily="18" charset="0"/>
                <a:ea typeface="Calibri" pitchFamily="34" charset="0"/>
                <a:cs typeface="Times New Roman" pitchFamily="18" charset="0"/>
              </a:rPr>
              <a:t>Gender Responsive Livelihoods Enhancement: Employment, Enterprise and Skills Development</a:t>
            </a:r>
            <a:br>
              <a:rPr lang="en-US" sz="3600" dirty="0">
                <a:latin typeface="Book Antiqua" panose="02040602050305030304" pitchFamily="18" charset="0"/>
                <a:cs typeface="Arial" pitchFamily="34" charset="0"/>
              </a:rPr>
            </a:br>
            <a:endParaRPr lang="en-US" sz="3600" dirty="0">
              <a:latin typeface="Book Antiqua" panose="0204060205030503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09625830"/>
              </p:ext>
            </p:extLst>
          </p:nvPr>
        </p:nvGraphicFramePr>
        <p:xfrm>
          <a:off x="319489" y="2016087"/>
          <a:ext cx="11673847" cy="4476788"/>
        </p:xfrm>
        <a:graphic>
          <a:graphicData uri="http://schemas.openxmlformats.org/drawingml/2006/table">
            <a:tbl>
              <a:tblPr firstRow="1" firstCol="1" bandRow="1">
                <a:tableStyleId>{5C22544A-7EE6-4342-B048-85BDC9FD1C3A}</a:tableStyleId>
              </a:tblPr>
              <a:tblGrid>
                <a:gridCol w="451294">
                  <a:extLst>
                    <a:ext uri="{9D8B030D-6E8A-4147-A177-3AD203B41FA5}">
                      <a16:colId xmlns:a16="http://schemas.microsoft.com/office/drawing/2014/main" val="20000"/>
                    </a:ext>
                  </a:extLst>
                </a:gridCol>
                <a:gridCol w="1129033">
                  <a:extLst>
                    <a:ext uri="{9D8B030D-6E8A-4147-A177-3AD203B41FA5}">
                      <a16:colId xmlns:a16="http://schemas.microsoft.com/office/drawing/2014/main" val="20001"/>
                    </a:ext>
                  </a:extLst>
                </a:gridCol>
                <a:gridCol w="3468426">
                  <a:extLst>
                    <a:ext uri="{9D8B030D-6E8A-4147-A177-3AD203B41FA5}">
                      <a16:colId xmlns:a16="http://schemas.microsoft.com/office/drawing/2014/main" val="20002"/>
                    </a:ext>
                  </a:extLst>
                </a:gridCol>
                <a:gridCol w="837207">
                  <a:extLst>
                    <a:ext uri="{9D8B030D-6E8A-4147-A177-3AD203B41FA5}">
                      <a16:colId xmlns:a16="http://schemas.microsoft.com/office/drawing/2014/main" val="20003"/>
                    </a:ext>
                  </a:extLst>
                </a:gridCol>
                <a:gridCol w="3260321">
                  <a:extLst>
                    <a:ext uri="{9D8B030D-6E8A-4147-A177-3AD203B41FA5}">
                      <a16:colId xmlns:a16="http://schemas.microsoft.com/office/drawing/2014/main" val="20004"/>
                    </a:ext>
                  </a:extLst>
                </a:gridCol>
                <a:gridCol w="1087571">
                  <a:extLst>
                    <a:ext uri="{9D8B030D-6E8A-4147-A177-3AD203B41FA5}">
                      <a16:colId xmlns:a16="http://schemas.microsoft.com/office/drawing/2014/main" val="20005"/>
                    </a:ext>
                  </a:extLst>
                </a:gridCol>
                <a:gridCol w="1439995">
                  <a:extLst>
                    <a:ext uri="{9D8B030D-6E8A-4147-A177-3AD203B41FA5}">
                      <a16:colId xmlns:a16="http://schemas.microsoft.com/office/drawing/2014/main" val="20006"/>
                    </a:ext>
                  </a:extLst>
                </a:gridCol>
              </a:tblGrid>
              <a:tr h="1151174">
                <a:tc>
                  <a:txBody>
                    <a:bodyPr/>
                    <a:lstStyle/>
                    <a:p>
                      <a:pPr marL="0" marR="0">
                        <a:spcBef>
                          <a:spcPts val="0"/>
                        </a:spcBef>
                        <a:spcAft>
                          <a:spcPts val="800"/>
                        </a:spcAft>
                      </a:pPr>
                      <a:r>
                        <a:rPr lang="en-GB" sz="1200" dirty="0">
                          <a:effectLst/>
                          <a:latin typeface="Book Antiqua" panose="02040602050305030304" pitchFamily="18" charset="0"/>
                        </a:rPr>
                        <a:t>Sr. No</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Focus areas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Actions</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dirty="0">
                          <a:effectLst/>
                          <a:latin typeface="Book Antiqua" panose="02040602050305030304" pitchFamily="18" charset="0"/>
                        </a:rPr>
                        <a:t>Time Frame</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Monitoring Indicator/s</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Nodal department/s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GB" sz="1200">
                          <a:effectLst/>
                          <a:latin typeface="Book Antiqua" panose="02040602050305030304" pitchFamily="18" charset="0"/>
                        </a:rPr>
                        <a:t>Associate department/s</a:t>
                      </a:r>
                      <a:endParaRPr lang="en-US" sz="1200">
                        <a:effectLst/>
                        <a:latin typeface="Book Antiqua" panose="02040602050305030304" pitchFamily="18" charset="0"/>
                        <a:ea typeface="Times New Roman"/>
                        <a:cs typeface="Mangal"/>
                      </a:endParaRPr>
                    </a:p>
                  </a:txBody>
                  <a:tcPr marL="68580" marR="68580" marT="0" marB="0"/>
                </a:tc>
                <a:extLst>
                  <a:ext uri="{0D108BD9-81ED-4DB2-BD59-A6C34878D82A}">
                    <a16:rowId xmlns:a16="http://schemas.microsoft.com/office/drawing/2014/main" val="10000"/>
                  </a:ext>
                </a:extLst>
              </a:tr>
              <a:tr h="383724">
                <a:tc gridSpan="7">
                  <a:txBody>
                    <a:bodyPr/>
                    <a:lstStyle/>
                    <a:p>
                      <a:pPr marL="0" marR="0">
                        <a:spcBef>
                          <a:spcPts val="0"/>
                        </a:spcBef>
                        <a:spcAft>
                          <a:spcPts val="800"/>
                        </a:spcAft>
                      </a:pPr>
                      <a:r>
                        <a:rPr lang="en-US" sz="1200" dirty="0">
                          <a:effectLst/>
                          <a:latin typeface="Book Antiqua" panose="02040602050305030304" pitchFamily="18" charset="0"/>
                          <a:ea typeface="Times New Roman"/>
                          <a:cs typeface="Arial" pitchFamily="34" charset="0"/>
                        </a:rPr>
                        <a:t>Policy measures 4.1, 4.2, 4.10</a:t>
                      </a: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941890">
                <a:tc>
                  <a:txBody>
                    <a:bodyPr/>
                    <a:lstStyle/>
                    <a:p>
                      <a:pPr marL="0" marR="0">
                        <a:spcBef>
                          <a:spcPts val="0"/>
                        </a:spcBef>
                        <a:spcAft>
                          <a:spcPts val="800"/>
                        </a:spcAft>
                      </a:pPr>
                      <a:r>
                        <a:rPr lang="en-IN" sz="1200">
                          <a:effectLst/>
                          <a:latin typeface="Book Antiqua" panose="02040602050305030304" pitchFamily="18" charset="0"/>
                        </a:rPr>
                        <a:t>1</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US" sz="1200" dirty="0">
                          <a:effectLst/>
                          <a:latin typeface="Book Antiqua" panose="02040602050305030304" pitchFamily="18" charset="0"/>
                        </a:rPr>
                        <a:t>Increasing female </a:t>
                      </a:r>
                      <a:r>
                        <a:rPr lang="en-US" sz="1200" dirty="0" err="1">
                          <a:effectLst/>
                          <a:latin typeface="Book Antiqua" panose="02040602050305030304" pitchFamily="18" charset="0"/>
                        </a:rPr>
                        <a:t>labour</a:t>
                      </a:r>
                      <a:r>
                        <a:rPr lang="en-US" sz="1200" dirty="0">
                          <a:effectLst/>
                          <a:latin typeface="Book Antiqua" panose="02040602050305030304" pitchFamily="18" charset="0"/>
                        </a:rPr>
                        <a:t> force participation rate (FLPR)</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US" sz="1200" dirty="0">
                          <a:effectLst/>
                          <a:latin typeface="Book Antiqua" panose="02040602050305030304" pitchFamily="18" charset="0"/>
                        </a:rPr>
                        <a:t>Private sector having women employees more than 30% will be considered for relaxation of duty or incentives.</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spcBef>
                          <a:spcPts val="0"/>
                        </a:spcBef>
                        <a:spcAft>
                          <a:spcPts val="800"/>
                        </a:spcAft>
                      </a:pPr>
                      <a:r>
                        <a:rPr lang="en-IN" sz="1200" dirty="0">
                          <a:effectLst/>
                          <a:latin typeface="Book Antiqua" panose="02040602050305030304" pitchFamily="18" charset="0"/>
                        </a:rPr>
                        <a:t>Long  term</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342900" marR="0" lvl="0" indent="-342900">
                        <a:spcBef>
                          <a:spcPts val="0"/>
                        </a:spcBef>
                        <a:spcAft>
                          <a:spcPts val="800"/>
                        </a:spcAft>
                        <a:buFont typeface="Symbol"/>
                        <a:buChar char=""/>
                      </a:pPr>
                      <a:r>
                        <a:rPr lang="en-US" sz="1200" dirty="0">
                          <a:effectLst/>
                          <a:latin typeface="Book Antiqua" panose="02040602050305030304" pitchFamily="18" charset="0"/>
                        </a:rPr>
                        <a:t>Government resolution on relaxation and incentives</a:t>
                      </a:r>
                    </a:p>
                    <a:p>
                      <a:pPr marL="342900" marR="0" lvl="0" indent="-342900">
                        <a:spcBef>
                          <a:spcPts val="0"/>
                        </a:spcBef>
                        <a:spcAft>
                          <a:spcPts val="800"/>
                        </a:spcAft>
                        <a:buFont typeface="Symbol"/>
                        <a:buChar char=""/>
                      </a:pPr>
                      <a:r>
                        <a:rPr lang="en-US" sz="1200" dirty="0">
                          <a:effectLst/>
                          <a:latin typeface="Book Antiqua" panose="02040602050305030304" pitchFamily="18" charset="0"/>
                        </a:rPr>
                        <a:t>Increase in no. of private companies having more than 30% women employees </a:t>
                      </a:r>
                    </a:p>
                  </a:txBody>
                  <a:tcPr marL="68580" marR="68580" marT="0" marB="0"/>
                </a:tc>
                <a:tc>
                  <a:txBody>
                    <a:bodyPr/>
                    <a:lstStyle/>
                    <a:p>
                      <a:pPr marL="0" marR="0">
                        <a:spcBef>
                          <a:spcPts val="0"/>
                        </a:spcBef>
                        <a:spcAft>
                          <a:spcPts val="800"/>
                        </a:spcAft>
                      </a:pPr>
                      <a:r>
                        <a:rPr lang="en-IN" sz="1200" dirty="0">
                          <a:effectLst/>
                          <a:latin typeface="Book Antiqua" panose="02040602050305030304" pitchFamily="18" charset="0"/>
                        </a:rPr>
                        <a:t>Labour department</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200" b="0" dirty="0">
                          <a:effectLst/>
                          <a:latin typeface="Book Antiqua" panose="02040602050305030304" pitchFamily="18" charset="0"/>
                        </a:rPr>
                        <a:t>General Administration Department,  WCD</a:t>
                      </a:r>
                      <a:endParaRPr lang="en-US" sz="1200" b="0" dirty="0">
                        <a:effectLst/>
                        <a:latin typeface="Book Antiqua" panose="02040602050305030304" pitchFamily="18" charset="0"/>
                        <a:ea typeface="Times New Roman"/>
                        <a:cs typeface="Mangal"/>
                      </a:endParaRPr>
                    </a:p>
                    <a:p>
                      <a:endParaRPr lang="en-US" sz="1200" dirty="0">
                        <a:latin typeface="Book Antiqua" panose="02040602050305030304"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601940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58406717"/>
              </p:ext>
            </p:extLst>
          </p:nvPr>
        </p:nvGraphicFramePr>
        <p:xfrm>
          <a:off x="642651" y="459959"/>
          <a:ext cx="10906698" cy="5938082"/>
        </p:xfrm>
        <a:graphic>
          <a:graphicData uri="http://schemas.openxmlformats.org/drawingml/2006/table">
            <a:tbl>
              <a:tblPr firstRow="1" bandRow="1">
                <a:tableStyleId>{5C22544A-7EE6-4342-B048-85BDC9FD1C3A}</a:tableStyleId>
              </a:tblPr>
              <a:tblGrid>
                <a:gridCol w="646385">
                  <a:extLst>
                    <a:ext uri="{9D8B030D-6E8A-4147-A177-3AD203B41FA5}">
                      <a16:colId xmlns:a16="http://schemas.microsoft.com/office/drawing/2014/main" val="20000"/>
                    </a:ext>
                  </a:extLst>
                </a:gridCol>
                <a:gridCol w="2989181">
                  <a:extLst>
                    <a:ext uri="{9D8B030D-6E8A-4147-A177-3AD203B41FA5}">
                      <a16:colId xmlns:a16="http://schemas.microsoft.com/office/drawing/2014/main" val="20001"/>
                    </a:ext>
                  </a:extLst>
                </a:gridCol>
                <a:gridCol w="1817783">
                  <a:extLst>
                    <a:ext uri="{9D8B030D-6E8A-4147-A177-3AD203B41FA5}">
                      <a16:colId xmlns:a16="http://schemas.microsoft.com/office/drawing/2014/main" val="20002"/>
                    </a:ext>
                  </a:extLst>
                </a:gridCol>
                <a:gridCol w="1817783">
                  <a:extLst>
                    <a:ext uri="{9D8B030D-6E8A-4147-A177-3AD203B41FA5}">
                      <a16:colId xmlns:a16="http://schemas.microsoft.com/office/drawing/2014/main" val="20003"/>
                    </a:ext>
                  </a:extLst>
                </a:gridCol>
                <a:gridCol w="1817783">
                  <a:extLst>
                    <a:ext uri="{9D8B030D-6E8A-4147-A177-3AD203B41FA5}">
                      <a16:colId xmlns:a16="http://schemas.microsoft.com/office/drawing/2014/main" val="20004"/>
                    </a:ext>
                  </a:extLst>
                </a:gridCol>
                <a:gridCol w="1817783">
                  <a:extLst>
                    <a:ext uri="{9D8B030D-6E8A-4147-A177-3AD203B41FA5}">
                      <a16:colId xmlns:a16="http://schemas.microsoft.com/office/drawing/2014/main" val="20005"/>
                    </a:ext>
                  </a:extLst>
                </a:gridCol>
              </a:tblGrid>
              <a:tr h="492758">
                <a:tc>
                  <a:txBody>
                    <a:bodyPr/>
                    <a:lstStyle/>
                    <a:p>
                      <a:r>
                        <a:rPr lang="en-US" sz="1000" dirty="0" err="1">
                          <a:latin typeface="Book Antiqua" panose="02040602050305030304" pitchFamily="18" charset="0"/>
                          <a:cs typeface="Arial" pitchFamily="34" charset="0"/>
                        </a:rPr>
                        <a:t>Sr.No</a:t>
                      </a:r>
                      <a:endParaRPr lang="en-US" sz="1000" dirty="0">
                        <a:latin typeface="Book Antiqua" panose="02040602050305030304" pitchFamily="18" charset="0"/>
                        <a:cs typeface="Arial" pitchFamily="34" charset="0"/>
                      </a:endParaRPr>
                    </a:p>
                  </a:txBody>
                  <a:tcPr/>
                </a:tc>
                <a:tc>
                  <a:txBody>
                    <a:bodyPr/>
                    <a:lstStyle/>
                    <a:p>
                      <a:r>
                        <a:rPr lang="en-US" sz="1000" dirty="0">
                          <a:latin typeface="Book Antiqua" panose="02040602050305030304" pitchFamily="18" charset="0"/>
                          <a:cs typeface="Arial" pitchFamily="34" charset="0"/>
                        </a:rPr>
                        <a:t>Department</a:t>
                      </a:r>
                    </a:p>
                  </a:txBody>
                  <a:tcPr/>
                </a:tc>
                <a:tc>
                  <a:txBody>
                    <a:bodyPr/>
                    <a:lstStyle/>
                    <a:p>
                      <a:r>
                        <a:rPr lang="en-US" sz="1000" dirty="0">
                          <a:latin typeface="Book Antiqua" panose="02040602050305030304" pitchFamily="18" charset="0"/>
                          <a:cs typeface="Arial" pitchFamily="34" charset="0"/>
                        </a:rPr>
                        <a:t>Short term Indicators</a:t>
                      </a:r>
                    </a:p>
                  </a:txBody>
                  <a:tcPr/>
                </a:tc>
                <a:tc>
                  <a:txBody>
                    <a:bodyPr/>
                    <a:lstStyle/>
                    <a:p>
                      <a:r>
                        <a:rPr lang="en-US" sz="1000" dirty="0">
                          <a:latin typeface="Book Antiqua" panose="02040602050305030304" pitchFamily="18" charset="0"/>
                          <a:cs typeface="Arial" pitchFamily="34" charset="0"/>
                        </a:rPr>
                        <a:t>Middle term Indicators</a:t>
                      </a:r>
                    </a:p>
                  </a:txBody>
                  <a:tcPr/>
                </a:tc>
                <a:tc>
                  <a:txBody>
                    <a:bodyPr/>
                    <a:lstStyle/>
                    <a:p>
                      <a:r>
                        <a:rPr lang="en-US" sz="1000" dirty="0">
                          <a:latin typeface="Book Antiqua" panose="02040602050305030304" pitchFamily="18" charset="0"/>
                          <a:cs typeface="Arial" pitchFamily="34" charset="0"/>
                        </a:rPr>
                        <a:t>Long Term Indicators</a:t>
                      </a:r>
                    </a:p>
                  </a:txBody>
                  <a:tcPr/>
                </a:tc>
                <a:tc>
                  <a:txBody>
                    <a:bodyPr/>
                    <a:lstStyle/>
                    <a:p>
                      <a:r>
                        <a:rPr lang="en-US" sz="1000" dirty="0">
                          <a:latin typeface="Book Antiqua" panose="02040602050305030304" pitchFamily="18" charset="0"/>
                          <a:cs typeface="Arial" pitchFamily="34" charset="0"/>
                        </a:rPr>
                        <a:t>Total</a:t>
                      </a:r>
                    </a:p>
                  </a:txBody>
                  <a:tcPr/>
                </a:tc>
                <a:extLst>
                  <a:ext uri="{0D108BD9-81ED-4DB2-BD59-A6C34878D82A}">
                    <a16:rowId xmlns:a16="http://schemas.microsoft.com/office/drawing/2014/main" val="10000"/>
                  </a:ext>
                </a:extLst>
              </a:tr>
              <a:tr h="286596">
                <a:tc>
                  <a:txBody>
                    <a:bodyPr/>
                    <a:lstStyle/>
                    <a:p>
                      <a:r>
                        <a:rPr lang="en-US" sz="1000" dirty="0">
                          <a:latin typeface="Book Antiqua" panose="02040602050305030304" pitchFamily="18" charset="0"/>
                          <a:cs typeface="Arial" pitchFamily="34" charset="0"/>
                        </a:rPr>
                        <a:t>1</a:t>
                      </a:r>
                    </a:p>
                  </a:txBody>
                  <a:tcPr/>
                </a:tc>
                <a:tc>
                  <a:txBody>
                    <a:bodyPr/>
                    <a:lstStyle/>
                    <a:p>
                      <a:r>
                        <a:rPr lang="en-US" sz="1000" dirty="0">
                          <a:latin typeface="Book Antiqua" panose="02040602050305030304" pitchFamily="18" charset="0"/>
                          <a:cs typeface="Arial" pitchFamily="34" charset="0"/>
                        </a:rPr>
                        <a:t>Food , civil supplies and consumer protection</a:t>
                      </a: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1"/>
                  </a:ext>
                </a:extLst>
              </a:tr>
              <a:tr h="286596">
                <a:tc>
                  <a:txBody>
                    <a:bodyPr/>
                    <a:lstStyle/>
                    <a:p>
                      <a:r>
                        <a:rPr lang="en-US" sz="1000" dirty="0">
                          <a:latin typeface="Book Antiqua" panose="02040602050305030304" pitchFamily="18" charset="0"/>
                          <a:cs typeface="Arial" pitchFamily="34" charset="0"/>
                        </a:rPr>
                        <a:t>2</a:t>
                      </a:r>
                    </a:p>
                  </a:txBody>
                  <a:tcPr/>
                </a:tc>
                <a:tc>
                  <a:txBody>
                    <a:bodyPr/>
                    <a:lstStyle/>
                    <a:p>
                      <a:r>
                        <a:rPr lang="en-US" sz="1000" dirty="0">
                          <a:latin typeface="Book Antiqua" panose="02040602050305030304" pitchFamily="18" charset="0"/>
                          <a:cs typeface="Arial" pitchFamily="34" charset="0"/>
                        </a:rPr>
                        <a:t>Tribal Development</a:t>
                      </a: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17</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2"/>
                  </a:ext>
                </a:extLst>
              </a:tr>
              <a:tr h="286596">
                <a:tc>
                  <a:txBody>
                    <a:bodyPr/>
                    <a:lstStyle/>
                    <a:p>
                      <a:r>
                        <a:rPr lang="en-US" sz="1000" dirty="0">
                          <a:latin typeface="Book Antiqua" panose="02040602050305030304" pitchFamily="18" charset="0"/>
                          <a:cs typeface="Arial" pitchFamily="34" charset="0"/>
                        </a:rPr>
                        <a:t>3</a:t>
                      </a:r>
                    </a:p>
                  </a:txBody>
                  <a:tcPr/>
                </a:tc>
                <a:tc>
                  <a:txBody>
                    <a:bodyPr/>
                    <a:lstStyle/>
                    <a:p>
                      <a:r>
                        <a:rPr lang="en-US" sz="1000" dirty="0">
                          <a:latin typeface="Book Antiqua" panose="02040602050305030304" pitchFamily="18" charset="0"/>
                          <a:cs typeface="Arial" pitchFamily="34" charset="0"/>
                        </a:rPr>
                        <a:t>Higher and technical </a:t>
                      </a:r>
                      <a:r>
                        <a:rPr lang="en-US" sz="1000" dirty="0" err="1">
                          <a:latin typeface="Book Antiqua" panose="02040602050305030304" pitchFamily="18" charset="0"/>
                          <a:cs typeface="Arial" pitchFamily="34" charset="0"/>
                        </a:rPr>
                        <a:t>Edu</a:t>
                      </a:r>
                      <a:r>
                        <a:rPr lang="en-US" sz="1000" dirty="0">
                          <a:latin typeface="Book Antiqua" panose="02040602050305030304" pitchFamily="18" charset="0"/>
                          <a:cs typeface="Arial" pitchFamily="34" charset="0"/>
                        </a:rPr>
                        <a:t>.</a:t>
                      </a: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3"/>
                  </a:ext>
                </a:extLst>
              </a:tr>
              <a:tr h="286596">
                <a:tc>
                  <a:txBody>
                    <a:bodyPr/>
                    <a:lstStyle/>
                    <a:p>
                      <a:r>
                        <a:rPr lang="en-US" sz="1000" dirty="0">
                          <a:latin typeface="Book Antiqua" panose="02040602050305030304" pitchFamily="18" charset="0"/>
                          <a:cs typeface="Arial" pitchFamily="34" charset="0"/>
                        </a:rPr>
                        <a:t>4</a:t>
                      </a:r>
                    </a:p>
                  </a:txBody>
                  <a:tcPr/>
                </a:tc>
                <a:tc>
                  <a:txBody>
                    <a:bodyPr/>
                    <a:lstStyle/>
                    <a:p>
                      <a:r>
                        <a:rPr lang="en-US" sz="1000" dirty="0">
                          <a:latin typeface="Book Antiqua" panose="02040602050305030304" pitchFamily="18" charset="0"/>
                          <a:cs typeface="Arial" pitchFamily="34" charset="0"/>
                        </a:rPr>
                        <a:t>Industries and energy</a:t>
                      </a:r>
                    </a:p>
                  </a:txBody>
                  <a:tcPr/>
                </a:tc>
                <a:tc>
                  <a:txBody>
                    <a:bodyPr/>
                    <a:lstStyle/>
                    <a:p>
                      <a:r>
                        <a:rPr lang="en-IN" sz="1000" dirty="0">
                          <a:latin typeface="Book Antiqua" panose="02040602050305030304" pitchFamily="18" charset="0"/>
                          <a:cs typeface="Arial" pitchFamily="34" charset="0"/>
                        </a:rPr>
                        <a:t>7</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15</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23</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4"/>
                  </a:ext>
                </a:extLst>
              </a:tr>
              <a:tr h="286596">
                <a:tc>
                  <a:txBody>
                    <a:bodyPr/>
                    <a:lstStyle/>
                    <a:p>
                      <a:r>
                        <a:rPr lang="en-US" sz="1000" dirty="0">
                          <a:latin typeface="Book Antiqua" panose="02040602050305030304" pitchFamily="18" charset="0"/>
                          <a:cs typeface="Arial" pitchFamily="34" charset="0"/>
                        </a:rPr>
                        <a:t>5</a:t>
                      </a:r>
                    </a:p>
                  </a:txBody>
                  <a:tcPr/>
                </a:tc>
                <a:tc>
                  <a:txBody>
                    <a:bodyPr/>
                    <a:lstStyle/>
                    <a:p>
                      <a:r>
                        <a:rPr lang="en-US" sz="1000" dirty="0" err="1">
                          <a:latin typeface="Book Antiqua" panose="02040602050305030304" pitchFamily="18" charset="0"/>
                          <a:cs typeface="Arial" pitchFamily="34" charset="0"/>
                        </a:rPr>
                        <a:t>Labour</a:t>
                      </a:r>
                      <a:r>
                        <a:rPr lang="en-US" sz="1000" dirty="0">
                          <a:latin typeface="Book Antiqua" panose="02040602050305030304" pitchFamily="18" charset="0"/>
                          <a:cs typeface="Arial" pitchFamily="34" charset="0"/>
                        </a:rPr>
                        <a:t> </a:t>
                      </a:r>
                    </a:p>
                  </a:txBody>
                  <a:tcPr/>
                </a:tc>
                <a:tc>
                  <a:txBody>
                    <a:bodyPr/>
                    <a:lstStyle/>
                    <a:p>
                      <a:r>
                        <a:rPr lang="en-IN" sz="1000" dirty="0">
                          <a:latin typeface="Book Antiqua" panose="02040602050305030304" pitchFamily="18" charset="0"/>
                          <a:cs typeface="Arial" pitchFamily="34" charset="0"/>
                        </a:rPr>
                        <a:t>9</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16</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27</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5"/>
                  </a:ext>
                </a:extLst>
              </a:tr>
              <a:tr h="286596">
                <a:tc>
                  <a:txBody>
                    <a:bodyPr/>
                    <a:lstStyle/>
                    <a:p>
                      <a:r>
                        <a:rPr lang="en-US" sz="1000" dirty="0">
                          <a:latin typeface="Book Antiqua" panose="02040602050305030304" pitchFamily="18" charset="0"/>
                          <a:cs typeface="Arial" pitchFamily="34" charset="0"/>
                        </a:rPr>
                        <a:t>6</a:t>
                      </a:r>
                    </a:p>
                  </a:txBody>
                  <a:tcPr/>
                </a:tc>
                <a:tc>
                  <a:txBody>
                    <a:bodyPr/>
                    <a:lstStyle/>
                    <a:p>
                      <a:r>
                        <a:rPr lang="en-US" sz="1000" dirty="0">
                          <a:latin typeface="Book Antiqua" panose="02040602050305030304" pitchFamily="18" charset="0"/>
                          <a:cs typeface="Arial" pitchFamily="34" charset="0"/>
                        </a:rPr>
                        <a:t>Agriculture</a:t>
                      </a: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5</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10</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6"/>
                  </a:ext>
                </a:extLst>
              </a:tr>
              <a:tr h="286596">
                <a:tc>
                  <a:txBody>
                    <a:bodyPr/>
                    <a:lstStyle/>
                    <a:p>
                      <a:r>
                        <a:rPr lang="en-US" sz="1000" dirty="0">
                          <a:latin typeface="Book Antiqua" panose="02040602050305030304" pitchFamily="18" charset="0"/>
                          <a:cs typeface="Arial" pitchFamily="34" charset="0"/>
                        </a:rPr>
                        <a:t>7</a:t>
                      </a:r>
                    </a:p>
                  </a:txBody>
                  <a:tcPr/>
                </a:tc>
                <a:tc>
                  <a:txBody>
                    <a:bodyPr/>
                    <a:lstStyle/>
                    <a:p>
                      <a:r>
                        <a:rPr lang="en-US" sz="1000" dirty="0">
                          <a:latin typeface="Book Antiqua" panose="02040602050305030304" pitchFamily="18" charset="0"/>
                          <a:cs typeface="Arial" pitchFamily="34" charset="0"/>
                        </a:rPr>
                        <a:t>Skills employment </a:t>
                      </a:r>
                      <a:r>
                        <a:rPr lang="en-US" sz="1000" dirty="0" err="1">
                          <a:latin typeface="Book Antiqua" panose="02040602050305030304" pitchFamily="18" charset="0"/>
                          <a:cs typeface="Arial" pitchFamily="34" charset="0"/>
                        </a:rPr>
                        <a:t>entrepre</a:t>
                      </a:r>
                      <a:r>
                        <a:rPr lang="en-US" sz="1000" dirty="0">
                          <a:latin typeface="Book Antiqua" panose="02040602050305030304" pitchFamily="18" charset="0"/>
                          <a:cs typeface="Arial" pitchFamily="34" charset="0"/>
                        </a:rPr>
                        <a:t>.</a:t>
                      </a:r>
                      <a:r>
                        <a:rPr lang="en-US" sz="1000" baseline="0" dirty="0">
                          <a:latin typeface="Book Antiqua" panose="02040602050305030304" pitchFamily="18" charset="0"/>
                          <a:cs typeface="Arial" pitchFamily="34" charset="0"/>
                        </a:rPr>
                        <a:t> &amp; Innovation</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6</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10</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7"/>
                  </a:ext>
                </a:extLst>
              </a:tr>
              <a:tr h="286596">
                <a:tc>
                  <a:txBody>
                    <a:bodyPr/>
                    <a:lstStyle/>
                    <a:p>
                      <a:r>
                        <a:rPr lang="en-US" sz="1000" dirty="0">
                          <a:latin typeface="Book Antiqua" panose="02040602050305030304" pitchFamily="18" charset="0"/>
                          <a:cs typeface="Arial" pitchFamily="34" charset="0"/>
                        </a:rPr>
                        <a:t>8</a:t>
                      </a:r>
                    </a:p>
                  </a:txBody>
                  <a:tcPr/>
                </a:tc>
                <a:tc>
                  <a:txBody>
                    <a:bodyPr/>
                    <a:lstStyle/>
                    <a:p>
                      <a:r>
                        <a:rPr lang="en-US" sz="1000" dirty="0">
                          <a:latin typeface="Book Antiqua" panose="02040602050305030304" pitchFamily="18" charset="0"/>
                          <a:cs typeface="Arial" pitchFamily="34" charset="0"/>
                        </a:rPr>
                        <a:t>Home</a:t>
                      </a:r>
                    </a:p>
                  </a:txBody>
                  <a:tcPr/>
                </a:tc>
                <a:tc>
                  <a:txBody>
                    <a:bodyPr/>
                    <a:lstStyle/>
                    <a:p>
                      <a:r>
                        <a:rPr lang="en-IN" sz="1000" dirty="0">
                          <a:latin typeface="Book Antiqua" panose="02040602050305030304" pitchFamily="18" charset="0"/>
                          <a:cs typeface="Arial" pitchFamily="34" charset="0"/>
                        </a:rPr>
                        <a:t>23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26</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8"/>
                  </a:ext>
                </a:extLst>
              </a:tr>
              <a:tr h="286596">
                <a:tc>
                  <a:txBody>
                    <a:bodyPr/>
                    <a:lstStyle/>
                    <a:p>
                      <a:r>
                        <a:rPr lang="en-US" sz="1000" dirty="0">
                          <a:latin typeface="Book Antiqua" panose="02040602050305030304" pitchFamily="18" charset="0"/>
                          <a:cs typeface="Arial" pitchFamily="34" charset="0"/>
                        </a:rPr>
                        <a:t>9</a:t>
                      </a:r>
                    </a:p>
                  </a:txBody>
                  <a:tcPr/>
                </a:tc>
                <a:tc>
                  <a:txBody>
                    <a:bodyPr/>
                    <a:lstStyle/>
                    <a:p>
                      <a:r>
                        <a:rPr lang="en-US" sz="1000" dirty="0">
                          <a:latin typeface="Book Antiqua" panose="02040602050305030304" pitchFamily="18" charset="0"/>
                          <a:cs typeface="Arial" pitchFamily="34" charset="0"/>
                        </a:rPr>
                        <a:t>Transport</a:t>
                      </a:r>
                    </a:p>
                  </a:txBody>
                  <a:tcPr/>
                </a:tc>
                <a:tc>
                  <a:txBody>
                    <a:bodyPr/>
                    <a:lstStyle/>
                    <a:p>
                      <a:r>
                        <a:rPr lang="en-IN" sz="1000" dirty="0">
                          <a:latin typeface="Book Antiqua" panose="02040602050305030304" pitchFamily="18" charset="0"/>
                          <a:cs typeface="Arial" pitchFamily="34" charset="0"/>
                        </a:rPr>
                        <a:t>7</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6</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14</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9"/>
                  </a:ext>
                </a:extLst>
              </a:tr>
              <a:tr h="286596">
                <a:tc>
                  <a:txBody>
                    <a:bodyPr/>
                    <a:lstStyle/>
                    <a:p>
                      <a:r>
                        <a:rPr lang="en-US" sz="1000" dirty="0">
                          <a:latin typeface="Book Antiqua" panose="02040602050305030304" pitchFamily="18" charset="0"/>
                          <a:cs typeface="Arial" pitchFamily="34" charset="0"/>
                        </a:rPr>
                        <a:t>10</a:t>
                      </a:r>
                    </a:p>
                  </a:txBody>
                  <a:tcPr/>
                </a:tc>
                <a:tc>
                  <a:txBody>
                    <a:bodyPr/>
                    <a:lstStyle/>
                    <a:p>
                      <a:r>
                        <a:rPr lang="en-US" sz="1000" dirty="0">
                          <a:latin typeface="Book Antiqua" panose="02040602050305030304" pitchFamily="18" charset="0"/>
                          <a:cs typeface="Arial" pitchFamily="34" charset="0"/>
                        </a:rPr>
                        <a:t>Housing</a:t>
                      </a: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0"/>
                  </a:ext>
                </a:extLst>
              </a:tr>
              <a:tr h="286596">
                <a:tc>
                  <a:txBody>
                    <a:bodyPr/>
                    <a:lstStyle/>
                    <a:p>
                      <a:r>
                        <a:rPr lang="en-US" sz="1000" dirty="0">
                          <a:latin typeface="Book Antiqua" panose="02040602050305030304" pitchFamily="18" charset="0"/>
                          <a:cs typeface="Arial" pitchFamily="34" charset="0"/>
                        </a:rPr>
                        <a:t>11</a:t>
                      </a:r>
                    </a:p>
                  </a:txBody>
                  <a:tcPr/>
                </a:tc>
                <a:tc>
                  <a:txBody>
                    <a:bodyPr/>
                    <a:lstStyle/>
                    <a:p>
                      <a:r>
                        <a:rPr lang="en-US" sz="1000" dirty="0">
                          <a:latin typeface="Book Antiqua" panose="02040602050305030304" pitchFamily="18" charset="0"/>
                          <a:cs typeface="Arial" pitchFamily="34" charset="0"/>
                        </a:rPr>
                        <a:t>Rural Dev. And </a:t>
                      </a:r>
                      <a:r>
                        <a:rPr lang="en-US" sz="1000" dirty="0" err="1">
                          <a:latin typeface="Book Antiqua" panose="02040602050305030304" pitchFamily="18" charset="0"/>
                          <a:cs typeface="Arial" pitchFamily="34" charset="0"/>
                        </a:rPr>
                        <a:t>Panchayati</a:t>
                      </a:r>
                      <a:r>
                        <a:rPr lang="en-US" sz="1000" dirty="0">
                          <a:latin typeface="Book Antiqua" panose="02040602050305030304" pitchFamily="18" charset="0"/>
                          <a:cs typeface="Arial" pitchFamily="34" charset="0"/>
                        </a:rPr>
                        <a:t> Raj</a:t>
                      </a:r>
                    </a:p>
                  </a:txBody>
                  <a:tcPr/>
                </a:tc>
                <a:tc>
                  <a:txBody>
                    <a:bodyPr/>
                    <a:lstStyle/>
                    <a:p>
                      <a:r>
                        <a:rPr lang="en-IN" sz="1000" dirty="0">
                          <a:latin typeface="Book Antiqua" panose="02040602050305030304" pitchFamily="18" charset="0"/>
                          <a:cs typeface="Arial" pitchFamily="34" charset="0"/>
                        </a:rPr>
                        <a:t>11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34</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1"/>
                  </a:ext>
                </a:extLst>
              </a:tr>
              <a:tr h="286596">
                <a:tc>
                  <a:txBody>
                    <a:bodyPr/>
                    <a:lstStyle/>
                    <a:p>
                      <a:r>
                        <a:rPr lang="en-US" sz="1000" dirty="0">
                          <a:latin typeface="Book Antiqua" panose="02040602050305030304" pitchFamily="18" charset="0"/>
                          <a:cs typeface="Arial" pitchFamily="34" charset="0"/>
                        </a:rPr>
                        <a:t>12</a:t>
                      </a:r>
                    </a:p>
                  </a:txBody>
                  <a:tcPr/>
                </a:tc>
                <a:tc>
                  <a:txBody>
                    <a:bodyPr/>
                    <a:lstStyle/>
                    <a:p>
                      <a:r>
                        <a:rPr lang="en-US" sz="1000" dirty="0">
                          <a:latin typeface="Book Antiqua" panose="02040602050305030304" pitchFamily="18" charset="0"/>
                          <a:cs typeface="Arial" pitchFamily="34" charset="0"/>
                        </a:rPr>
                        <a:t>Local Self </a:t>
                      </a:r>
                      <a:r>
                        <a:rPr lang="en-US" sz="1000" dirty="0" err="1">
                          <a:latin typeface="Book Antiqua" panose="02040602050305030304" pitchFamily="18" charset="0"/>
                          <a:cs typeface="Arial" pitchFamily="34" charset="0"/>
                        </a:rPr>
                        <a:t>Govt</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49</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72</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2"/>
                  </a:ext>
                </a:extLst>
              </a:tr>
              <a:tr h="286596">
                <a:tc>
                  <a:txBody>
                    <a:bodyPr/>
                    <a:lstStyle/>
                    <a:p>
                      <a:r>
                        <a:rPr lang="en-US" sz="1000" dirty="0">
                          <a:latin typeface="Book Antiqua" panose="02040602050305030304" pitchFamily="18" charset="0"/>
                          <a:cs typeface="Arial" pitchFamily="34" charset="0"/>
                        </a:rPr>
                        <a:t>13</a:t>
                      </a:r>
                    </a:p>
                  </a:txBody>
                  <a:tcPr/>
                </a:tc>
                <a:tc>
                  <a:txBody>
                    <a:bodyPr/>
                    <a:lstStyle/>
                    <a:p>
                      <a:r>
                        <a:rPr lang="en-US" sz="1000" dirty="0">
                          <a:latin typeface="Book Antiqua" panose="02040602050305030304" pitchFamily="18" charset="0"/>
                          <a:cs typeface="Arial" pitchFamily="34" charset="0"/>
                        </a:rPr>
                        <a:t>Urban Dev.</a:t>
                      </a: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15</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3"/>
                  </a:ext>
                </a:extLst>
              </a:tr>
              <a:tr h="286596">
                <a:tc>
                  <a:txBody>
                    <a:bodyPr/>
                    <a:lstStyle/>
                    <a:p>
                      <a:r>
                        <a:rPr lang="en-US" sz="1000" dirty="0">
                          <a:latin typeface="Book Antiqua" panose="02040602050305030304" pitchFamily="18" charset="0"/>
                          <a:cs typeface="Arial" pitchFamily="34" charset="0"/>
                        </a:rPr>
                        <a:t>14</a:t>
                      </a:r>
                    </a:p>
                  </a:txBody>
                  <a:tcPr/>
                </a:tc>
                <a:tc>
                  <a:txBody>
                    <a:bodyPr/>
                    <a:lstStyle/>
                    <a:p>
                      <a:r>
                        <a:rPr lang="en-US" sz="1000" dirty="0">
                          <a:latin typeface="Book Antiqua" panose="02040602050305030304" pitchFamily="18" charset="0"/>
                          <a:cs typeface="Arial" pitchFamily="34" charset="0"/>
                        </a:rPr>
                        <a:t>Planning</a:t>
                      </a:r>
                    </a:p>
                  </a:txBody>
                  <a:tcPr/>
                </a:tc>
                <a:tc>
                  <a:txBody>
                    <a:bodyPr/>
                    <a:lstStyle/>
                    <a:p>
                      <a:r>
                        <a:rPr lang="en-IN" sz="1000" dirty="0">
                          <a:latin typeface="Book Antiqua" panose="02040602050305030304" pitchFamily="18" charset="0"/>
                          <a:cs typeface="Arial" pitchFamily="34" charset="0"/>
                        </a:rPr>
                        <a:t>7</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6</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13</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4"/>
                  </a:ext>
                </a:extLst>
              </a:tr>
              <a:tr h="286596">
                <a:tc>
                  <a:txBody>
                    <a:bodyPr/>
                    <a:lstStyle/>
                    <a:p>
                      <a:r>
                        <a:rPr lang="en-US" sz="1000" dirty="0">
                          <a:latin typeface="Book Antiqua" panose="02040602050305030304" pitchFamily="18" charset="0"/>
                          <a:cs typeface="Arial" pitchFamily="34" charset="0"/>
                        </a:rPr>
                        <a:t>15</a:t>
                      </a:r>
                    </a:p>
                  </a:txBody>
                  <a:tcPr/>
                </a:tc>
                <a:tc>
                  <a:txBody>
                    <a:bodyPr/>
                    <a:lstStyle/>
                    <a:p>
                      <a:r>
                        <a:rPr lang="en-IN" sz="1000" dirty="0">
                          <a:latin typeface="Book Antiqua" panose="02040602050305030304" pitchFamily="18" charset="0"/>
                          <a:cs typeface="Arial" pitchFamily="34" charset="0"/>
                        </a:rPr>
                        <a:t>Finance and Statistics </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5"/>
                  </a:ext>
                </a:extLst>
              </a:tr>
              <a:tr h="286596">
                <a:tc>
                  <a:txBody>
                    <a:bodyPr/>
                    <a:lstStyle/>
                    <a:p>
                      <a:r>
                        <a:rPr lang="en-US" sz="1000" dirty="0">
                          <a:latin typeface="Book Antiqua" panose="02040602050305030304" pitchFamily="18" charset="0"/>
                          <a:cs typeface="Arial" pitchFamily="34" charset="0"/>
                        </a:rPr>
                        <a:t>16</a:t>
                      </a:r>
                    </a:p>
                  </a:txBody>
                  <a:tcPr/>
                </a:tc>
                <a:tc>
                  <a:txBody>
                    <a:bodyPr/>
                    <a:lstStyle/>
                    <a:p>
                      <a:r>
                        <a:rPr lang="en-US" sz="1000" dirty="0">
                          <a:latin typeface="Book Antiqua" panose="02040602050305030304" pitchFamily="18" charset="0"/>
                          <a:cs typeface="Arial" pitchFamily="34" charset="0"/>
                        </a:rPr>
                        <a:t>Environment and climate change</a:t>
                      </a: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6"/>
                  </a:ext>
                </a:extLst>
              </a:tr>
              <a:tr h="286596">
                <a:tc>
                  <a:txBody>
                    <a:bodyPr/>
                    <a:lstStyle/>
                    <a:p>
                      <a:r>
                        <a:rPr lang="en-US" sz="1000" dirty="0">
                          <a:latin typeface="Book Antiqua" panose="02040602050305030304" pitchFamily="18" charset="0"/>
                          <a:cs typeface="Arial" pitchFamily="34" charset="0"/>
                        </a:rPr>
                        <a:t>17</a:t>
                      </a:r>
                    </a:p>
                  </a:txBody>
                  <a:tcPr/>
                </a:tc>
                <a:tc>
                  <a:txBody>
                    <a:bodyPr/>
                    <a:lstStyle/>
                    <a:p>
                      <a:r>
                        <a:rPr lang="en-US" sz="1000" dirty="0" err="1">
                          <a:latin typeface="Book Antiqua" panose="02040602050305030304" pitchFamily="18" charset="0"/>
                          <a:cs typeface="Arial" pitchFamily="34" charset="0"/>
                        </a:rPr>
                        <a:t>Wator</a:t>
                      </a:r>
                      <a:r>
                        <a:rPr lang="en-US" sz="1000" dirty="0">
                          <a:latin typeface="Book Antiqua" panose="02040602050305030304" pitchFamily="18" charset="0"/>
                          <a:cs typeface="Arial" pitchFamily="34" charset="0"/>
                        </a:rPr>
                        <a:t> supply and Sanitation</a:t>
                      </a:r>
                    </a:p>
                  </a:txBody>
                  <a:tcPr/>
                </a:tc>
                <a:tc>
                  <a:txBody>
                    <a:bodyPr/>
                    <a:lstStyle/>
                    <a:p>
                      <a:r>
                        <a:rPr lang="en-IN" sz="1000" dirty="0">
                          <a:latin typeface="Book Antiqua" panose="02040602050305030304" pitchFamily="18" charset="0"/>
                          <a:cs typeface="Arial" pitchFamily="34" charset="0"/>
                        </a:rPr>
                        <a:t>10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14</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7"/>
                  </a:ext>
                </a:extLst>
              </a:tr>
              <a:tr h="286596">
                <a:tc>
                  <a:txBody>
                    <a:bodyPr/>
                    <a:lstStyle/>
                    <a:p>
                      <a:r>
                        <a:rPr lang="en-US" sz="1000" dirty="0">
                          <a:latin typeface="Book Antiqua" panose="02040602050305030304" pitchFamily="18" charset="0"/>
                          <a:cs typeface="Arial" pitchFamily="34" charset="0"/>
                        </a:rPr>
                        <a:t>18</a:t>
                      </a:r>
                    </a:p>
                  </a:txBody>
                  <a:tcPr/>
                </a:tc>
                <a:tc>
                  <a:txBody>
                    <a:bodyPr/>
                    <a:lstStyle/>
                    <a:p>
                      <a:r>
                        <a:rPr lang="en-US" sz="1000" dirty="0">
                          <a:latin typeface="Book Antiqua" panose="02040602050305030304" pitchFamily="18" charset="0"/>
                          <a:cs typeface="Arial" pitchFamily="34" charset="0"/>
                        </a:rPr>
                        <a:t>Revenue and Forest</a:t>
                      </a: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7</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8"/>
                  </a:ext>
                </a:extLst>
              </a:tr>
              <a:tr h="286596">
                <a:tc>
                  <a:txBody>
                    <a:bodyPr/>
                    <a:lstStyle/>
                    <a:p>
                      <a:r>
                        <a:rPr lang="en-US" sz="1000" dirty="0">
                          <a:latin typeface="Book Antiqua" panose="02040602050305030304" pitchFamily="18" charset="0"/>
                          <a:cs typeface="Arial" pitchFamily="34" charset="0"/>
                        </a:rPr>
                        <a:t>19</a:t>
                      </a:r>
                    </a:p>
                  </a:txBody>
                  <a:tcPr/>
                </a:tc>
                <a:tc>
                  <a:txBody>
                    <a:bodyPr/>
                    <a:lstStyle/>
                    <a:p>
                      <a:r>
                        <a:rPr lang="en-US" sz="1000" dirty="0">
                          <a:latin typeface="Book Antiqua" panose="02040602050305030304" pitchFamily="18" charset="0"/>
                          <a:cs typeface="Arial" pitchFamily="34" charset="0"/>
                        </a:rPr>
                        <a:t>Relief and Rehabilitation</a:t>
                      </a: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7</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477799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76984317"/>
              </p:ext>
            </p:extLst>
          </p:nvPr>
        </p:nvGraphicFramePr>
        <p:xfrm>
          <a:off x="576942" y="408216"/>
          <a:ext cx="11034834" cy="6050925"/>
        </p:xfrm>
        <a:graphic>
          <a:graphicData uri="http://schemas.openxmlformats.org/drawingml/2006/table">
            <a:tbl>
              <a:tblPr firstRow="1" bandRow="1">
                <a:tableStyleId>{5C22544A-7EE6-4342-B048-85BDC9FD1C3A}</a:tableStyleId>
              </a:tblPr>
              <a:tblGrid>
                <a:gridCol w="679682">
                  <a:extLst>
                    <a:ext uri="{9D8B030D-6E8A-4147-A177-3AD203B41FA5}">
                      <a16:colId xmlns:a16="http://schemas.microsoft.com/office/drawing/2014/main" val="20000"/>
                    </a:ext>
                  </a:extLst>
                </a:gridCol>
                <a:gridCol w="2998596">
                  <a:extLst>
                    <a:ext uri="{9D8B030D-6E8A-4147-A177-3AD203B41FA5}">
                      <a16:colId xmlns:a16="http://schemas.microsoft.com/office/drawing/2014/main" val="20001"/>
                    </a:ext>
                  </a:extLst>
                </a:gridCol>
                <a:gridCol w="1839139">
                  <a:extLst>
                    <a:ext uri="{9D8B030D-6E8A-4147-A177-3AD203B41FA5}">
                      <a16:colId xmlns:a16="http://schemas.microsoft.com/office/drawing/2014/main" val="20002"/>
                    </a:ext>
                  </a:extLst>
                </a:gridCol>
                <a:gridCol w="1839139">
                  <a:extLst>
                    <a:ext uri="{9D8B030D-6E8A-4147-A177-3AD203B41FA5}">
                      <a16:colId xmlns:a16="http://schemas.microsoft.com/office/drawing/2014/main" val="20003"/>
                    </a:ext>
                  </a:extLst>
                </a:gridCol>
                <a:gridCol w="1839139">
                  <a:extLst>
                    <a:ext uri="{9D8B030D-6E8A-4147-A177-3AD203B41FA5}">
                      <a16:colId xmlns:a16="http://schemas.microsoft.com/office/drawing/2014/main" val="20004"/>
                    </a:ext>
                  </a:extLst>
                </a:gridCol>
                <a:gridCol w="1839139">
                  <a:extLst>
                    <a:ext uri="{9D8B030D-6E8A-4147-A177-3AD203B41FA5}">
                      <a16:colId xmlns:a16="http://schemas.microsoft.com/office/drawing/2014/main" val="20005"/>
                    </a:ext>
                  </a:extLst>
                </a:gridCol>
              </a:tblGrid>
              <a:tr h="381896">
                <a:tc>
                  <a:txBody>
                    <a:bodyPr/>
                    <a:lstStyle/>
                    <a:p>
                      <a:r>
                        <a:rPr lang="en-US" sz="1000" dirty="0" err="1">
                          <a:latin typeface="Book Antiqua" panose="02040602050305030304" pitchFamily="18" charset="0"/>
                          <a:cs typeface="Arial" pitchFamily="34" charset="0"/>
                        </a:rPr>
                        <a:t>Sr.No</a:t>
                      </a:r>
                      <a:endParaRPr lang="en-US" sz="1000" dirty="0">
                        <a:latin typeface="Book Antiqua" panose="02040602050305030304" pitchFamily="18" charset="0"/>
                        <a:cs typeface="Arial" pitchFamily="34" charset="0"/>
                      </a:endParaRPr>
                    </a:p>
                  </a:txBody>
                  <a:tcPr/>
                </a:tc>
                <a:tc>
                  <a:txBody>
                    <a:bodyPr/>
                    <a:lstStyle/>
                    <a:p>
                      <a:r>
                        <a:rPr lang="en-US" sz="1000" dirty="0">
                          <a:latin typeface="Book Antiqua" panose="02040602050305030304" pitchFamily="18" charset="0"/>
                          <a:cs typeface="Arial" pitchFamily="34" charset="0"/>
                        </a:rPr>
                        <a:t>Department</a:t>
                      </a:r>
                    </a:p>
                  </a:txBody>
                  <a:tcPr/>
                </a:tc>
                <a:tc>
                  <a:txBody>
                    <a:bodyPr/>
                    <a:lstStyle/>
                    <a:p>
                      <a:r>
                        <a:rPr lang="en-US" sz="1000" dirty="0">
                          <a:latin typeface="Book Antiqua" panose="02040602050305030304" pitchFamily="18" charset="0"/>
                          <a:cs typeface="Arial" pitchFamily="34" charset="0"/>
                        </a:rPr>
                        <a:t>Short term Indicators</a:t>
                      </a:r>
                    </a:p>
                  </a:txBody>
                  <a:tcPr/>
                </a:tc>
                <a:tc>
                  <a:txBody>
                    <a:bodyPr/>
                    <a:lstStyle/>
                    <a:p>
                      <a:r>
                        <a:rPr lang="en-US" sz="1000" dirty="0">
                          <a:latin typeface="Book Antiqua" panose="02040602050305030304" pitchFamily="18" charset="0"/>
                          <a:cs typeface="Arial" pitchFamily="34" charset="0"/>
                        </a:rPr>
                        <a:t>Middle term Indicators</a:t>
                      </a:r>
                    </a:p>
                  </a:txBody>
                  <a:tcPr/>
                </a:tc>
                <a:tc>
                  <a:txBody>
                    <a:bodyPr/>
                    <a:lstStyle/>
                    <a:p>
                      <a:r>
                        <a:rPr lang="en-US" sz="1000" dirty="0">
                          <a:latin typeface="Book Antiqua" panose="02040602050305030304" pitchFamily="18" charset="0"/>
                          <a:cs typeface="Arial" pitchFamily="34" charset="0"/>
                        </a:rPr>
                        <a:t>Long Term Indicators</a:t>
                      </a:r>
                    </a:p>
                  </a:txBody>
                  <a:tcPr/>
                </a:tc>
                <a:tc>
                  <a:txBody>
                    <a:bodyPr/>
                    <a:lstStyle/>
                    <a:p>
                      <a:r>
                        <a:rPr lang="en-US" sz="1000" dirty="0">
                          <a:latin typeface="Book Antiqua" panose="02040602050305030304" pitchFamily="18" charset="0"/>
                          <a:cs typeface="Arial" pitchFamily="34" charset="0"/>
                        </a:rPr>
                        <a:t>Total</a:t>
                      </a:r>
                    </a:p>
                  </a:txBody>
                  <a:tcPr/>
                </a:tc>
                <a:extLst>
                  <a:ext uri="{0D108BD9-81ED-4DB2-BD59-A6C34878D82A}">
                    <a16:rowId xmlns:a16="http://schemas.microsoft.com/office/drawing/2014/main" val="10000"/>
                  </a:ext>
                </a:extLst>
              </a:tr>
              <a:tr h="534655">
                <a:tc>
                  <a:txBody>
                    <a:bodyPr/>
                    <a:lstStyle/>
                    <a:p>
                      <a:r>
                        <a:rPr lang="en-US" sz="1000" dirty="0">
                          <a:latin typeface="Book Antiqua" panose="02040602050305030304" pitchFamily="18" charset="0"/>
                          <a:cs typeface="Arial" pitchFamily="34" charset="0"/>
                        </a:rPr>
                        <a:t>20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latin typeface="Book Antiqua" panose="02040602050305030304" pitchFamily="18" charset="0"/>
                          <a:cs typeface="Arial" pitchFamily="34" charset="0"/>
                        </a:rPr>
                        <a:t>Maharashtra State Disaster Management Authority</a:t>
                      </a:r>
                    </a:p>
                    <a:p>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1"/>
                  </a:ext>
                </a:extLst>
              </a:tr>
              <a:tr h="237625">
                <a:tc>
                  <a:txBody>
                    <a:bodyPr/>
                    <a:lstStyle/>
                    <a:p>
                      <a:r>
                        <a:rPr lang="en-US" sz="1000" dirty="0">
                          <a:latin typeface="Book Antiqua" panose="02040602050305030304" pitchFamily="18" charset="0"/>
                          <a:cs typeface="Arial" pitchFamily="34" charset="0"/>
                        </a:rPr>
                        <a:t>21</a:t>
                      </a:r>
                    </a:p>
                  </a:txBody>
                  <a:tcPr/>
                </a:tc>
                <a:tc>
                  <a:txBody>
                    <a:bodyPr/>
                    <a:lstStyle/>
                    <a:p>
                      <a:r>
                        <a:rPr lang="en-IN" sz="1000" dirty="0" err="1">
                          <a:latin typeface="Book Antiqua" panose="02040602050305030304" pitchFamily="18" charset="0"/>
                          <a:cs typeface="Arial" pitchFamily="34" charset="0"/>
                        </a:rPr>
                        <a:t>Bahushakhey</a:t>
                      </a:r>
                      <a:r>
                        <a:rPr lang="en-IN" sz="1000" dirty="0">
                          <a:latin typeface="Book Antiqua" panose="02040602050305030304" pitchFamily="18" charset="0"/>
                          <a:cs typeface="Arial" pitchFamily="34" charset="0"/>
                        </a:rPr>
                        <a:t> </a:t>
                      </a:r>
                      <a:r>
                        <a:rPr lang="en-IN" sz="1000" dirty="0" err="1">
                          <a:latin typeface="Book Antiqua" panose="02040602050305030304" pitchFamily="18" charset="0"/>
                          <a:cs typeface="Arial" pitchFamily="34" charset="0"/>
                        </a:rPr>
                        <a:t>Karygat</a:t>
                      </a:r>
                      <a:r>
                        <a:rPr lang="en-IN" sz="1000" dirty="0">
                          <a:latin typeface="Book Antiqua" panose="02040602050305030304" pitchFamily="18" charset="0"/>
                          <a:cs typeface="Arial" pitchFamily="34" charset="0"/>
                        </a:rPr>
                        <a:t> </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2"/>
                  </a:ext>
                </a:extLst>
              </a:tr>
              <a:tr h="237625">
                <a:tc>
                  <a:txBody>
                    <a:bodyPr/>
                    <a:lstStyle/>
                    <a:p>
                      <a:r>
                        <a:rPr lang="en-US" sz="1000" dirty="0">
                          <a:latin typeface="Book Antiqua" panose="02040602050305030304" pitchFamily="18" charset="0"/>
                          <a:cs typeface="Arial" pitchFamily="34" charset="0"/>
                        </a:rPr>
                        <a:t>22</a:t>
                      </a:r>
                    </a:p>
                  </a:txBody>
                  <a:tcPr/>
                </a:tc>
                <a:tc>
                  <a:txBody>
                    <a:bodyPr/>
                    <a:lstStyle/>
                    <a:p>
                      <a:r>
                        <a:rPr lang="mr-IN" sz="1000" dirty="0">
                          <a:latin typeface="Book Antiqua" panose="02040602050305030304" pitchFamily="18" charset="0"/>
                          <a:cs typeface="Arial" pitchFamily="34" charset="0"/>
                        </a:rPr>
                        <a:t>Info</a:t>
                      </a:r>
                      <a:r>
                        <a:rPr lang="en-IN" sz="1000" dirty="0">
                          <a:latin typeface="Book Antiqua" panose="02040602050305030304" pitchFamily="18" charset="0"/>
                          <a:cs typeface="Arial" pitchFamily="34" charset="0"/>
                        </a:rPr>
                        <a:t> and Broadcasting </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3"/>
                  </a:ext>
                </a:extLst>
              </a:tr>
              <a:tr h="237625">
                <a:tc>
                  <a:txBody>
                    <a:bodyPr/>
                    <a:lstStyle/>
                    <a:p>
                      <a:r>
                        <a:rPr lang="en-US" sz="1000" dirty="0">
                          <a:latin typeface="Book Antiqua" panose="02040602050305030304" pitchFamily="18" charset="0"/>
                          <a:cs typeface="Arial" pitchFamily="34" charset="0"/>
                        </a:rPr>
                        <a:t>23</a:t>
                      </a:r>
                    </a:p>
                  </a:txBody>
                  <a:tcPr/>
                </a:tc>
                <a:tc>
                  <a:txBody>
                    <a:bodyPr/>
                    <a:lstStyle/>
                    <a:p>
                      <a:r>
                        <a:rPr lang="en-US" sz="1000" dirty="0">
                          <a:latin typeface="Book Antiqua" panose="02040602050305030304" pitchFamily="18" charset="0"/>
                          <a:cs typeface="Arial" pitchFamily="34" charset="0"/>
                        </a:rPr>
                        <a:t>Finance</a:t>
                      </a: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6</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4"/>
                  </a:ext>
                </a:extLst>
              </a:tr>
              <a:tr h="237625">
                <a:tc>
                  <a:txBody>
                    <a:bodyPr/>
                    <a:lstStyle/>
                    <a:p>
                      <a:r>
                        <a:rPr lang="en-US" sz="1000" dirty="0">
                          <a:latin typeface="Book Antiqua" panose="02040602050305030304" pitchFamily="18" charset="0"/>
                          <a:cs typeface="Arial" pitchFamily="34" charset="0"/>
                        </a:rPr>
                        <a:t>24</a:t>
                      </a:r>
                    </a:p>
                  </a:txBody>
                  <a:tcPr/>
                </a:tc>
                <a:tc>
                  <a:txBody>
                    <a:bodyPr/>
                    <a:lstStyle/>
                    <a:p>
                      <a:r>
                        <a:rPr lang="en-US" sz="1000" dirty="0">
                          <a:latin typeface="Book Antiqua" panose="02040602050305030304" pitchFamily="18" charset="0"/>
                          <a:cs typeface="Arial" pitchFamily="34" charset="0"/>
                        </a:rPr>
                        <a:t>Law and Judiciary</a:t>
                      </a:r>
                    </a:p>
                  </a:txBody>
                  <a:tcPr/>
                </a:tc>
                <a:tc>
                  <a:txBody>
                    <a:bodyPr/>
                    <a:lstStyle/>
                    <a:p>
                      <a:r>
                        <a:rPr lang="en-IN" sz="1000" dirty="0">
                          <a:latin typeface="Book Antiqua" panose="02040602050305030304" pitchFamily="18" charset="0"/>
                          <a:cs typeface="Arial" pitchFamily="34" charset="0"/>
                        </a:rPr>
                        <a:t>8</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8</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16</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5"/>
                  </a:ext>
                </a:extLst>
              </a:tr>
              <a:tr h="290666">
                <a:tc>
                  <a:txBody>
                    <a:bodyPr/>
                    <a:lstStyle/>
                    <a:p>
                      <a:r>
                        <a:rPr lang="en-US" sz="1000" dirty="0">
                          <a:latin typeface="Book Antiqua" panose="02040602050305030304" pitchFamily="18" charset="0"/>
                          <a:cs typeface="Arial" pitchFamily="34" charset="0"/>
                        </a:rPr>
                        <a:t>25</a:t>
                      </a:r>
                    </a:p>
                  </a:txBody>
                  <a:tcPr/>
                </a:tc>
                <a:tc>
                  <a:txBody>
                    <a:bodyPr/>
                    <a:lstStyle/>
                    <a:p>
                      <a:r>
                        <a:rPr lang="en-US" sz="1000" dirty="0">
                          <a:latin typeface="Book Antiqua" panose="02040602050305030304" pitchFamily="18" charset="0"/>
                          <a:cs typeface="Arial" pitchFamily="34" charset="0"/>
                        </a:rPr>
                        <a:t>Medical Education</a:t>
                      </a:r>
                    </a:p>
                  </a:txBody>
                  <a:tcPr/>
                </a:tc>
                <a:tc>
                  <a:txBody>
                    <a:bodyPr/>
                    <a:lstStyle/>
                    <a:p>
                      <a:r>
                        <a:rPr lang="en-IN" sz="1000" dirty="0">
                          <a:latin typeface="Book Antiqua" panose="02040602050305030304" pitchFamily="18" charset="0"/>
                          <a:cs typeface="Arial" pitchFamily="34" charset="0"/>
                        </a:rPr>
                        <a:t>7</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21</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6"/>
                  </a:ext>
                </a:extLst>
              </a:tr>
              <a:tr h="238686">
                <a:tc>
                  <a:txBody>
                    <a:bodyPr/>
                    <a:lstStyle/>
                    <a:p>
                      <a:r>
                        <a:rPr lang="en-US" sz="1000" dirty="0">
                          <a:latin typeface="Book Antiqua" panose="02040602050305030304" pitchFamily="18" charset="0"/>
                          <a:cs typeface="Arial" pitchFamily="34" charset="0"/>
                        </a:rPr>
                        <a:t>26</a:t>
                      </a:r>
                    </a:p>
                  </a:txBody>
                  <a:tcPr/>
                </a:tc>
                <a:tc>
                  <a:txBody>
                    <a:bodyPr/>
                    <a:lstStyle/>
                    <a:p>
                      <a:r>
                        <a:rPr lang="en-US" sz="1000" dirty="0">
                          <a:latin typeface="Book Antiqua" panose="02040602050305030304" pitchFamily="18" charset="0"/>
                          <a:cs typeface="Arial" pitchFamily="34" charset="0"/>
                        </a:rPr>
                        <a:t>School Education And Sports</a:t>
                      </a:r>
                    </a:p>
                  </a:txBody>
                  <a:tcPr/>
                </a:tc>
                <a:tc>
                  <a:txBody>
                    <a:bodyPr/>
                    <a:lstStyle/>
                    <a:p>
                      <a:r>
                        <a:rPr lang="en-IN" sz="1000" dirty="0">
                          <a:latin typeface="Book Antiqua" panose="02040602050305030304" pitchFamily="18" charset="0"/>
                          <a:cs typeface="Arial" pitchFamily="34" charset="0"/>
                        </a:rPr>
                        <a:t>13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18</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35</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7"/>
                  </a:ext>
                </a:extLst>
              </a:tr>
              <a:tr h="246641">
                <a:tc>
                  <a:txBody>
                    <a:bodyPr/>
                    <a:lstStyle/>
                    <a:p>
                      <a:r>
                        <a:rPr lang="en-US" sz="1000" dirty="0">
                          <a:latin typeface="Book Antiqua" panose="02040602050305030304" pitchFamily="18" charset="0"/>
                          <a:cs typeface="Arial" pitchFamily="34" charset="0"/>
                        </a:rPr>
                        <a:t>27</a:t>
                      </a:r>
                    </a:p>
                  </a:txBody>
                  <a:tcPr/>
                </a:tc>
                <a:tc>
                  <a:txBody>
                    <a:bodyPr/>
                    <a:lstStyle/>
                    <a:p>
                      <a:r>
                        <a:rPr lang="en-IN" sz="1000" dirty="0">
                          <a:latin typeface="Book Antiqua" panose="02040602050305030304" pitchFamily="18" charset="0"/>
                          <a:cs typeface="Arial" pitchFamily="34" charset="0"/>
                        </a:rPr>
                        <a:t>Co-</a:t>
                      </a:r>
                      <a:r>
                        <a:rPr lang="en-IN" sz="1000" dirty="0" err="1">
                          <a:latin typeface="Book Antiqua" panose="02040602050305030304" pitchFamily="18" charset="0"/>
                          <a:cs typeface="Arial" pitchFamily="34" charset="0"/>
                        </a:rPr>
                        <a:t>operation,marketing</a:t>
                      </a:r>
                      <a:r>
                        <a:rPr lang="en-IN" sz="1000" dirty="0">
                          <a:latin typeface="Book Antiqua" panose="02040602050305030304" pitchFamily="18" charset="0"/>
                          <a:cs typeface="Arial" pitchFamily="34" charset="0"/>
                        </a:rPr>
                        <a:t> and textiles</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8"/>
                  </a:ext>
                </a:extLst>
              </a:tr>
              <a:tr h="237625">
                <a:tc>
                  <a:txBody>
                    <a:bodyPr/>
                    <a:lstStyle/>
                    <a:p>
                      <a:r>
                        <a:rPr lang="en-US" sz="1000" dirty="0">
                          <a:latin typeface="Book Antiqua" panose="02040602050305030304" pitchFamily="18" charset="0"/>
                          <a:cs typeface="Arial" pitchFamily="34" charset="0"/>
                        </a:rPr>
                        <a:t>28</a:t>
                      </a:r>
                    </a:p>
                  </a:txBody>
                  <a:tcPr/>
                </a:tc>
                <a:tc>
                  <a:txBody>
                    <a:bodyPr/>
                    <a:lstStyle/>
                    <a:p>
                      <a:r>
                        <a:rPr lang="en-US" sz="1000" dirty="0">
                          <a:latin typeface="Book Antiqua" panose="02040602050305030304" pitchFamily="18" charset="0"/>
                          <a:cs typeface="Arial" pitchFamily="34" charset="0"/>
                        </a:rPr>
                        <a:t>Tourism and cultural affairs</a:t>
                      </a: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09"/>
                  </a:ext>
                </a:extLst>
              </a:tr>
              <a:tr h="237625">
                <a:tc>
                  <a:txBody>
                    <a:bodyPr/>
                    <a:lstStyle/>
                    <a:p>
                      <a:r>
                        <a:rPr lang="en-US" sz="1000" dirty="0">
                          <a:latin typeface="Book Antiqua" panose="02040602050305030304" pitchFamily="18" charset="0"/>
                          <a:cs typeface="Arial" pitchFamily="34" charset="0"/>
                        </a:rPr>
                        <a:t>29</a:t>
                      </a:r>
                    </a:p>
                  </a:txBody>
                  <a:tcPr/>
                </a:tc>
                <a:tc>
                  <a:txBody>
                    <a:bodyPr/>
                    <a:lstStyle/>
                    <a:p>
                      <a:r>
                        <a:rPr lang="en-US" sz="1000" dirty="0">
                          <a:latin typeface="Book Antiqua" panose="02040602050305030304" pitchFamily="18" charset="0"/>
                          <a:cs typeface="Arial" pitchFamily="34" charset="0"/>
                        </a:rPr>
                        <a:t>Social Justice</a:t>
                      </a:r>
                    </a:p>
                  </a:txBody>
                  <a:tcPr/>
                </a:tc>
                <a:tc>
                  <a:txBody>
                    <a:bodyPr/>
                    <a:lstStyle/>
                    <a:p>
                      <a:r>
                        <a:rPr lang="en-IN" sz="1000" dirty="0">
                          <a:latin typeface="Book Antiqua" panose="02040602050305030304" pitchFamily="18" charset="0"/>
                          <a:cs typeface="Arial" pitchFamily="34" charset="0"/>
                        </a:rPr>
                        <a:t>24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47</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0"/>
                  </a:ext>
                </a:extLst>
              </a:tr>
              <a:tr h="248763">
                <a:tc>
                  <a:txBody>
                    <a:bodyPr/>
                    <a:lstStyle/>
                    <a:p>
                      <a:r>
                        <a:rPr lang="en-US" sz="1000" dirty="0">
                          <a:latin typeface="Book Antiqua" panose="02040602050305030304" pitchFamily="18" charset="0"/>
                          <a:cs typeface="Arial" pitchFamily="34" charset="0"/>
                        </a:rPr>
                        <a:t>30</a:t>
                      </a:r>
                    </a:p>
                  </a:txBody>
                  <a:tcPr/>
                </a:tc>
                <a:tc>
                  <a:txBody>
                    <a:bodyPr/>
                    <a:lstStyle/>
                    <a:p>
                      <a:r>
                        <a:rPr lang="en-US" sz="1000" dirty="0">
                          <a:latin typeface="Book Antiqua" panose="02040602050305030304" pitchFamily="18" charset="0"/>
                          <a:cs typeface="Arial" pitchFamily="34" charset="0"/>
                        </a:rPr>
                        <a:t>General</a:t>
                      </a:r>
                      <a:r>
                        <a:rPr lang="en-US" sz="1000" baseline="0" dirty="0">
                          <a:latin typeface="Book Antiqua" panose="02040602050305030304" pitchFamily="18" charset="0"/>
                          <a:cs typeface="Arial" pitchFamily="34" charset="0"/>
                        </a:rPr>
                        <a:t> Administration </a:t>
                      </a:r>
                      <a:r>
                        <a:rPr lang="en-US" sz="1000" baseline="0" dirty="0" err="1">
                          <a:latin typeface="Book Antiqua" panose="02040602050305030304" pitchFamily="18" charset="0"/>
                          <a:cs typeface="Arial" pitchFamily="34" charset="0"/>
                        </a:rPr>
                        <a:t>Dept</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1"/>
                  </a:ext>
                </a:extLst>
              </a:tr>
              <a:tr h="254599">
                <a:tc>
                  <a:txBody>
                    <a:bodyPr/>
                    <a:lstStyle/>
                    <a:p>
                      <a:r>
                        <a:rPr lang="en-US" sz="1000" dirty="0">
                          <a:latin typeface="Book Antiqua" panose="02040602050305030304" pitchFamily="18" charset="0"/>
                          <a:cs typeface="Arial" pitchFamily="34" charset="0"/>
                        </a:rPr>
                        <a:t>31</a:t>
                      </a:r>
                    </a:p>
                  </a:txBody>
                  <a:tcPr/>
                </a:tc>
                <a:tc>
                  <a:txBody>
                    <a:bodyPr/>
                    <a:lstStyle/>
                    <a:p>
                      <a:r>
                        <a:rPr lang="en-IN" sz="1000" dirty="0" err="1">
                          <a:latin typeface="Book Antiqua" panose="02040602050305030304" pitchFamily="18" charset="0"/>
                          <a:cs typeface="Arial" pitchFamily="34" charset="0"/>
                        </a:rPr>
                        <a:t>Yashada</a:t>
                      </a:r>
                      <a:r>
                        <a:rPr lang="en-IN" sz="1000" dirty="0">
                          <a:latin typeface="Book Antiqua" panose="02040602050305030304" pitchFamily="18" charset="0"/>
                          <a:cs typeface="Arial" pitchFamily="34" charset="0"/>
                        </a:rPr>
                        <a:t> and other training Inst.</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6</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2"/>
                  </a:ext>
                </a:extLst>
              </a:tr>
              <a:tr h="237625">
                <a:tc>
                  <a:txBody>
                    <a:bodyPr/>
                    <a:lstStyle/>
                    <a:p>
                      <a:r>
                        <a:rPr lang="en-US" sz="1000" dirty="0">
                          <a:latin typeface="Book Antiqua" panose="02040602050305030304" pitchFamily="18" charset="0"/>
                          <a:cs typeface="Arial" pitchFamily="34" charset="0"/>
                        </a:rPr>
                        <a:t>32</a:t>
                      </a:r>
                    </a:p>
                  </a:txBody>
                  <a:tcPr/>
                </a:tc>
                <a:tc>
                  <a:txBody>
                    <a:bodyPr/>
                    <a:lstStyle/>
                    <a:p>
                      <a:r>
                        <a:rPr lang="en-US" sz="1000" dirty="0">
                          <a:latin typeface="Book Antiqua" panose="02040602050305030304" pitchFamily="18" charset="0"/>
                          <a:cs typeface="Arial" pitchFamily="34" charset="0"/>
                        </a:rPr>
                        <a:t>Election Commission </a:t>
                      </a: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3"/>
                  </a:ext>
                </a:extLst>
              </a:tr>
              <a:tr h="237625">
                <a:tc>
                  <a:txBody>
                    <a:bodyPr/>
                    <a:lstStyle/>
                    <a:p>
                      <a:r>
                        <a:rPr lang="en-US" sz="1000" dirty="0">
                          <a:latin typeface="Book Antiqua" panose="02040602050305030304" pitchFamily="18" charset="0"/>
                          <a:cs typeface="Arial" pitchFamily="34" charset="0"/>
                        </a:rPr>
                        <a:t>33</a:t>
                      </a:r>
                    </a:p>
                  </a:txBody>
                  <a:tcPr/>
                </a:tc>
                <a:tc>
                  <a:txBody>
                    <a:bodyPr/>
                    <a:lstStyle/>
                    <a:p>
                      <a:r>
                        <a:rPr lang="en-US" sz="1000" dirty="0">
                          <a:latin typeface="Book Antiqua" panose="02040602050305030304" pitchFamily="18" charset="0"/>
                          <a:cs typeface="Arial" pitchFamily="34" charset="0"/>
                        </a:rPr>
                        <a:t>Public Health and Family Welfare</a:t>
                      </a:r>
                    </a:p>
                  </a:txBody>
                  <a:tcPr/>
                </a:tc>
                <a:tc>
                  <a:txBody>
                    <a:bodyPr/>
                    <a:lstStyle/>
                    <a:p>
                      <a:r>
                        <a:rPr lang="en-IN" sz="1000" dirty="0">
                          <a:latin typeface="Book Antiqua" panose="02040602050305030304" pitchFamily="18" charset="0"/>
                          <a:cs typeface="Arial" pitchFamily="34" charset="0"/>
                        </a:rPr>
                        <a:t>49</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19</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69</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4"/>
                  </a:ext>
                </a:extLst>
              </a:tr>
              <a:tr h="237625">
                <a:tc>
                  <a:txBody>
                    <a:bodyPr/>
                    <a:lstStyle/>
                    <a:p>
                      <a:r>
                        <a:rPr lang="en-US" sz="1000" dirty="0">
                          <a:latin typeface="Book Antiqua" panose="02040602050305030304" pitchFamily="18" charset="0"/>
                          <a:cs typeface="Arial" pitchFamily="34" charset="0"/>
                        </a:rPr>
                        <a:t>34</a:t>
                      </a:r>
                    </a:p>
                  </a:txBody>
                  <a:tcPr/>
                </a:tc>
                <a:tc>
                  <a:txBody>
                    <a:bodyPr/>
                    <a:lstStyle/>
                    <a:p>
                      <a:r>
                        <a:rPr lang="en-US" sz="1000" dirty="0">
                          <a:latin typeface="Book Antiqua" panose="02040602050305030304" pitchFamily="18" charset="0"/>
                          <a:cs typeface="Arial" pitchFamily="34" charset="0"/>
                        </a:rPr>
                        <a:t>Public Works </a:t>
                      </a:r>
                      <a:r>
                        <a:rPr lang="en-US" sz="1000" dirty="0" err="1">
                          <a:latin typeface="Book Antiqua" panose="02040602050305030304" pitchFamily="18" charset="0"/>
                          <a:cs typeface="Arial" pitchFamily="34" charset="0"/>
                        </a:rPr>
                        <a:t>Depat</a:t>
                      </a:r>
                      <a:r>
                        <a:rPr lang="en-US" sz="1000" dirty="0">
                          <a:latin typeface="Book Antiqua" panose="02040602050305030304" pitchFamily="18" charset="0"/>
                          <a:cs typeface="Arial" pitchFamily="34" charset="0"/>
                        </a:rPr>
                        <a:t>.</a:t>
                      </a: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4</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7</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5"/>
                  </a:ext>
                </a:extLst>
              </a:tr>
              <a:tr h="278466">
                <a:tc>
                  <a:txBody>
                    <a:bodyPr/>
                    <a:lstStyle/>
                    <a:p>
                      <a:r>
                        <a:rPr lang="en-US" sz="1000" dirty="0">
                          <a:latin typeface="Book Antiqua" panose="02040602050305030304" pitchFamily="18" charset="0"/>
                          <a:cs typeface="Arial" pitchFamily="34" charset="0"/>
                        </a:rPr>
                        <a:t>35</a:t>
                      </a:r>
                    </a:p>
                  </a:txBody>
                  <a:tcPr/>
                </a:tc>
                <a:tc>
                  <a:txBody>
                    <a:bodyPr/>
                    <a:lstStyle/>
                    <a:p>
                      <a:r>
                        <a:rPr lang="en-IN" sz="1000" dirty="0">
                          <a:latin typeface="Book Antiqua" panose="02040602050305030304" pitchFamily="18" charset="0"/>
                          <a:cs typeface="Arial" pitchFamily="34" charset="0"/>
                        </a:rPr>
                        <a:t>MSRDC</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6"/>
                  </a:ext>
                </a:extLst>
              </a:tr>
              <a:tr h="386140">
                <a:tc>
                  <a:txBody>
                    <a:bodyPr/>
                    <a:lstStyle/>
                    <a:p>
                      <a:r>
                        <a:rPr lang="en-US" sz="1000" dirty="0">
                          <a:latin typeface="Book Antiqua" panose="02040602050305030304" pitchFamily="18" charset="0"/>
                          <a:cs typeface="Arial" pitchFamily="34" charset="0"/>
                        </a:rPr>
                        <a:t>36</a:t>
                      </a:r>
                    </a:p>
                  </a:txBody>
                  <a:tcPr/>
                </a:tc>
                <a:tc>
                  <a:txBody>
                    <a:bodyPr/>
                    <a:lstStyle/>
                    <a:p>
                      <a:r>
                        <a:rPr lang="en-US" sz="1000" dirty="0">
                          <a:latin typeface="Book Antiqua" panose="02040602050305030304" pitchFamily="18" charset="0"/>
                          <a:cs typeface="Arial" pitchFamily="34" charset="0"/>
                        </a:rPr>
                        <a:t>The Directorate General of Information and Public Relations</a:t>
                      </a:r>
                    </a:p>
                  </a:txBody>
                  <a:tcPr/>
                </a:tc>
                <a:tc>
                  <a:txBody>
                    <a:bodyPr/>
                    <a:lstStyle/>
                    <a:p>
                      <a:r>
                        <a:rPr lang="en-IN" sz="1000" dirty="0">
                          <a:latin typeface="Book Antiqua" panose="02040602050305030304" pitchFamily="18" charset="0"/>
                          <a:cs typeface="Arial" pitchFamily="34" charset="0"/>
                        </a:rPr>
                        <a:t>6</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6</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7"/>
                  </a:ext>
                </a:extLst>
              </a:tr>
              <a:tr h="237625">
                <a:tc>
                  <a:txBody>
                    <a:bodyPr/>
                    <a:lstStyle/>
                    <a:p>
                      <a:r>
                        <a:rPr lang="en-US" sz="1000" dirty="0">
                          <a:latin typeface="Book Antiqua" panose="02040602050305030304" pitchFamily="18" charset="0"/>
                          <a:cs typeface="Arial" pitchFamily="34" charset="0"/>
                        </a:rPr>
                        <a:t>37</a:t>
                      </a:r>
                    </a:p>
                  </a:txBody>
                  <a:tcPr/>
                </a:tc>
                <a:tc>
                  <a:txBody>
                    <a:bodyPr/>
                    <a:lstStyle/>
                    <a:p>
                      <a:r>
                        <a:rPr lang="en-US" sz="1000" dirty="0">
                          <a:latin typeface="Book Antiqua" panose="02040602050305030304" pitchFamily="18" charset="0"/>
                          <a:cs typeface="Arial" pitchFamily="34" charset="0"/>
                        </a:rPr>
                        <a:t>Women</a:t>
                      </a:r>
                      <a:r>
                        <a:rPr lang="en-US" sz="1000" baseline="0" dirty="0">
                          <a:latin typeface="Book Antiqua" panose="02040602050305030304" pitchFamily="18" charset="0"/>
                          <a:cs typeface="Arial" pitchFamily="34" charset="0"/>
                        </a:rPr>
                        <a:t> and Child Development</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81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115</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8"/>
                  </a:ext>
                </a:extLst>
              </a:tr>
              <a:tr h="361387">
                <a:tc>
                  <a:txBody>
                    <a:bodyPr/>
                    <a:lstStyle/>
                    <a:p>
                      <a:r>
                        <a:rPr lang="en-US" sz="1000" dirty="0">
                          <a:latin typeface="Book Antiqua" panose="02040602050305030304" pitchFamily="18" charset="0"/>
                          <a:cs typeface="Arial" pitchFamily="34" charset="0"/>
                        </a:rPr>
                        <a:t>38</a:t>
                      </a:r>
                    </a:p>
                  </a:txBody>
                  <a:tcPr/>
                </a:tc>
                <a:tc>
                  <a:txBody>
                    <a:bodyPr/>
                    <a:lstStyle/>
                    <a:p>
                      <a:r>
                        <a:rPr lang="en-US" sz="1000" dirty="0">
                          <a:latin typeface="Book Antiqua" panose="02040602050305030304" pitchFamily="18" charset="0"/>
                          <a:cs typeface="Arial" pitchFamily="34" charset="0"/>
                        </a:rPr>
                        <a:t>MAVIM</a:t>
                      </a: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0</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1</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19"/>
                  </a:ext>
                </a:extLst>
              </a:tr>
              <a:tr h="361387">
                <a:tc>
                  <a:txBody>
                    <a:bodyPr/>
                    <a:lstStyle/>
                    <a:p>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Total</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349</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277</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28</a:t>
                      </a:r>
                      <a:endParaRPr lang="en-US" sz="1000" dirty="0">
                        <a:latin typeface="Book Antiqua" panose="02040602050305030304" pitchFamily="18" charset="0"/>
                        <a:cs typeface="Arial" pitchFamily="34" charset="0"/>
                      </a:endParaRPr>
                    </a:p>
                  </a:txBody>
                  <a:tcPr/>
                </a:tc>
                <a:tc>
                  <a:txBody>
                    <a:bodyPr/>
                    <a:lstStyle/>
                    <a:p>
                      <a:r>
                        <a:rPr lang="en-IN" sz="1000" dirty="0">
                          <a:latin typeface="Book Antiqua" panose="02040602050305030304" pitchFamily="18" charset="0"/>
                          <a:cs typeface="Arial" pitchFamily="34" charset="0"/>
                        </a:rPr>
                        <a:t>654</a:t>
                      </a:r>
                      <a:endParaRPr lang="en-US" sz="1000" dirty="0">
                        <a:latin typeface="Book Antiqua" panose="02040602050305030304" pitchFamily="18" charset="0"/>
                        <a:cs typeface="Arial" pitchFamily="34" charset="0"/>
                      </a:endParaRPr>
                    </a:p>
                  </a:txBody>
                  <a:tcPr/>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1166408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403690"/>
            <a:ext cx="10515600" cy="1779814"/>
          </a:xfrm>
        </p:spPr>
        <p:txBody>
          <a:bodyPr>
            <a:normAutofit fontScale="90000"/>
          </a:bodyPr>
          <a:lstStyle/>
          <a:p>
            <a:pPr lvl="0" fontAlgn="base">
              <a:lnSpc>
                <a:spcPct val="100000"/>
              </a:lnSpc>
              <a:spcAft>
                <a:spcPct val="0"/>
              </a:spcAft>
              <a:tabLst>
                <a:tab pos="1981200" algn="l"/>
              </a:tabLst>
            </a:pPr>
            <a:r>
              <a:rPr lang="en-GB" b="1" dirty="0">
                <a:solidFill>
                  <a:srgbClr val="000000"/>
                </a:solidFill>
                <a:latin typeface="Book Antiqua" panose="02040602050305030304" pitchFamily="18" charset="0"/>
                <a:ea typeface="Times New Roman" pitchFamily="18" charset="0"/>
                <a:cs typeface="Times New Roman" pitchFamily="18" charset="0"/>
              </a:rPr>
              <a:t>Format For Convergent Annual Action Plan</a:t>
            </a:r>
            <a:br>
              <a:rPr lang="en-US" sz="5400" dirty="0">
                <a:latin typeface="Book Antiqua" panose="02040602050305030304" pitchFamily="18" charset="0"/>
                <a:cs typeface="Arial" pitchFamily="34" charset="0"/>
              </a:rPr>
            </a:br>
            <a:endParaRPr lang="en-US" dirty="0">
              <a:latin typeface="Book Antiqua" panose="0204060205030503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98246318"/>
              </p:ext>
            </p:extLst>
          </p:nvPr>
        </p:nvGraphicFramePr>
        <p:xfrm>
          <a:off x="587831" y="2008415"/>
          <a:ext cx="11168740" cy="3241220"/>
        </p:xfrm>
        <a:graphic>
          <a:graphicData uri="http://schemas.openxmlformats.org/drawingml/2006/table">
            <a:tbl>
              <a:tblPr firstRow="1" firstCol="1" bandRow="1">
                <a:tableStyleId>{5C22544A-7EE6-4342-B048-85BDC9FD1C3A}</a:tableStyleId>
              </a:tblPr>
              <a:tblGrid>
                <a:gridCol w="697068">
                  <a:extLst>
                    <a:ext uri="{9D8B030D-6E8A-4147-A177-3AD203B41FA5}">
                      <a16:colId xmlns:a16="http://schemas.microsoft.com/office/drawing/2014/main" val="20000"/>
                    </a:ext>
                  </a:extLst>
                </a:gridCol>
                <a:gridCol w="1054540">
                  <a:extLst>
                    <a:ext uri="{9D8B030D-6E8A-4147-A177-3AD203B41FA5}">
                      <a16:colId xmlns:a16="http://schemas.microsoft.com/office/drawing/2014/main" val="20001"/>
                    </a:ext>
                  </a:extLst>
                </a:gridCol>
                <a:gridCol w="1405308">
                  <a:extLst>
                    <a:ext uri="{9D8B030D-6E8A-4147-A177-3AD203B41FA5}">
                      <a16:colId xmlns:a16="http://schemas.microsoft.com/office/drawing/2014/main" val="20002"/>
                    </a:ext>
                  </a:extLst>
                </a:gridCol>
                <a:gridCol w="1096990">
                  <a:extLst>
                    <a:ext uri="{9D8B030D-6E8A-4147-A177-3AD203B41FA5}">
                      <a16:colId xmlns:a16="http://schemas.microsoft.com/office/drawing/2014/main" val="20003"/>
                    </a:ext>
                  </a:extLst>
                </a:gridCol>
                <a:gridCol w="1012091">
                  <a:extLst>
                    <a:ext uri="{9D8B030D-6E8A-4147-A177-3AD203B41FA5}">
                      <a16:colId xmlns:a16="http://schemas.microsoft.com/office/drawing/2014/main" val="20004"/>
                    </a:ext>
                  </a:extLst>
                </a:gridCol>
                <a:gridCol w="1778420">
                  <a:extLst>
                    <a:ext uri="{9D8B030D-6E8A-4147-A177-3AD203B41FA5}">
                      <a16:colId xmlns:a16="http://schemas.microsoft.com/office/drawing/2014/main" val="20005"/>
                    </a:ext>
                  </a:extLst>
                </a:gridCol>
                <a:gridCol w="1134971">
                  <a:extLst>
                    <a:ext uri="{9D8B030D-6E8A-4147-A177-3AD203B41FA5}">
                      <a16:colId xmlns:a16="http://schemas.microsoft.com/office/drawing/2014/main" val="20006"/>
                    </a:ext>
                  </a:extLst>
                </a:gridCol>
                <a:gridCol w="1302535">
                  <a:extLst>
                    <a:ext uri="{9D8B030D-6E8A-4147-A177-3AD203B41FA5}">
                      <a16:colId xmlns:a16="http://schemas.microsoft.com/office/drawing/2014/main" val="20007"/>
                    </a:ext>
                  </a:extLst>
                </a:gridCol>
                <a:gridCol w="1054540">
                  <a:extLst>
                    <a:ext uri="{9D8B030D-6E8A-4147-A177-3AD203B41FA5}">
                      <a16:colId xmlns:a16="http://schemas.microsoft.com/office/drawing/2014/main" val="20008"/>
                    </a:ext>
                  </a:extLst>
                </a:gridCol>
                <a:gridCol w="632277">
                  <a:extLst>
                    <a:ext uri="{9D8B030D-6E8A-4147-A177-3AD203B41FA5}">
                      <a16:colId xmlns:a16="http://schemas.microsoft.com/office/drawing/2014/main" val="20009"/>
                    </a:ext>
                  </a:extLst>
                </a:gridCol>
              </a:tblGrid>
              <a:tr h="1296488">
                <a:tc>
                  <a:txBody>
                    <a:bodyPr/>
                    <a:lstStyle/>
                    <a:p>
                      <a:pPr marL="0" marR="0">
                        <a:lnSpc>
                          <a:spcPct val="115000"/>
                        </a:lnSpc>
                        <a:spcBef>
                          <a:spcPts val="0"/>
                        </a:spcBef>
                        <a:spcAft>
                          <a:spcPts val="0"/>
                        </a:spcAft>
                      </a:pPr>
                      <a:r>
                        <a:rPr lang="en-GB" sz="1000" dirty="0">
                          <a:effectLst/>
                          <a:latin typeface="Book Antiqua" panose="02040602050305030304" pitchFamily="18" charset="0"/>
                        </a:rPr>
                        <a:t>Sr. No</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Focus areas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Actions</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dirty="0">
                          <a:effectLst/>
                          <a:latin typeface="Book Antiqua" panose="02040602050305030304" pitchFamily="18" charset="0"/>
                        </a:rPr>
                        <a:t>Targets</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Time Frame</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dirty="0">
                          <a:effectLst/>
                          <a:latin typeface="Book Antiqua" panose="02040602050305030304" pitchFamily="18" charset="0"/>
                        </a:rPr>
                        <a:t>Monitoring Indicator/s</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dirty="0">
                          <a:effectLst/>
                          <a:latin typeface="Book Antiqua" panose="02040602050305030304" pitchFamily="18" charset="0"/>
                        </a:rPr>
                        <a:t>Nodal department/s </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Associate department/s</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Budget allocated</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Nodal officer</a:t>
                      </a:r>
                      <a:endParaRPr lang="en-US" sz="1200">
                        <a:effectLst/>
                        <a:latin typeface="Book Antiqua" panose="02040602050305030304" pitchFamily="18" charset="0"/>
                        <a:ea typeface="Times New Roman"/>
                        <a:cs typeface="Mangal"/>
                      </a:endParaRPr>
                    </a:p>
                  </a:txBody>
                  <a:tcPr marL="68580" marR="68580" marT="0" marB="0"/>
                </a:tc>
                <a:extLst>
                  <a:ext uri="{0D108BD9-81ED-4DB2-BD59-A6C34878D82A}">
                    <a16:rowId xmlns:a16="http://schemas.microsoft.com/office/drawing/2014/main" val="10000"/>
                  </a:ext>
                </a:extLst>
              </a:tr>
              <a:tr h="648244">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dirty="0">
                          <a:effectLst/>
                          <a:latin typeface="Book Antiqua" panose="02040602050305030304" pitchFamily="18" charset="0"/>
                        </a:rPr>
                        <a:t> </a:t>
                      </a:r>
                      <a:endParaRPr lang="en-US" sz="1200" dirty="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11049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extLst>
                  <a:ext uri="{0D108BD9-81ED-4DB2-BD59-A6C34878D82A}">
                    <a16:rowId xmlns:a16="http://schemas.microsoft.com/office/drawing/2014/main" val="10001"/>
                  </a:ext>
                </a:extLst>
              </a:tr>
              <a:tr h="648244">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11049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extLst>
                  <a:ext uri="{0D108BD9-81ED-4DB2-BD59-A6C34878D82A}">
                    <a16:rowId xmlns:a16="http://schemas.microsoft.com/office/drawing/2014/main" val="10002"/>
                  </a:ext>
                </a:extLst>
              </a:tr>
              <a:tr h="648244">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11049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a:effectLst/>
                          <a:latin typeface="Book Antiqua" panose="02040602050305030304" pitchFamily="18" charset="0"/>
                        </a:rPr>
                        <a:t> </a:t>
                      </a:r>
                      <a:endParaRPr lang="en-US" sz="1200">
                        <a:effectLst/>
                        <a:latin typeface="Book Antiqua" panose="02040602050305030304" pitchFamily="18" charset="0"/>
                        <a:ea typeface="Times New Roman"/>
                        <a:cs typeface="Mangal"/>
                      </a:endParaRPr>
                    </a:p>
                  </a:txBody>
                  <a:tcPr marL="68580" marR="68580" marT="0" marB="0"/>
                </a:tc>
                <a:tc>
                  <a:txBody>
                    <a:bodyPr/>
                    <a:lstStyle/>
                    <a:p>
                      <a:pPr marL="0" marR="0">
                        <a:lnSpc>
                          <a:spcPct val="115000"/>
                        </a:lnSpc>
                        <a:spcBef>
                          <a:spcPts val="0"/>
                        </a:spcBef>
                        <a:spcAft>
                          <a:spcPts val="0"/>
                        </a:spcAft>
                      </a:pPr>
                      <a:r>
                        <a:rPr lang="en-GB" sz="1000" dirty="0">
                          <a:effectLst/>
                          <a:latin typeface="Book Antiqua" panose="02040602050305030304" pitchFamily="18" charset="0"/>
                        </a:rPr>
                        <a:t> </a:t>
                      </a:r>
                      <a:endParaRPr lang="en-US" sz="1200" dirty="0">
                        <a:effectLst/>
                        <a:latin typeface="Book Antiqua" panose="02040602050305030304" pitchFamily="18" charset="0"/>
                        <a:ea typeface="Times New Roman"/>
                        <a:cs typeface="Mangal"/>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11305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Book Antiqua" panose="02040602050305030304" pitchFamily="18" charset="0"/>
              </a:rPr>
              <a:t>High Power Committee for GEWE</a:t>
            </a:r>
            <a:endParaRPr lang="en-US" dirty="0">
              <a:latin typeface="Book Antiqua" panose="02040602050305030304" pitchFamily="18" charset="0"/>
            </a:endParaRPr>
          </a:p>
        </p:txBody>
      </p:sp>
      <p:sp>
        <p:nvSpPr>
          <p:cNvPr id="3" name="Content Placeholder 2"/>
          <p:cNvSpPr>
            <a:spLocks noGrp="1"/>
          </p:cNvSpPr>
          <p:nvPr>
            <p:ph idx="1"/>
          </p:nvPr>
        </p:nvSpPr>
        <p:spPr/>
        <p:txBody>
          <a:bodyPr>
            <a:normAutofit fontScale="77500" lnSpcReduction="20000"/>
          </a:bodyPr>
          <a:lstStyle/>
          <a:p>
            <a:r>
              <a:rPr lang="en-GB" dirty="0">
                <a:latin typeface="Book Antiqua" panose="02040602050305030304" pitchFamily="18" charset="0"/>
              </a:rPr>
              <a:t>While making this women policy, the objective was to have a strategic implementation plan with defined focus areas. The target to achieve the action point of focus areas is quantifiable. The highlight of this women policy is, not just to have an implementation plan but also an institutional mechanism to monitor the progress of the agenda of the women policy. The structure of implementation and monitoring committee is as follows - </a:t>
            </a:r>
            <a:endParaRPr lang="en-US" dirty="0">
              <a:latin typeface="Book Antiqua" panose="02040602050305030304" pitchFamily="18" charset="0"/>
            </a:endParaRPr>
          </a:p>
          <a:p>
            <a:pPr lvl="0"/>
            <a:r>
              <a:rPr lang="en-GB" dirty="0">
                <a:latin typeface="Book Antiqua" panose="02040602050305030304" pitchFamily="18" charset="0"/>
              </a:rPr>
              <a:t>A State level High Power Committee (HPC) is formed to advance Gender Equality and Women’s Empowerment (GEWE) chaired by the Hon. Chief Minister.</a:t>
            </a:r>
            <a:endParaRPr lang="en-US" dirty="0">
              <a:latin typeface="Book Antiqua" panose="02040602050305030304" pitchFamily="18" charset="0"/>
            </a:endParaRPr>
          </a:p>
          <a:p>
            <a:pPr lvl="0"/>
            <a:r>
              <a:rPr lang="en-GB" dirty="0">
                <a:latin typeface="Book Antiqua" panose="02040602050305030304" pitchFamily="18" charset="0"/>
              </a:rPr>
              <a:t>A State level Special Task Force (STF) is been constituted under the HPC headed by the Hon. Minister WCD. The Chief Secretary along with Divisional Commissioners, Secretaries and Commissioners of allied departments, and key representatives from the United Nations are members of the STF. The secretariat for the STF is located within the state WCD, </a:t>
            </a:r>
            <a:r>
              <a:rPr lang="en-GB" dirty="0" err="1">
                <a:latin typeface="Book Antiqua" panose="02040602050305030304" pitchFamily="18" charset="0"/>
              </a:rPr>
              <a:t>GoM</a:t>
            </a:r>
            <a:r>
              <a:rPr lang="en-GB" dirty="0">
                <a:latin typeface="Book Antiqua" panose="02040602050305030304" pitchFamily="18" charset="0"/>
              </a:rPr>
              <a:t>.</a:t>
            </a:r>
            <a:endParaRPr lang="en-US" dirty="0">
              <a:latin typeface="Book Antiqua" panose="02040602050305030304" pitchFamily="18" charset="0"/>
            </a:endParaRPr>
          </a:p>
          <a:p>
            <a:pPr lvl="0"/>
            <a:r>
              <a:rPr lang="en-GB" dirty="0">
                <a:latin typeface="Book Antiqua" panose="02040602050305030304" pitchFamily="18" charset="0"/>
              </a:rPr>
              <a:t>A District Implementation and Steering Committee (DISC) is formed to oversee and guide implementation of policy measures.</a:t>
            </a:r>
            <a:endParaRPr lang="en-US" dirty="0">
              <a:latin typeface="Book Antiqua" panose="02040602050305030304" pitchFamily="18" charset="0"/>
            </a:endParaRPr>
          </a:p>
          <a:p>
            <a:endParaRPr lang="en-US" dirty="0">
              <a:latin typeface="Book Antiqua" panose="02040602050305030304" pitchFamily="18" charset="0"/>
            </a:endParaRPr>
          </a:p>
        </p:txBody>
      </p:sp>
    </p:spTree>
    <p:extLst>
      <p:ext uri="{BB962C8B-B14F-4D97-AF65-F5344CB8AC3E}">
        <p14:creationId xmlns:p14="http://schemas.microsoft.com/office/powerpoint/2010/main" val="411256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3185E-0819-62C2-C5C6-39849EE17921}"/>
              </a:ext>
            </a:extLst>
          </p:cNvPr>
          <p:cNvSpPr>
            <a:spLocks noGrp="1"/>
          </p:cNvSpPr>
          <p:nvPr>
            <p:ph type="title"/>
          </p:nvPr>
        </p:nvSpPr>
        <p:spPr>
          <a:xfrm>
            <a:off x="495299" y="402583"/>
            <a:ext cx="8753473" cy="797567"/>
          </a:xfrm>
        </p:spPr>
        <p:txBody>
          <a:bodyPr>
            <a:normAutofit/>
          </a:bodyPr>
          <a:lstStyle/>
          <a:p>
            <a:r>
              <a:rPr lang="en-IN" sz="3200" b="1" dirty="0">
                <a:latin typeface="Book Antiqua" panose="02040602050305030304" pitchFamily="18" charset="0"/>
              </a:rPr>
              <a:t>GB Institutional Mechanism in the State</a:t>
            </a:r>
          </a:p>
        </p:txBody>
      </p:sp>
      <p:graphicFrame>
        <p:nvGraphicFramePr>
          <p:cNvPr id="3" name="Table 2">
            <a:extLst>
              <a:ext uri="{FF2B5EF4-FFF2-40B4-BE49-F238E27FC236}">
                <a16:creationId xmlns:a16="http://schemas.microsoft.com/office/drawing/2014/main" id="{45FFAF92-7716-75F8-7076-13FE56287A1E}"/>
              </a:ext>
            </a:extLst>
          </p:cNvPr>
          <p:cNvGraphicFramePr>
            <a:graphicFrameLocks noGrp="1"/>
          </p:cNvGraphicFramePr>
          <p:nvPr>
            <p:extLst>
              <p:ext uri="{D42A27DB-BD31-4B8C-83A1-F6EECF244321}">
                <p14:modId xmlns:p14="http://schemas.microsoft.com/office/powerpoint/2010/main" val="1188421901"/>
              </p:ext>
            </p:extLst>
          </p:nvPr>
        </p:nvGraphicFramePr>
        <p:xfrm>
          <a:off x="495299" y="1292810"/>
          <a:ext cx="11072412" cy="5252667"/>
        </p:xfrm>
        <a:graphic>
          <a:graphicData uri="http://schemas.openxmlformats.org/drawingml/2006/table">
            <a:tbl>
              <a:tblPr firstRow="1" bandRow="1">
                <a:tableStyleId>{5C22544A-7EE6-4342-B048-85BDC9FD1C3A}</a:tableStyleId>
              </a:tblPr>
              <a:tblGrid>
                <a:gridCol w="7249559">
                  <a:extLst>
                    <a:ext uri="{9D8B030D-6E8A-4147-A177-3AD203B41FA5}">
                      <a16:colId xmlns:a16="http://schemas.microsoft.com/office/drawing/2014/main" val="2096931195"/>
                    </a:ext>
                  </a:extLst>
                </a:gridCol>
                <a:gridCol w="3822853">
                  <a:extLst>
                    <a:ext uri="{9D8B030D-6E8A-4147-A177-3AD203B41FA5}">
                      <a16:colId xmlns:a16="http://schemas.microsoft.com/office/drawing/2014/main" val="4168192296"/>
                    </a:ext>
                  </a:extLst>
                </a:gridCol>
              </a:tblGrid>
              <a:tr h="301207">
                <a:tc>
                  <a:txBody>
                    <a:bodyPr/>
                    <a:lstStyle/>
                    <a:p>
                      <a:pPr marL="0" marR="0">
                        <a:lnSpc>
                          <a:spcPct val="107000"/>
                        </a:lnSpc>
                        <a:spcBef>
                          <a:spcPts val="0"/>
                        </a:spcBef>
                        <a:spcAft>
                          <a:spcPts val="800"/>
                        </a:spcAft>
                      </a:pPr>
                      <a:r>
                        <a:rPr lang="en-IN" sz="1600" kern="100" dirty="0">
                          <a:effectLst/>
                          <a:latin typeface="Book Antiqua" panose="02040602050305030304" pitchFamily="18" charset="0"/>
                        </a:rPr>
                        <a:t> Key Initiatives</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ct val="107000"/>
                        </a:lnSpc>
                        <a:spcBef>
                          <a:spcPts val="0"/>
                        </a:spcBef>
                        <a:spcAft>
                          <a:spcPts val="800"/>
                        </a:spcAft>
                      </a:pPr>
                      <a:r>
                        <a:rPr lang="en-GB" sz="1600" kern="100">
                          <a:effectLst/>
                          <a:latin typeface="Book Antiqua" panose="02040602050305030304" pitchFamily="18" charset="0"/>
                        </a:rPr>
                        <a:t>Inputs  </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a16="http://schemas.microsoft.com/office/drawing/2014/main" val="1351429616"/>
                  </a:ext>
                </a:extLst>
              </a:tr>
              <a:tr h="431095">
                <a:tc>
                  <a:txBody>
                    <a:bodyPr/>
                    <a:lstStyle/>
                    <a:p>
                      <a:pPr marL="0" marR="0">
                        <a:lnSpc>
                          <a:spcPct val="107000"/>
                        </a:lnSpc>
                        <a:spcBef>
                          <a:spcPts val="0"/>
                        </a:spcBef>
                        <a:spcAft>
                          <a:spcPts val="800"/>
                        </a:spcAft>
                      </a:pPr>
                      <a:r>
                        <a:rPr lang="en-US" sz="1600" kern="100">
                          <a:effectLst/>
                          <a:latin typeface="Book Antiqua" panose="02040602050305030304" pitchFamily="18" charset="0"/>
                        </a:rPr>
                        <a:t>(i)  Year of adoption of Gender Budgeting by the State</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2014</a:t>
                      </a:r>
                    </a:p>
                  </a:txBody>
                  <a:tcPr marL="20320" marR="20320" marT="10160" marB="10160" anchor="ctr"/>
                </a:tc>
                <a:extLst>
                  <a:ext uri="{0D108BD9-81ED-4DB2-BD59-A6C34878D82A}">
                    <a16:rowId xmlns:a16="http://schemas.microsoft.com/office/drawing/2014/main" val="1583073361"/>
                  </a:ext>
                </a:extLst>
              </a:tr>
              <a:tr h="414578">
                <a:tc>
                  <a:txBody>
                    <a:bodyPr/>
                    <a:lstStyle/>
                    <a:p>
                      <a:pPr marL="0" marR="0">
                        <a:lnSpc>
                          <a:spcPct val="107000"/>
                        </a:lnSpc>
                        <a:spcBef>
                          <a:spcPts val="0"/>
                        </a:spcBef>
                        <a:spcAft>
                          <a:spcPts val="800"/>
                        </a:spcAft>
                      </a:pPr>
                      <a:r>
                        <a:rPr lang="en-GB" sz="1600" kern="100" dirty="0">
                          <a:effectLst/>
                          <a:latin typeface="Book Antiqua" panose="02040602050305030304" pitchFamily="18" charset="0"/>
                        </a:rPr>
                        <a:t>(ii) Budget circular includes GBS instructions</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Since 2020-21</a:t>
                      </a:r>
                    </a:p>
                  </a:txBody>
                  <a:tcPr marL="20320" marR="20320" marT="10160" marB="10160" anchor="ctr"/>
                </a:tc>
                <a:extLst>
                  <a:ext uri="{0D108BD9-81ED-4DB2-BD59-A6C34878D82A}">
                    <a16:rowId xmlns:a16="http://schemas.microsoft.com/office/drawing/2014/main" val="517741200"/>
                  </a:ext>
                </a:extLst>
              </a:tr>
              <a:tr h="414578">
                <a:tc>
                  <a:txBody>
                    <a:bodyPr/>
                    <a:lstStyle/>
                    <a:p>
                      <a:pPr marL="0" marR="0">
                        <a:lnSpc>
                          <a:spcPct val="107000"/>
                        </a:lnSpc>
                        <a:spcBef>
                          <a:spcPts val="0"/>
                        </a:spcBef>
                        <a:spcAft>
                          <a:spcPts val="800"/>
                        </a:spcAft>
                      </a:pPr>
                      <a:r>
                        <a:rPr lang="en-US" sz="1600" kern="100" dirty="0">
                          <a:effectLst/>
                          <a:latin typeface="Book Antiqua" panose="02040602050305030304" pitchFamily="18" charset="0"/>
                        </a:rPr>
                        <a:t>(iii) Nodal Department for GB </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Department of Finance and Department of Women and Child Development </a:t>
                      </a:r>
                    </a:p>
                  </a:txBody>
                  <a:tcPr marL="20320" marR="20320" marT="10160" marB="10160" anchor="ctr"/>
                </a:tc>
                <a:extLst>
                  <a:ext uri="{0D108BD9-81ED-4DB2-BD59-A6C34878D82A}">
                    <a16:rowId xmlns:a16="http://schemas.microsoft.com/office/drawing/2014/main" val="3015554874"/>
                  </a:ext>
                </a:extLst>
              </a:tr>
              <a:tr h="414578">
                <a:tc>
                  <a:txBody>
                    <a:bodyPr/>
                    <a:lstStyle/>
                    <a:p>
                      <a:pPr marL="0" marR="0">
                        <a:lnSpc>
                          <a:spcPct val="107000"/>
                        </a:lnSpc>
                        <a:spcBef>
                          <a:spcPts val="0"/>
                        </a:spcBef>
                        <a:spcAft>
                          <a:spcPts val="800"/>
                        </a:spcAft>
                      </a:pPr>
                      <a:r>
                        <a:rPr lang="en-US" sz="1600" kern="100">
                          <a:effectLst/>
                          <a:latin typeface="Book Antiqua" panose="02040602050305030304" pitchFamily="18" charset="0"/>
                        </a:rPr>
                        <a:t>(iv) Focal Department for GB (if any)</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Department of Women and Child Development </a:t>
                      </a:r>
                    </a:p>
                  </a:txBody>
                  <a:tcPr marL="20320" marR="20320" marT="10160" marB="10160" anchor="ctr"/>
                </a:tc>
                <a:extLst>
                  <a:ext uri="{0D108BD9-81ED-4DB2-BD59-A6C34878D82A}">
                    <a16:rowId xmlns:a16="http://schemas.microsoft.com/office/drawing/2014/main" val="1902408423"/>
                  </a:ext>
                </a:extLst>
              </a:tr>
              <a:tr h="589591">
                <a:tc>
                  <a:txBody>
                    <a:bodyPr/>
                    <a:lstStyle/>
                    <a:p>
                      <a:pPr marL="0" marR="0">
                        <a:lnSpc>
                          <a:spcPct val="107000"/>
                        </a:lnSpc>
                        <a:spcBef>
                          <a:spcPts val="0"/>
                        </a:spcBef>
                        <a:spcAft>
                          <a:spcPts val="800"/>
                        </a:spcAft>
                      </a:pPr>
                      <a:r>
                        <a:rPr lang="en-US" sz="1600" kern="100" dirty="0">
                          <a:effectLst/>
                          <a:latin typeface="Book Antiqua" panose="02040602050305030304" pitchFamily="18" charset="0"/>
                        </a:rPr>
                        <a:t>(v) Formation of Gender Budget Cells in State Departments</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In the State of Maharashtra Nodal Officers are appointed for the GRB</a:t>
                      </a:r>
                    </a:p>
                  </a:txBody>
                  <a:tcPr marL="20320" marR="20320" marT="10160" marB="10160" anchor="ctr"/>
                </a:tc>
                <a:extLst>
                  <a:ext uri="{0D108BD9-81ED-4DB2-BD59-A6C34878D82A}">
                    <a16:rowId xmlns:a16="http://schemas.microsoft.com/office/drawing/2014/main" val="3923858190"/>
                  </a:ext>
                </a:extLst>
              </a:tr>
              <a:tr h="414578">
                <a:tc>
                  <a:txBody>
                    <a:bodyPr/>
                    <a:lstStyle/>
                    <a:p>
                      <a:pPr marL="0" marR="0">
                        <a:lnSpc>
                          <a:spcPct val="107000"/>
                        </a:lnSpc>
                        <a:spcBef>
                          <a:spcPts val="0"/>
                        </a:spcBef>
                        <a:spcAft>
                          <a:spcPts val="800"/>
                        </a:spcAft>
                      </a:pPr>
                      <a:r>
                        <a:rPr lang="en-US" sz="1600" kern="100" dirty="0">
                          <a:effectLst/>
                          <a:latin typeface="Book Antiqua" panose="02040602050305030304" pitchFamily="18" charset="0"/>
                        </a:rPr>
                        <a:t>(vi) Designated Nodal officer for GB in each Department </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20 Nodal officers appointed</a:t>
                      </a:r>
                    </a:p>
                  </a:txBody>
                  <a:tcPr marL="20320" marR="20320" marT="10160" marB="10160" anchor="ctr"/>
                </a:tc>
                <a:extLst>
                  <a:ext uri="{0D108BD9-81ED-4DB2-BD59-A6C34878D82A}">
                    <a16:rowId xmlns:a16="http://schemas.microsoft.com/office/drawing/2014/main" val="4160867739"/>
                  </a:ext>
                </a:extLst>
              </a:tr>
              <a:tr h="414578">
                <a:tc>
                  <a:txBody>
                    <a:bodyPr/>
                    <a:lstStyle/>
                    <a:p>
                      <a:pPr marL="0" marR="0">
                        <a:lnSpc>
                          <a:spcPct val="107000"/>
                        </a:lnSpc>
                        <a:spcBef>
                          <a:spcPts val="0"/>
                        </a:spcBef>
                        <a:spcAft>
                          <a:spcPts val="800"/>
                        </a:spcAft>
                      </a:pPr>
                      <a:r>
                        <a:rPr lang="en-US" sz="1600" kern="100" dirty="0">
                          <a:effectLst/>
                          <a:latin typeface="Book Antiqua" panose="02040602050305030304" pitchFamily="18" charset="0"/>
                        </a:rPr>
                        <a:t>(vii) Formation of Inter-Departmental Committee on GB</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In progress</a:t>
                      </a:r>
                    </a:p>
                  </a:txBody>
                  <a:tcPr marL="20320" marR="20320" marT="10160" marB="10160" anchor="ctr"/>
                </a:tc>
                <a:extLst>
                  <a:ext uri="{0D108BD9-81ED-4DB2-BD59-A6C34878D82A}">
                    <a16:rowId xmlns:a16="http://schemas.microsoft.com/office/drawing/2014/main" val="419371925"/>
                  </a:ext>
                </a:extLst>
              </a:tr>
              <a:tr h="414578">
                <a:tc>
                  <a:txBody>
                    <a:bodyPr/>
                    <a:lstStyle/>
                    <a:p>
                      <a:pPr marL="0" marR="0">
                        <a:lnSpc>
                          <a:spcPct val="107000"/>
                        </a:lnSpc>
                        <a:spcBef>
                          <a:spcPts val="0"/>
                        </a:spcBef>
                        <a:spcAft>
                          <a:spcPts val="800"/>
                        </a:spcAft>
                      </a:pPr>
                      <a:r>
                        <a:rPr lang="en-US" sz="1600" kern="100" dirty="0">
                          <a:effectLst/>
                          <a:latin typeface="Book Antiqua" panose="02040602050305030304" pitchFamily="18" charset="0"/>
                        </a:rPr>
                        <a:t>(viii) Gender Budget Statement Published (since when)</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2020-21</a:t>
                      </a:r>
                    </a:p>
                  </a:txBody>
                  <a:tcPr marL="20320" marR="20320" marT="10160" marB="10160" anchor="ctr"/>
                </a:tc>
                <a:extLst>
                  <a:ext uri="{0D108BD9-81ED-4DB2-BD59-A6C34878D82A}">
                    <a16:rowId xmlns:a16="http://schemas.microsoft.com/office/drawing/2014/main" val="4176889367"/>
                  </a:ext>
                </a:extLst>
              </a:tr>
              <a:tr h="414578">
                <a:tc>
                  <a:txBody>
                    <a:bodyPr/>
                    <a:lstStyle/>
                    <a:p>
                      <a:pPr marL="0" marR="0">
                        <a:lnSpc>
                          <a:spcPct val="107000"/>
                        </a:lnSpc>
                        <a:spcBef>
                          <a:spcPts val="0"/>
                        </a:spcBef>
                        <a:spcAft>
                          <a:spcPts val="800"/>
                        </a:spcAft>
                      </a:pPr>
                      <a:r>
                        <a:rPr lang="en-US" sz="1600" kern="100" dirty="0">
                          <a:effectLst/>
                          <a:latin typeface="Book Antiqua" panose="02040602050305030304" pitchFamily="18" charset="0"/>
                        </a:rPr>
                        <a:t>(ix) State Action Plan on GB</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The State has developed an action plan for 2023-25 and plans to develop it at regular intervals</a:t>
                      </a:r>
                    </a:p>
                  </a:txBody>
                  <a:tcPr marL="20320" marR="20320" marT="10160" marB="10160" anchor="ctr"/>
                </a:tc>
                <a:extLst>
                  <a:ext uri="{0D108BD9-81ED-4DB2-BD59-A6C34878D82A}">
                    <a16:rowId xmlns:a16="http://schemas.microsoft.com/office/drawing/2014/main" val="1918313507"/>
                  </a:ext>
                </a:extLst>
              </a:tr>
              <a:tr h="414578">
                <a:tc>
                  <a:txBody>
                    <a:bodyPr/>
                    <a:lstStyle/>
                    <a:p>
                      <a:pPr marL="0" marR="0">
                        <a:lnSpc>
                          <a:spcPct val="107000"/>
                        </a:lnSpc>
                        <a:spcBef>
                          <a:spcPts val="0"/>
                        </a:spcBef>
                        <a:spcAft>
                          <a:spcPts val="800"/>
                        </a:spcAft>
                      </a:pPr>
                      <a:r>
                        <a:rPr lang="en-US" sz="1600" kern="100">
                          <a:effectLst/>
                          <a:latin typeface="Book Antiqua" panose="02040602050305030304" pitchFamily="18" charset="0"/>
                        </a:rPr>
                        <a:t>(x) Designated nodal centre for GRB trainings</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YASHADA </a:t>
                      </a:r>
                    </a:p>
                  </a:txBody>
                  <a:tcPr marL="20320" marR="20320" marT="10160" marB="10160" anchor="ctr"/>
                </a:tc>
                <a:extLst>
                  <a:ext uri="{0D108BD9-81ED-4DB2-BD59-A6C34878D82A}">
                    <a16:rowId xmlns:a16="http://schemas.microsoft.com/office/drawing/2014/main" val="1565509428"/>
                  </a:ext>
                </a:extLst>
              </a:tr>
            </a:tbl>
          </a:graphicData>
        </a:graphic>
      </p:graphicFrame>
    </p:spTree>
    <p:extLst>
      <p:ext uri="{BB962C8B-B14F-4D97-AF65-F5344CB8AC3E}">
        <p14:creationId xmlns:p14="http://schemas.microsoft.com/office/powerpoint/2010/main" val="2928187554"/>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B05409E-AFA9-489C-BB76-BFF9C2CA53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20" y="52364"/>
            <a:ext cx="12192000" cy="1152525"/>
          </a:xfrm>
          <a:prstGeom prst="rect">
            <a:avLst/>
          </a:prstGeom>
        </p:spPr>
      </p:pic>
      <p:sp>
        <p:nvSpPr>
          <p:cNvPr id="4" name="TextBox 3">
            <a:extLst>
              <a:ext uri="{FF2B5EF4-FFF2-40B4-BE49-F238E27FC236}">
                <a16:creationId xmlns:a16="http://schemas.microsoft.com/office/drawing/2014/main" id="{4BD1A62B-4E57-4923-86E0-CF1A7703D620}"/>
              </a:ext>
            </a:extLst>
          </p:cNvPr>
          <p:cNvSpPr txBox="1"/>
          <p:nvPr/>
        </p:nvSpPr>
        <p:spPr>
          <a:xfrm>
            <a:off x="533399" y="221096"/>
            <a:ext cx="8666871" cy="892552"/>
          </a:xfrm>
          <a:prstGeom prst="rect">
            <a:avLst/>
          </a:prstGeom>
          <a:noFill/>
        </p:spPr>
        <p:txBody>
          <a:bodyPr wrap="square" rtlCol="0">
            <a:spAutoFit/>
          </a:bodyPr>
          <a:lstStyle/>
          <a:p>
            <a:r>
              <a:rPr lang="en-US" sz="2600" b="1" dirty="0">
                <a:solidFill>
                  <a:schemeClr val="bg1"/>
                </a:solidFill>
                <a:latin typeface="Book Antiqua" panose="02040602050305030304" pitchFamily="18" charset="0"/>
                <a:cs typeface="Kokila" panose="020B0604020202020204" pitchFamily="34" charset="0"/>
              </a:rPr>
              <a:t>Committee’s established for Implementation, Monitoring and evaluation of Women's policy</a:t>
            </a:r>
          </a:p>
        </p:txBody>
      </p:sp>
      <p:sp>
        <p:nvSpPr>
          <p:cNvPr id="11" name="TextBox 10">
            <a:extLst>
              <a:ext uri="{FF2B5EF4-FFF2-40B4-BE49-F238E27FC236}">
                <a16:creationId xmlns:a16="http://schemas.microsoft.com/office/drawing/2014/main" id="{46CFFE83-5754-4ED7-8ACB-3FB3DCB52230}"/>
              </a:ext>
            </a:extLst>
          </p:cNvPr>
          <p:cNvSpPr txBox="1"/>
          <p:nvPr/>
        </p:nvSpPr>
        <p:spPr>
          <a:xfrm>
            <a:off x="9495740" y="74334"/>
            <a:ext cx="2716580" cy="430887"/>
          </a:xfrm>
          <a:prstGeom prst="rect">
            <a:avLst/>
          </a:prstGeom>
          <a:noFill/>
        </p:spPr>
        <p:txBody>
          <a:bodyPr wrap="square" rtlCol="0">
            <a:spAutoFit/>
          </a:bodyPr>
          <a:lstStyle/>
          <a:p>
            <a:r>
              <a:rPr lang="en-IN" sz="2200" b="1" dirty="0">
                <a:solidFill>
                  <a:srgbClr val="7030A0"/>
                </a:solidFill>
                <a:latin typeface="Book Antiqua" panose="02040602050305030304" pitchFamily="18" charset="0"/>
                <a:cs typeface="Kokila" panose="020B0604020202020204" pitchFamily="34" charset="0"/>
              </a:rPr>
              <a:t>Women Policy-2024</a:t>
            </a:r>
            <a:endParaRPr lang="en-US" sz="2200" b="1" dirty="0">
              <a:solidFill>
                <a:srgbClr val="7030A0"/>
              </a:solidFill>
              <a:latin typeface="Book Antiqua" panose="02040602050305030304" pitchFamily="18" charset="0"/>
            </a:endParaRPr>
          </a:p>
        </p:txBody>
      </p:sp>
      <p:sp>
        <p:nvSpPr>
          <p:cNvPr id="15" name="Slide Number Placeholder 14">
            <a:extLst>
              <a:ext uri="{FF2B5EF4-FFF2-40B4-BE49-F238E27FC236}">
                <a16:creationId xmlns:a16="http://schemas.microsoft.com/office/drawing/2014/main" id="{4CE76E53-025C-4423-8067-91F77DC7863D}"/>
              </a:ext>
            </a:extLst>
          </p:cNvPr>
          <p:cNvSpPr>
            <a:spLocks noGrp="1"/>
          </p:cNvSpPr>
          <p:nvPr>
            <p:ph type="sldNum" sz="quarter" idx="12"/>
          </p:nvPr>
        </p:nvSpPr>
        <p:spPr/>
        <p:txBody>
          <a:bodyPr/>
          <a:lstStyle/>
          <a:p>
            <a:fld id="{3A98EE3D-8CD1-4C3F-BD1C-C98C9596463C}" type="slidenum">
              <a:rPr lang="en-US" smtClean="0">
                <a:latin typeface="Book Antiqua" panose="02040602050305030304" pitchFamily="18" charset="0"/>
              </a:rPr>
              <a:t>20</a:t>
            </a:fld>
            <a:endParaRPr lang="en-US" dirty="0">
              <a:latin typeface="Book Antiqua" panose="02040602050305030304" pitchFamily="18" charset="0"/>
            </a:endParaRPr>
          </a:p>
        </p:txBody>
      </p:sp>
      <p:sp>
        <p:nvSpPr>
          <p:cNvPr id="2" name="Rectangle 1">
            <a:extLst>
              <a:ext uri="{FF2B5EF4-FFF2-40B4-BE49-F238E27FC236}">
                <a16:creationId xmlns:a16="http://schemas.microsoft.com/office/drawing/2014/main" id="{6D0A9CEA-3ECE-4DCF-898F-7207E09BEF09}"/>
              </a:ext>
            </a:extLst>
          </p:cNvPr>
          <p:cNvSpPr/>
          <p:nvPr/>
        </p:nvSpPr>
        <p:spPr>
          <a:xfrm>
            <a:off x="1153548" y="2185185"/>
            <a:ext cx="9863798" cy="811237"/>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dirty="0">
                <a:solidFill>
                  <a:schemeClr val="bg1"/>
                </a:solidFill>
                <a:latin typeface="Book Antiqua" panose="02040602050305030304" pitchFamily="18" charset="0"/>
              </a:rPr>
              <a:t>High Power Committee </a:t>
            </a:r>
            <a:r>
              <a:rPr lang="en-GB" sz="2000" dirty="0">
                <a:solidFill>
                  <a:schemeClr val="bg1"/>
                </a:solidFill>
                <a:latin typeface="Book Antiqua" panose="02040602050305030304" pitchFamily="18" charset="0"/>
              </a:rPr>
              <a:t>chaired by the Hon. Chief Minister.</a:t>
            </a:r>
            <a:endParaRPr lang="en-US" sz="2000" dirty="0">
              <a:solidFill>
                <a:schemeClr val="bg1"/>
              </a:solidFill>
              <a:latin typeface="Book Antiqua" panose="02040602050305030304" pitchFamily="18" charset="0"/>
            </a:endParaRPr>
          </a:p>
          <a:p>
            <a:pPr algn="ctr"/>
            <a:r>
              <a:rPr lang="en-US" sz="2000" dirty="0">
                <a:solidFill>
                  <a:schemeClr val="bg1"/>
                </a:solidFill>
                <a:latin typeface="Book Antiqua" panose="02040602050305030304" pitchFamily="18" charset="0"/>
              </a:rPr>
              <a:t>(HPC) </a:t>
            </a:r>
          </a:p>
        </p:txBody>
      </p:sp>
      <p:sp>
        <p:nvSpPr>
          <p:cNvPr id="12" name="Rectangle 11">
            <a:extLst>
              <a:ext uri="{FF2B5EF4-FFF2-40B4-BE49-F238E27FC236}">
                <a16:creationId xmlns:a16="http://schemas.microsoft.com/office/drawing/2014/main" id="{9FC6D866-8E01-4ABD-8081-F7630EE3218D}"/>
              </a:ext>
            </a:extLst>
          </p:cNvPr>
          <p:cNvSpPr/>
          <p:nvPr/>
        </p:nvSpPr>
        <p:spPr>
          <a:xfrm>
            <a:off x="1513446" y="3402039"/>
            <a:ext cx="9144001" cy="81123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latin typeface="Book Antiqua" panose="02040602050305030304" pitchFamily="18" charset="0"/>
              </a:rPr>
              <a:t>A State level Special Task Force (STF) headed by the Hon. Minister WCD</a:t>
            </a:r>
            <a:endParaRPr lang="en-US" sz="2000" dirty="0">
              <a:solidFill>
                <a:schemeClr val="tx1"/>
              </a:solidFill>
              <a:latin typeface="Book Antiqua" panose="02040602050305030304" pitchFamily="18" charset="0"/>
            </a:endParaRPr>
          </a:p>
        </p:txBody>
      </p:sp>
      <p:sp>
        <p:nvSpPr>
          <p:cNvPr id="13" name="Rectangle 12">
            <a:extLst>
              <a:ext uri="{FF2B5EF4-FFF2-40B4-BE49-F238E27FC236}">
                <a16:creationId xmlns:a16="http://schemas.microsoft.com/office/drawing/2014/main" id="{13AFFA65-8089-48F8-82F1-63A0E2EE4B9B}"/>
              </a:ext>
            </a:extLst>
          </p:cNvPr>
          <p:cNvSpPr/>
          <p:nvPr/>
        </p:nvSpPr>
        <p:spPr>
          <a:xfrm>
            <a:off x="2053883" y="4618893"/>
            <a:ext cx="8285871" cy="81123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000" dirty="0">
              <a:latin typeface="Book Antiqua" panose="02040602050305030304" pitchFamily="18" charset="0"/>
            </a:endParaRPr>
          </a:p>
          <a:p>
            <a:pPr lvl="0" algn="ctr"/>
            <a:r>
              <a:rPr lang="en-GB" sz="2000" dirty="0">
                <a:latin typeface="Book Antiqua" panose="02040602050305030304" pitchFamily="18" charset="0"/>
              </a:rPr>
              <a:t>A District Implementation and Steering Committee (DISC) to oversee and guide implementation of policy measures.</a:t>
            </a:r>
            <a:endParaRPr lang="en-US" sz="2000" dirty="0">
              <a:latin typeface="Book Antiqua" panose="02040602050305030304" pitchFamily="18" charset="0"/>
            </a:endParaRPr>
          </a:p>
          <a:p>
            <a:pPr algn="ctr"/>
            <a:endParaRPr lang="en-US" sz="20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006084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158D-D9E0-95A5-F6E1-4D6007327482}"/>
              </a:ext>
            </a:extLst>
          </p:cNvPr>
          <p:cNvSpPr txBox="1"/>
          <p:nvPr/>
        </p:nvSpPr>
        <p:spPr>
          <a:xfrm>
            <a:off x="689012" y="327768"/>
            <a:ext cx="11160087" cy="646331"/>
          </a:xfrm>
          <a:prstGeom prst="rect">
            <a:avLst/>
          </a:prstGeom>
          <a:noFill/>
        </p:spPr>
        <p:txBody>
          <a:bodyPr wrap="square">
            <a:spAutoFit/>
          </a:bodyPr>
          <a:lstStyle/>
          <a:p>
            <a:pPr>
              <a:lnSpc>
                <a:spcPct val="100000"/>
              </a:lnSpc>
              <a:spcBef>
                <a:spcPts val="1800"/>
              </a:spcBef>
            </a:pPr>
            <a:r>
              <a:rPr lang="en-US" sz="1800" i="1" dirty="0">
                <a:latin typeface="Book Antiqua" panose="02040602050305030304" pitchFamily="18" charset="0"/>
              </a:rPr>
              <a:t>The process of estimating the allocations for reporting in  Part B of Gender Budget Statement under a specific scheme (in case where gender disaggregated data is not readily available)</a:t>
            </a:r>
          </a:p>
        </p:txBody>
      </p:sp>
      <p:pic>
        <p:nvPicPr>
          <p:cNvPr id="13" name="Picture 12">
            <a:extLst>
              <a:ext uri="{FF2B5EF4-FFF2-40B4-BE49-F238E27FC236}">
                <a16:creationId xmlns:a16="http://schemas.microsoft.com/office/drawing/2014/main" id="{4C66B670-CA65-3358-CD0C-4400F4016D9E}"/>
              </a:ext>
            </a:extLst>
          </p:cNvPr>
          <p:cNvPicPr>
            <a:picLocks noChangeAspect="1"/>
          </p:cNvPicPr>
          <p:nvPr/>
        </p:nvPicPr>
        <p:blipFill>
          <a:blip r:embed="rId2"/>
          <a:stretch>
            <a:fillRect/>
          </a:stretch>
        </p:blipFill>
        <p:spPr>
          <a:xfrm>
            <a:off x="472413" y="974099"/>
            <a:ext cx="11160087" cy="5657329"/>
          </a:xfrm>
          <a:prstGeom prst="rect">
            <a:avLst/>
          </a:prstGeom>
        </p:spPr>
      </p:pic>
    </p:spTree>
    <p:extLst>
      <p:ext uri="{BB962C8B-B14F-4D97-AF65-F5344CB8AC3E}">
        <p14:creationId xmlns:p14="http://schemas.microsoft.com/office/powerpoint/2010/main" val="1629169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of the Schemes</a:t>
            </a:r>
            <a:endParaRPr lang="en-IN" dirty="0"/>
          </a:p>
        </p:txBody>
      </p:sp>
      <p:sp>
        <p:nvSpPr>
          <p:cNvPr id="3" name="Content Placeholder 2"/>
          <p:cNvSpPr>
            <a:spLocks noGrp="1"/>
          </p:cNvSpPr>
          <p:nvPr>
            <p:ph idx="1"/>
          </p:nvPr>
        </p:nvSpPr>
        <p:spPr/>
        <p:txBody>
          <a:bodyPr/>
          <a:lstStyle/>
          <a:p>
            <a:r>
              <a:rPr lang="en-US" dirty="0"/>
              <a:t>Obligation of Dowry System </a:t>
            </a:r>
          </a:p>
          <a:p>
            <a:pPr marL="0" indent="0">
              <a:buNone/>
            </a:pPr>
            <a:endParaRPr lang="en-US" dirty="0"/>
          </a:p>
          <a:p>
            <a:r>
              <a:rPr lang="en-US" dirty="0"/>
              <a:t>Land Acquisition and construction of government ITI</a:t>
            </a:r>
          </a:p>
          <a:p>
            <a:pPr marL="0" indent="0">
              <a:buNone/>
            </a:pPr>
            <a:endParaRPr lang="en-US" dirty="0"/>
          </a:p>
          <a:p>
            <a:r>
              <a:rPr lang="en-US" dirty="0"/>
              <a:t>Grand in aid to gym and play ground</a:t>
            </a:r>
          </a:p>
          <a:p>
            <a:pPr marL="0" indent="0">
              <a:buNone/>
            </a:pPr>
            <a:endParaRPr lang="en-IN" dirty="0"/>
          </a:p>
        </p:txBody>
      </p:sp>
    </p:spTree>
    <p:extLst>
      <p:ext uri="{BB962C8B-B14F-4D97-AF65-F5344CB8AC3E}">
        <p14:creationId xmlns:p14="http://schemas.microsoft.com/office/powerpoint/2010/main" val="1190688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DE96B-A19E-3A8E-94E2-85C9A2BD8FCC}"/>
              </a:ext>
            </a:extLst>
          </p:cNvPr>
          <p:cNvSpPr>
            <a:spLocks noGrp="1"/>
          </p:cNvSpPr>
          <p:nvPr>
            <p:ph type="title"/>
          </p:nvPr>
        </p:nvSpPr>
        <p:spPr>
          <a:xfrm>
            <a:off x="838200" y="365126"/>
            <a:ext cx="10515600" cy="939800"/>
          </a:xfrm>
        </p:spPr>
        <p:txBody>
          <a:bodyPr>
            <a:normAutofit/>
          </a:bodyPr>
          <a:lstStyle/>
          <a:p>
            <a:r>
              <a:rPr lang="en-IN" sz="3200" b="1" dirty="0">
                <a:latin typeface="Book Antiqua" panose="02040602050305030304" pitchFamily="18" charset="0"/>
              </a:rPr>
              <a:t>Way Forward</a:t>
            </a:r>
          </a:p>
        </p:txBody>
      </p:sp>
      <p:sp>
        <p:nvSpPr>
          <p:cNvPr id="3" name="Content Placeholder 2">
            <a:extLst>
              <a:ext uri="{FF2B5EF4-FFF2-40B4-BE49-F238E27FC236}">
                <a16:creationId xmlns:a16="http://schemas.microsoft.com/office/drawing/2014/main" id="{120973E3-72FF-5745-40A1-1C5793685490}"/>
              </a:ext>
            </a:extLst>
          </p:cNvPr>
          <p:cNvSpPr>
            <a:spLocks noGrp="1"/>
          </p:cNvSpPr>
          <p:nvPr>
            <p:ph idx="1"/>
          </p:nvPr>
        </p:nvSpPr>
        <p:spPr>
          <a:xfrm>
            <a:off x="685799" y="1454150"/>
            <a:ext cx="10772775" cy="4351338"/>
          </a:xfrm>
        </p:spPr>
        <p:txBody>
          <a:bodyPr vert="horz" lIns="91440" tIns="45720" rIns="91440" bIns="45720" rtlCol="0" anchor="t">
            <a:normAutofit/>
          </a:bodyPr>
          <a:lstStyle/>
          <a:p>
            <a:r>
              <a:rPr lang="en-IN" sz="2500" i="1" dirty="0">
                <a:latin typeface="Book Antiqua" panose="02040602050305030304" pitchFamily="18" charset="0"/>
              </a:rPr>
              <a:t>The State  is working on automating Gender and Child Budget  Statement </a:t>
            </a:r>
          </a:p>
          <a:p>
            <a:r>
              <a:rPr lang="en-IN" sz="2500" i="1" dirty="0">
                <a:latin typeface="Book Antiqua" panose="02040602050305030304" pitchFamily="18" charset="0"/>
              </a:rPr>
              <a:t>Updating the GRB modules and developing the same in vernacular (Marathi) language</a:t>
            </a:r>
          </a:p>
          <a:p>
            <a:r>
              <a:rPr lang="en-IN" sz="2500" i="1" dirty="0">
                <a:latin typeface="Book Antiqua" panose="02040602050305030304" pitchFamily="18" charset="0"/>
              </a:rPr>
              <a:t>Real time dashboard of Gender Responsive Expenditure Vs Allocation</a:t>
            </a:r>
          </a:p>
          <a:p>
            <a:r>
              <a:rPr lang="en-IN" sz="2500" i="1" dirty="0">
                <a:latin typeface="Book Antiqua" panose="02040602050305030304" pitchFamily="18" charset="0"/>
              </a:rPr>
              <a:t>Improved reporting in Part B of GBS </a:t>
            </a:r>
          </a:p>
          <a:p>
            <a:r>
              <a:rPr lang="en-IN" sz="2500" i="1" dirty="0">
                <a:latin typeface="Book Antiqua" panose="02040602050305030304" pitchFamily="18" charset="0"/>
              </a:rPr>
              <a:t>Maintaining attendance record of the Beneficiaries</a:t>
            </a:r>
          </a:p>
          <a:p>
            <a:pPr marL="0" indent="0">
              <a:buNone/>
            </a:pPr>
            <a:endParaRPr lang="en-IN" sz="2500" i="1" dirty="0">
              <a:latin typeface="Book Antiqua" panose="02040602050305030304" pitchFamily="18" charset="0"/>
            </a:endParaRPr>
          </a:p>
          <a:p>
            <a:endParaRPr lang="en-IN" sz="2500" i="1" dirty="0">
              <a:latin typeface="Book Antiqua" panose="02040602050305030304" pitchFamily="18" charset="0"/>
            </a:endParaRPr>
          </a:p>
          <a:p>
            <a:pPr marL="0" indent="0">
              <a:buNone/>
            </a:pPr>
            <a:endParaRPr lang="en-IN" sz="2500" i="1" dirty="0">
              <a:latin typeface="Book Antiqua" panose="02040602050305030304" pitchFamily="18" charset="0"/>
            </a:endParaRPr>
          </a:p>
          <a:p>
            <a:pPr marL="0" indent="0">
              <a:buNone/>
            </a:pPr>
            <a:endParaRPr lang="en-US" sz="2500" i="1" dirty="0">
              <a:latin typeface="Book Antiqua" panose="02040602050305030304" pitchFamily="18" charset="0"/>
            </a:endParaRPr>
          </a:p>
          <a:p>
            <a:endParaRPr lang="en-IN" sz="2500" i="1" dirty="0">
              <a:latin typeface="Book Antiqua" panose="02040602050305030304" pitchFamily="18" charset="0"/>
            </a:endParaRPr>
          </a:p>
        </p:txBody>
      </p:sp>
    </p:spTree>
    <p:extLst>
      <p:ext uri="{BB962C8B-B14F-4D97-AF65-F5344CB8AC3E}">
        <p14:creationId xmlns:p14="http://schemas.microsoft.com/office/powerpoint/2010/main" val="24394185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C21C1-55C2-4AA4-C5CF-0EDD6CE4B30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9F8A00-0EA5-B6D4-BA70-E639568292CA}"/>
              </a:ext>
            </a:extLst>
          </p:cNvPr>
          <p:cNvSpPr>
            <a:spLocks noGrp="1"/>
          </p:cNvSpPr>
          <p:nvPr>
            <p:ph idx="1"/>
          </p:nvPr>
        </p:nvSpPr>
        <p:spPr>
          <a:xfrm>
            <a:off x="714375" y="901700"/>
            <a:ext cx="10515600" cy="4351338"/>
          </a:xfrm>
        </p:spPr>
        <p:txBody>
          <a:bodyPr vert="horz" lIns="91440" tIns="45720" rIns="91440" bIns="45720" rtlCol="0" anchor="t">
            <a:normAutofit/>
          </a:bodyPr>
          <a:lstStyle/>
          <a:p>
            <a:pPr marL="0" indent="0" algn="ctr">
              <a:buNone/>
            </a:pPr>
            <a:endParaRPr lang="en-US" dirty="0">
              <a:latin typeface="Book Antiqua" panose="02040602050305030304" pitchFamily="18" charset="0"/>
            </a:endParaRPr>
          </a:p>
          <a:p>
            <a:pPr marL="0" indent="0" algn="ctr">
              <a:buNone/>
            </a:pPr>
            <a:endParaRPr lang="en-US" dirty="0">
              <a:latin typeface="Book Antiqua" panose="02040602050305030304" pitchFamily="18" charset="0"/>
            </a:endParaRPr>
          </a:p>
          <a:p>
            <a:pPr marL="0" indent="0" algn="ctr">
              <a:buNone/>
            </a:pPr>
            <a:endParaRPr lang="en-US" dirty="0">
              <a:latin typeface="Book Antiqua" panose="02040602050305030304" pitchFamily="18" charset="0"/>
            </a:endParaRPr>
          </a:p>
          <a:p>
            <a:pPr marL="0" indent="0" algn="ctr">
              <a:buNone/>
            </a:pPr>
            <a:r>
              <a:rPr lang="en-US" sz="4500" dirty="0">
                <a:latin typeface="Book Antiqua" panose="02040602050305030304" pitchFamily="18" charset="0"/>
              </a:rPr>
              <a:t>Thank you!</a:t>
            </a:r>
          </a:p>
          <a:p>
            <a:endParaRPr lang="en-IN" dirty="0">
              <a:latin typeface="Book Antiqua" panose="02040602050305030304" pitchFamily="18" charset="0"/>
            </a:endParaRPr>
          </a:p>
        </p:txBody>
      </p:sp>
    </p:spTree>
    <p:extLst>
      <p:ext uri="{BB962C8B-B14F-4D97-AF65-F5344CB8AC3E}">
        <p14:creationId xmlns:p14="http://schemas.microsoft.com/office/powerpoint/2010/main" val="2268821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0EBFC-257B-5D32-8BC3-E8E62E3D40E4}"/>
              </a:ext>
            </a:extLst>
          </p:cNvPr>
          <p:cNvSpPr>
            <a:spLocks noGrp="1"/>
          </p:cNvSpPr>
          <p:nvPr>
            <p:ph type="title"/>
          </p:nvPr>
        </p:nvSpPr>
        <p:spPr/>
        <p:txBody>
          <a:bodyPr>
            <a:normAutofit/>
          </a:bodyPr>
          <a:lstStyle/>
          <a:p>
            <a:r>
              <a:rPr lang="en-US" sz="3200" b="1" dirty="0">
                <a:latin typeface="Book Antiqua" panose="02040602050305030304" pitchFamily="18" charset="0"/>
              </a:rPr>
              <a:t>Trends in Allocations reported in the Gender Budget Statement during last 3 years </a:t>
            </a:r>
          </a:p>
        </p:txBody>
      </p:sp>
      <p:sp>
        <p:nvSpPr>
          <p:cNvPr id="3" name="Content Placeholder 2"/>
          <p:cNvSpPr>
            <a:spLocks noGrp="1"/>
          </p:cNvSpPr>
          <p:nvPr>
            <p:ph idx="1"/>
          </p:nvPr>
        </p:nvSpPr>
        <p:spPr>
          <a:xfrm>
            <a:off x="838200" y="1825624"/>
            <a:ext cx="10515600" cy="4819015"/>
          </a:xfrm>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sz="2200" dirty="0"/>
          </a:p>
          <a:p>
            <a:r>
              <a:rPr lang="en-US" sz="1800" dirty="0"/>
              <a:t>A1 100% direct Expenditure on women &amp; girls</a:t>
            </a:r>
          </a:p>
          <a:p>
            <a:r>
              <a:rPr lang="en-US" sz="1800" dirty="0"/>
              <a:t>A2 less than 100% direct expenditure on women &amp; girls</a:t>
            </a:r>
          </a:p>
          <a:p>
            <a:r>
              <a:rPr lang="en-US" sz="1800" dirty="0"/>
              <a:t>B Indirect expenditure </a:t>
            </a:r>
            <a:endParaRPr lang="en-IN" sz="1800" dirty="0"/>
          </a:p>
        </p:txBody>
      </p:sp>
      <p:graphicFrame>
        <p:nvGraphicFramePr>
          <p:cNvPr id="5" name="Table 4">
            <a:extLst>
              <a:ext uri="{FF2B5EF4-FFF2-40B4-BE49-F238E27FC236}">
                <a16:creationId xmlns:a16="http://schemas.microsoft.com/office/drawing/2014/main" id="{93CA44B3-5503-569B-8789-DF32CDE5DCB5}"/>
              </a:ext>
            </a:extLst>
          </p:cNvPr>
          <p:cNvGraphicFramePr>
            <a:graphicFrameLocks noGrp="1"/>
          </p:cNvGraphicFramePr>
          <p:nvPr>
            <p:extLst>
              <p:ext uri="{D42A27DB-BD31-4B8C-83A1-F6EECF244321}">
                <p14:modId xmlns:p14="http://schemas.microsoft.com/office/powerpoint/2010/main" val="217291020"/>
              </p:ext>
            </p:extLst>
          </p:nvPr>
        </p:nvGraphicFramePr>
        <p:xfrm>
          <a:off x="752476" y="1933024"/>
          <a:ext cx="9867898" cy="2980031"/>
        </p:xfrm>
        <a:graphic>
          <a:graphicData uri="http://schemas.openxmlformats.org/drawingml/2006/table">
            <a:tbl>
              <a:tblPr firstRow="1" firstCol="1" bandRow="1"/>
              <a:tblGrid>
                <a:gridCol w="1114650">
                  <a:extLst>
                    <a:ext uri="{9D8B030D-6E8A-4147-A177-3AD203B41FA5}">
                      <a16:colId xmlns:a16="http://schemas.microsoft.com/office/drawing/2014/main" val="110793445"/>
                    </a:ext>
                  </a:extLst>
                </a:gridCol>
                <a:gridCol w="1173529">
                  <a:extLst>
                    <a:ext uri="{9D8B030D-6E8A-4147-A177-3AD203B41FA5}">
                      <a16:colId xmlns:a16="http://schemas.microsoft.com/office/drawing/2014/main" val="2679716749"/>
                    </a:ext>
                  </a:extLst>
                </a:gridCol>
                <a:gridCol w="936434">
                  <a:extLst>
                    <a:ext uri="{9D8B030D-6E8A-4147-A177-3AD203B41FA5}">
                      <a16:colId xmlns:a16="http://schemas.microsoft.com/office/drawing/2014/main" val="2054951295"/>
                    </a:ext>
                  </a:extLst>
                </a:gridCol>
                <a:gridCol w="1013552">
                  <a:extLst>
                    <a:ext uri="{9D8B030D-6E8A-4147-A177-3AD203B41FA5}">
                      <a16:colId xmlns:a16="http://schemas.microsoft.com/office/drawing/2014/main" val="1984519139"/>
                    </a:ext>
                  </a:extLst>
                </a:gridCol>
                <a:gridCol w="899665">
                  <a:extLst>
                    <a:ext uri="{9D8B030D-6E8A-4147-A177-3AD203B41FA5}">
                      <a16:colId xmlns:a16="http://schemas.microsoft.com/office/drawing/2014/main" val="1298891612"/>
                    </a:ext>
                  </a:extLst>
                </a:gridCol>
                <a:gridCol w="978635">
                  <a:extLst>
                    <a:ext uri="{9D8B030D-6E8A-4147-A177-3AD203B41FA5}">
                      <a16:colId xmlns:a16="http://schemas.microsoft.com/office/drawing/2014/main" val="4051646899"/>
                    </a:ext>
                  </a:extLst>
                </a:gridCol>
                <a:gridCol w="1753386">
                  <a:extLst>
                    <a:ext uri="{9D8B030D-6E8A-4147-A177-3AD203B41FA5}">
                      <a16:colId xmlns:a16="http://schemas.microsoft.com/office/drawing/2014/main" val="2843199591"/>
                    </a:ext>
                  </a:extLst>
                </a:gridCol>
                <a:gridCol w="1998047">
                  <a:extLst>
                    <a:ext uri="{9D8B030D-6E8A-4147-A177-3AD203B41FA5}">
                      <a16:colId xmlns:a16="http://schemas.microsoft.com/office/drawing/2014/main" val="2886442769"/>
                    </a:ext>
                  </a:extLst>
                </a:gridCol>
              </a:tblGrid>
              <a:tr h="667301">
                <a:tc rowSpan="2">
                  <a:txBody>
                    <a:bodyPr/>
                    <a:lstStyle/>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Year </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rowSpan="2">
                  <a:txBody>
                    <a:bodyPr/>
                    <a:lstStyle/>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Total BE of all Schemes </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(Rs. Cr)  </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gridSpan="4">
                  <a:txBody>
                    <a:bodyPr/>
                    <a:lstStyle/>
                    <a:p>
                      <a:pPr marL="0" marR="0">
                        <a:lnSpc>
                          <a:spcPct val="107000"/>
                        </a:lnSpc>
                        <a:spcBef>
                          <a:spcPts val="0"/>
                        </a:spcBef>
                        <a:spcAft>
                          <a:spcPts val="0"/>
                        </a:spcAft>
                      </a:pPr>
                      <a:r>
                        <a:rPr lang="en-IN" sz="1600" b="1" kern="100" dirty="0">
                          <a:effectLst/>
                          <a:latin typeface="Book Antiqua" panose="02040602050305030304" pitchFamily="18" charset="0"/>
                          <a:ea typeface="Calibri" panose="020F0502020204030204" pitchFamily="34" charset="0"/>
                          <a:cs typeface="Times New Roman" panose="02020603050405020304" pitchFamily="18" charset="0"/>
                        </a:rPr>
                        <a:t>Total BE of GBS Allocation of all schemes (Rs. Cr)</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rowSpan="2">
                  <a:txBody>
                    <a:bodyPr/>
                    <a:lstStyle/>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 of total BE reported in GBS</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rowSpan="2">
                  <a:txBody>
                    <a:bodyPr/>
                    <a:lstStyle/>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Total No. of Schemes/ Line Item reported in GBS </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998966947"/>
                  </a:ext>
                </a:extLst>
              </a:tr>
              <a:tr h="505458">
                <a:tc vMerge="1">
                  <a:txBody>
                    <a:bodyPr/>
                    <a:lstStyle/>
                    <a:p>
                      <a:endParaRPr lang="en-IN"/>
                    </a:p>
                  </a:txBody>
                  <a:tcPr/>
                </a:tc>
                <a:tc vMerge="1">
                  <a:txBody>
                    <a:bodyPr/>
                    <a:lstStyle/>
                    <a:p>
                      <a:endParaRPr lang="en-IN"/>
                    </a:p>
                  </a:txBody>
                  <a:tcPr/>
                </a:tc>
                <a:tc>
                  <a:txBody>
                    <a:bodyPr/>
                    <a:lstStyle/>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Part A1</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Part A2</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Part B</a:t>
                      </a:r>
                    </a:p>
                    <a:p>
                      <a:pPr marL="0" marR="0">
                        <a:lnSpc>
                          <a:spcPct val="107000"/>
                        </a:lnSpc>
                        <a:spcBef>
                          <a:spcPts val="0"/>
                        </a:spcBef>
                        <a:spcAft>
                          <a:spcPts val="0"/>
                        </a:spcAft>
                      </a:pPr>
                      <a:r>
                        <a:rPr lang="en-US" sz="1300" b="1" kern="100" dirty="0">
                          <a:effectLst/>
                          <a:latin typeface="Book Antiqua" panose="02040602050305030304" pitchFamily="18" charset="0"/>
                          <a:ea typeface="Calibri" panose="020F0502020204030204" pitchFamily="34" charset="0"/>
                          <a:cs typeface="Times New Roman" panose="02020603050405020304" pitchFamily="18" charset="0"/>
                        </a:rPr>
                        <a:t>(if any)</a:t>
                      </a:r>
                      <a:endParaRPr lang="en-IN" sz="13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1600" b="1" kern="100" dirty="0">
                          <a:effectLst/>
                          <a:latin typeface="Book Antiqua" panose="02040602050305030304" pitchFamily="18" charset="0"/>
                          <a:ea typeface="Calibri" panose="020F0502020204030204" pitchFamily="34" charset="0"/>
                          <a:cs typeface="Times New Roman" panose="02020603050405020304" pitchFamily="18" charset="0"/>
                        </a:rPr>
                        <a:t>Total</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990480978"/>
                  </a:ext>
                </a:extLst>
              </a:tr>
              <a:tr h="602424">
                <a:tc>
                  <a:txBody>
                    <a:bodyPr/>
                    <a:lstStyle/>
                    <a:p>
                      <a:pPr marL="0" marR="0">
                        <a:lnSpc>
                          <a:spcPct val="107000"/>
                        </a:lnSpc>
                        <a:spcBef>
                          <a:spcPts val="0"/>
                        </a:spcBef>
                        <a:spcAft>
                          <a:spcPts val="0"/>
                        </a:spcAft>
                      </a:pPr>
                      <a:r>
                        <a:rPr lang="en-IN" sz="1600" kern="100">
                          <a:effectLst/>
                          <a:latin typeface="Book Antiqua" panose="02040602050305030304" pitchFamily="18" charset="0"/>
                          <a:ea typeface="Calibri" panose="020F0502020204030204" pitchFamily="34" charset="0"/>
                          <a:cs typeface="Times New Roman" panose="02020603050405020304" pitchFamily="18" charset="0"/>
                        </a:rPr>
                        <a:t>2025-26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64008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40602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23406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64008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8.45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330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4499856"/>
                  </a:ext>
                </a:extLst>
              </a:tr>
              <a:tr h="602424">
                <a:tc>
                  <a:txBody>
                    <a:bodyPr/>
                    <a:lstStyle/>
                    <a:p>
                      <a:pPr marL="0" marR="0">
                        <a:lnSpc>
                          <a:spcPct val="107000"/>
                        </a:lnSpc>
                        <a:spcBef>
                          <a:spcPts val="0"/>
                        </a:spcBef>
                        <a:spcAft>
                          <a:spcPts val="0"/>
                        </a:spcAft>
                      </a:pPr>
                      <a:r>
                        <a:rPr lang="en-IN" sz="1600" kern="100">
                          <a:effectLst/>
                          <a:latin typeface="Book Antiqua" panose="02040602050305030304" pitchFamily="18" charset="0"/>
                          <a:ea typeface="Calibri" panose="020F0502020204030204" pitchFamily="34" charset="0"/>
                          <a:cs typeface="Times New Roman" panose="02020603050405020304" pitchFamily="18" charset="0"/>
                        </a:rPr>
                        <a:t>2024-25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21951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3953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17998 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21951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3.28 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295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0338036"/>
                  </a:ext>
                </a:extLst>
              </a:tr>
              <a:tr h="602424">
                <a:tc>
                  <a:txBody>
                    <a:bodyPr/>
                    <a:lstStyle/>
                    <a:p>
                      <a:pPr marL="0" marR="0">
                        <a:lnSpc>
                          <a:spcPct val="107000"/>
                        </a:lnSpc>
                        <a:spcBef>
                          <a:spcPts val="0"/>
                        </a:spcBef>
                        <a:spcAft>
                          <a:spcPts val="0"/>
                        </a:spcAft>
                      </a:pPr>
                      <a:r>
                        <a:rPr lang="en-IN" sz="1600" kern="100">
                          <a:effectLst/>
                          <a:latin typeface="Book Antiqua" panose="02040602050305030304" pitchFamily="18" charset="0"/>
                          <a:ea typeface="Calibri" panose="020F0502020204030204" pitchFamily="34" charset="0"/>
                          <a:cs typeface="Times New Roman" panose="02020603050405020304" pitchFamily="18" charset="0"/>
                        </a:rPr>
                        <a:t>2023-24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19952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3690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16262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 19952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3.31 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252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9972907"/>
                  </a:ext>
                </a:extLst>
              </a:tr>
            </a:tbl>
          </a:graphicData>
        </a:graphic>
      </p:graphicFrame>
    </p:spTree>
    <p:extLst>
      <p:ext uri="{BB962C8B-B14F-4D97-AF65-F5344CB8AC3E}">
        <p14:creationId xmlns:p14="http://schemas.microsoft.com/office/powerpoint/2010/main" val="2182348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66AF4-9057-05D6-CE79-2D8164419203}"/>
              </a:ext>
            </a:extLst>
          </p:cNvPr>
          <p:cNvSpPr>
            <a:spLocks noGrp="1"/>
          </p:cNvSpPr>
          <p:nvPr>
            <p:ph type="title"/>
          </p:nvPr>
        </p:nvSpPr>
        <p:spPr>
          <a:xfrm>
            <a:off x="504825" y="365125"/>
            <a:ext cx="11210925" cy="873125"/>
          </a:xfrm>
        </p:spPr>
        <p:txBody>
          <a:bodyPr>
            <a:noAutofit/>
          </a:bodyPr>
          <a:lstStyle/>
          <a:p>
            <a:r>
              <a:rPr lang="en-IN" sz="3200" b="1" dirty="0">
                <a:latin typeface="Book Antiqua" panose="02040602050305030304" pitchFamily="18" charset="0"/>
              </a:rPr>
              <a:t>State Initiatives for strengthening Gender Budgeting Processes  </a:t>
            </a:r>
            <a:endParaRPr lang="en-IN" sz="3200" b="1" i="1" dirty="0">
              <a:solidFill>
                <a:srgbClr val="FF0000"/>
              </a:solidFill>
              <a:latin typeface="Book Antiqua" panose="02040602050305030304" pitchFamily="18" charset="0"/>
            </a:endParaRPr>
          </a:p>
        </p:txBody>
      </p:sp>
      <p:sp>
        <p:nvSpPr>
          <p:cNvPr id="3" name="Content Placeholder 2">
            <a:extLst>
              <a:ext uri="{FF2B5EF4-FFF2-40B4-BE49-F238E27FC236}">
                <a16:creationId xmlns:a16="http://schemas.microsoft.com/office/drawing/2014/main" id="{D6203D91-DE39-81D2-EEE8-CDAEB2DB45D7}"/>
              </a:ext>
            </a:extLst>
          </p:cNvPr>
          <p:cNvSpPr>
            <a:spLocks noGrp="1"/>
          </p:cNvSpPr>
          <p:nvPr>
            <p:ph idx="1"/>
          </p:nvPr>
        </p:nvSpPr>
        <p:spPr>
          <a:xfrm>
            <a:off x="504825" y="1521174"/>
            <a:ext cx="11382375" cy="5286103"/>
          </a:xfrm>
          <a:solidFill>
            <a:schemeClr val="bg1"/>
          </a:solidFill>
          <a:ln>
            <a:solidFill>
              <a:schemeClr val="bg1"/>
            </a:solidFill>
          </a:ln>
        </p:spPr>
        <p:txBody>
          <a:bodyPr vert="horz" lIns="91440" tIns="45720" rIns="91440" bIns="45720" rtlCol="0" anchor="t">
            <a:normAutofit fontScale="70000" lnSpcReduction="20000"/>
          </a:bodyPr>
          <a:lstStyle/>
          <a:p>
            <a:pPr algn="just">
              <a:lnSpc>
                <a:spcPct val="100000"/>
              </a:lnSpc>
              <a:spcBef>
                <a:spcPts val="1800"/>
              </a:spcBef>
            </a:pPr>
            <a:r>
              <a:rPr lang="en-IN" sz="2000" i="1" dirty="0">
                <a:latin typeface="Book Antiqua" panose="02040602050305030304" pitchFamily="18" charset="0"/>
              </a:rPr>
              <a:t>Roadmap For GB in Maharashtra Published for all departments (2019). </a:t>
            </a:r>
          </a:p>
          <a:p>
            <a:pPr algn="just">
              <a:lnSpc>
                <a:spcPct val="100000"/>
              </a:lnSpc>
              <a:spcBef>
                <a:spcPts val="1800"/>
              </a:spcBef>
            </a:pPr>
            <a:r>
              <a:rPr lang="en-IN" sz="2000" i="1" dirty="0">
                <a:latin typeface="Book Antiqua" panose="02040602050305030304" pitchFamily="18" charset="0"/>
              </a:rPr>
              <a:t> The Govt. of Maharashtra has identified Gender budgeting as key strategies in the state policy for women 2014. </a:t>
            </a:r>
          </a:p>
          <a:p>
            <a:pPr algn="just">
              <a:lnSpc>
                <a:spcPct val="100000"/>
              </a:lnSpc>
              <a:spcBef>
                <a:spcPts val="1800"/>
              </a:spcBef>
            </a:pPr>
            <a:r>
              <a:rPr lang="en-IN" sz="2000" i="1" dirty="0">
                <a:latin typeface="Book Antiqua" panose="02040602050305030304" pitchFamily="18" charset="0"/>
              </a:rPr>
              <a:t>The state policy for women 2014 &amp; 2024 outline the process of gender responsive policies and programs. </a:t>
            </a:r>
          </a:p>
          <a:p>
            <a:pPr algn="just">
              <a:lnSpc>
                <a:spcPct val="100000"/>
              </a:lnSpc>
              <a:spcBef>
                <a:spcPts val="1800"/>
              </a:spcBef>
            </a:pPr>
            <a:r>
              <a:rPr lang="en-IN" sz="2000" i="1" dirty="0">
                <a:highlight>
                  <a:srgbClr val="FFFF00"/>
                </a:highlight>
                <a:latin typeface="Book Antiqua" panose="02040602050305030304" pitchFamily="18" charset="0"/>
              </a:rPr>
              <a:t>The Maharashtra Plan Schemes Information Management System (MP-SIMS) Portal of Department of Planning is redesigned to capture the age and sex disaggregated data.</a:t>
            </a:r>
          </a:p>
          <a:p>
            <a:pPr algn="just">
              <a:lnSpc>
                <a:spcPct val="100000"/>
              </a:lnSpc>
              <a:spcBef>
                <a:spcPts val="1800"/>
              </a:spcBef>
            </a:pPr>
            <a:r>
              <a:rPr lang="en-IN" sz="2000" i="1" dirty="0">
                <a:highlight>
                  <a:srgbClr val="FFFF00"/>
                </a:highlight>
                <a:latin typeface="Book Antiqua" panose="02040602050305030304" pitchFamily="18" charset="0"/>
              </a:rPr>
              <a:t>Gender and  Child Budget Statement are integrated into the state’s budget  portal- </a:t>
            </a:r>
            <a:r>
              <a:rPr lang="en-IN" sz="20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Budget Estimation, Allocation and Monitoring System (</a:t>
            </a:r>
            <a:r>
              <a:rPr lang="en-IN" sz="2000" i="1" dirty="0">
                <a:highlight>
                  <a:srgbClr val="FFFF00"/>
                </a:highlight>
                <a:latin typeface="Book Antiqua" panose="02040602050305030304" pitchFamily="18" charset="0"/>
              </a:rPr>
              <a:t>BEAMS) </a:t>
            </a:r>
          </a:p>
          <a:p>
            <a:pPr marL="0" indent="0" algn="just">
              <a:lnSpc>
                <a:spcPct val="100000"/>
              </a:lnSpc>
              <a:spcBef>
                <a:spcPts val="1800"/>
              </a:spcBef>
              <a:buNone/>
            </a:pPr>
            <a:r>
              <a:rPr lang="en-IN" sz="2000" i="1" dirty="0">
                <a:latin typeface="Book Antiqua" panose="02040602050305030304" pitchFamily="18" charset="0"/>
              </a:rPr>
              <a:t>Each of the tools meet one or more of the following objective: </a:t>
            </a:r>
          </a:p>
          <a:p>
            <a:pPr marL="457200" indent="-457200" algn="just">
              <a:lnSpc>
                <a:spcPct val="100000"/>
              </a:lnSpc>
              <a:spcBef>
                <a:spcPts val="1800"/>
              </a:spcBef>
              <a:buAutoNum type="arabicPeriod"/>
            </a:pPr>
            <a:r>
              <a:rPr lang="en-IN" sz="2000" i="1" dirty="0">
                <a:latin typeface="Book Antiqua" panose="02040602050305030304" pitchFamily="18" charset="0"/>
              </a:rPr>
              <a:t>Influence and access the policies, programs and budget from the perspective of gender equality and child rights. It entails more informed planning. </a:t>
            </a:r>
          </a:p>
          <a:p>
            <a:pPr marL="457200" indent="-457200" algn="just">
              <a:lnSpc>
                <a:spcPct val="100000"/>
              </a:lnSpc>
              <a:spcBef>
                <a:spcPts val="1800"/>
              </a:spcBef>
              <a:buAutoNum type="arabicPeriod"/>
            </a:pPr>
            <a:r>
              <a:rPr lang="en-IN" sz="2000" i="1" dirty="0">
                <a:latin typeface="Book Antiqua" panose="02040602050305030304" pitchFamily="18" charset="0"/>
              </a:rPr>
              <a:t>Ensure equity and accountability of public spending on women &amp; Children. </a:t>
            </a:r>
          </a:p>
          <a:p>
            <a:pPr marL="457200" indent="-457200" algn="just">
              <a:lnSpc>
                <a:spcPct val="100000"/>
              </a:lnSpc>
              <a:spcBef>
                <a:spcPts val="1800"/>
              </a:spcBef>
              <a:buAutoNum type="arabicPeriod"/>
            </a:pPr>
            <a:r>
              <a:rPr lang="en-IN" sz="2000" i="1" dirty="0">
                <a:latin typeface="Book Antiqua" panose="02040602050305030304" pitchFamily="18" charset="0"/>
              </a:rPr>
              <a:t>Facilitate convergence among all departments in protecting child rights and promoting gender equality. </a:t>
            </a:r>
          </a:p>
          <a:p>
            <a:pPr marL="457200" indent="-457200" algn="just">
              <a:lnSpc>
                <a:spcPct val="100000"/>
              </a:lnSpc>
              <a:spcBef>
                <a:spcPts val="1800"/>
              </a:spcBef>
              <a:buAutoNum type="arabicPeriod"/>
            </a:pPr>
            <a:r>
              <a:rPr lang="en-IN" sz="2000" i="1" dirty="0">
                <a:latin typeface="Book Antiqua" panose="02040602050305030304" pitchFamily="18" charset="0"/>
              </a:rPr>
              <a:t>Strengthen the capacity of government employees to incorporate gender and child needs in planning and evaluation at all levels. </a:t>
            </a:r>
          </a:p>
          <a:p>
            <a:pPr marL="457200" indent="-457200" algn="just">
              <a:lnSpc>
                <a:spcPct val="100000"/>
              </a:lnSpc>
              <a:spcBef>
                <a:spcPts val="1800"/>
              </a:spcBef>
              <a:buAutoNum type="arabicPeriod"/>
            </a:pPr>
            <a:r>
              <a:rPr lang="en-IN" sz="2000" i="1" dirty="0">
                <a:latin typeface="Book Antiqua" panose="02040602050305030304" pitchFamily="18" charset="0"/>
              </a:rPr>
              <a:t>To support strategies for active and sustained participation of women and children in the process of planning and budgeting at all levels of governance. </a:t>
            </a:r>
          </a:p>
        </p:txBody>
      </p:sp>
    </p:spTree>
    <p:extLst>
      <p:ext uri="{BB962C8B-B14F-4D97-AF65-F5344CB8AC3E}">
        <p14:creationId xmlns:p14="http://schemas.microsoft.com/office/powerpoint/2010/main" val="3665120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6530D6AF-E72C-4554-72A4-C863D3E05AA8}"/>
              </a:ext>
            </a:extLst>
          </p:cNvPr>
          <p:cNvGrpSpPr/>
          <p:nvPr/>
        </p:nvGrpSpPr>
        <p:grpSpPr>
          <a:xfrm flipV="1">
            <a:off x="6227527" y="1272464"/>
            <a:ext cx="1770702" cy="3250425"/>
            <a:chOff x="4988130" y="1412813"/>
            <a:chExt cx="1590192" cy="3126160"/>
          </a:xfrm>
        </p:grpSpPr>
        <p:sp>
          <p:nvSpPr>
            <p:cNvPr id="14" name="Arc 13">
              <a:extLst>
                <a:ext uri="{FF2B5EF4-FFF2-40B4-BE49-F238E27FC236}">
                  <a16:creationId xmlns:a16="http://schemas.microsoft.com/office/drawing/2014/main" id="{9D9BF034-3782-3E4E-720E-BF0011403B7E}"/>
                </a:ext>
              </a:extLst>
            </p:cNvPr>
            <p:cNvSpPr/>
            <p:nvPr/>
          </p:nvSpPr>
          <p:spPr>
            <a:xfrm rot="10800000">
              <a:off x="5402254" y="1412813"/>
              <a:ext cx="1176068" cy="1176068"/>
            </a:xfrm>
            <a:prstGeom prst="arc">
              <a:avLst>
                <a:gd name="adj1" fmla="val 10895"/>
                <a:gd name="adj2" fmla="val 15969831"/>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cxnSp>
          <p:nvCxnSpPr>
            <p:cNvPr id="15" name="Straight Connector 14">
              <a:extLst>
                <a:ext uri="{FF2B5EF4-FFF2-40B4-BE49-F238E27FC236}">
                  <a16:creationId xmlns:a16="http://schemas.microsoft.com/office/drawing/2014/main" id="{9852BA5B-59F9-323E-5879-760C99127177}"/>
                </a:ext>
              </a:extLst>
            </p:cNvPr>
            <p:cNvCxnSpPr>
              <a:cxnSpLocks/>
            </p:cNvCxnSpPr>
            <p:nvPr/>
          </p:nvCxnSpPr>
          <p:spPr>
            <a:xfrm flipV="1">
              <a:off x="4988130" y="2004927"/>
              <a:ext cx="447768"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F023D8B-4158-B10A-86B4-904B4CB10D3E}"/>
                </a:ext>
              </a:extLst>
            </p:cNvPr>
            <p:cNvCxnSpPr>
              <a:cxnSpLocks/>
            </p:cNvCxnSpPr>
            <p:nvPr/>
          </p:nvCxnSpPr>
          <p:spPr>
            <a:xfrm>
              <a:off x="6041644" y="2582605"/>
              <a:ext cx="0" cy="1956368"/>
            </a:xfrm>
            <a:prstGeom prst="line">
              <a:avLst/>
            </a:prstGeom>
            <a:ln w="38100">
              <a:solidFill>
                <a:schemeClr val="accent4"/>
              </a:solidFill>
              <a:tailEnd type="ova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92AEFD85-8BDD-AEEE-4038-2E995CC0A4EB}"/>
                </a:ext>
              </a:extLst>
            </p:cNvPr>
            <p:cNvSpPr/>
            <p:nvPr/>
          </p:nvSpPr>
          <p:spPr>
            <a:xfrm>
              <a:off x="5519395" y="1538785"/>
              <a:ext cx="880621" cy="880621"/>
            </a:xfrm>
            <a:prstGeom prst="ellipse">
              <a:avLst/>
            </a:prstGeom>
            <a:solidFill>
              <a:schemeClr val="accent4"/>
            </a:solidFill>
            <a:ln/>
          </p:spPr>
          <p:style>
            <a:lnRef idx="1">
              <a:schemeClr val="accent5"/>
            </a:lnRef>
            <a:fillRef idx="3">
              <a:schemeClr val="accent5"/>
            </a:fillRef>
            <a:effectRef idx="2">
              <a:schemeClr val="accent5"/>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grpSp>
      <p:grpSp>
        <p:nvGrpSpPr>
          <p:cNvPr id="33" name="Group 32">
            <a:extLst>
              <a:ext uri="{FF2B5EF4-FFF2-40B4-BE49-F238E27FC236}">
                <a16:creationId xmlns:a16="http://schemas.microsoft.com/office/drawing/2014/main" id="{07C61198-216E-88DE-6B36-01143D577423}"/>
              </a:ext>
            </a:extLst>
          </p:cNvPr>
          <p:cNvGrpSpPr/>
          <p:nvPr/>
        </p:nvGrpSpPr>
        <p:grpSpPr>
          <a:xfrm>
            <a:off x="4658142" y="3336399"/>
            <a:ext cx="1545042" cy="2895941"/>
            <a:chOff x="4988130" y="1489609"/>
            <a:chExt cx="1486864" cy="2749757"/>
          </a:xfrm>
        </p:grpSpPr>
        <p:sp>
          <p:nvSpPr>
            <p:cNvPr id="35" name="Arc 34">
              <a:extLst>
                <a:ext uri="{FF2B5EF4-FFF2-40B4-BE49-F238E27FC236}">
                  <a16:creationId xmlns:a16="http://schemas.microsoft.com/office/drawing/2014/main" id="{649F66D8-1293-0EB8-E575-BC6E4110930D}"/>
                </a:ext>
              </a:extLst>
            </p:cNvPr>
            <p:cNvSpPr/>
            <p:nvPr/>
          </p:nvSpPr>
          <p:spPr>
            <a:xfrm rot="10800000">
              <a:off x="5298926" y="1489609"/>
              <a:ext cx="1176068" cy="1176068"/>
            </a:xfrm>
            <a:prstGeom prst="arc">
              <a:avLst>
                <a:gd name="adj1" fmla="val 344034"/>
                <a:gd name="adj2" fmla="val 15969831"/>
              </a:avLst>
            </a:prstGeom>
            <a:ln w="3810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a:latin typeface="Times New Roman" panose="02020603050405020304" pitchFamily="18" charset="0"/>
                <a:cs typeface="Times New Roman" panose="02020603050405020304" pitchFamily="18" charset="0"/>
              </a:endParaRPr>
            </a:p>
          </p:txBody>
        </p:sp>
        <p:cxnSp>
          <p:nvCxnSpPr>
            <p:cNvPr id="36" name="Straight Connector 35">
              <a:extLst>
                <a:ext uri="{FF2B5EF4-FFF2-40B4-BE49-F238E27FC236}">
                  <a16:creationId xmlns:a16="http://schemas.microsoft.com/office/drawing/2014/main" id="{52F3468B-9844-09C6-81BB-E84C95191920}"/>
                </a:ext>
              </a:extLst>
            </p:cNvPr>
            <p:cNvCxnSpPr>
              <a:cxnSpLocks/>
            </p:cNvCxnSpPr>
            <p:nvPr/>
          </p:nvCxnSpPr>
          <p:spPr>
            <a:xfrm>
              <a:off x="4988130" y="2004927"/>
              <a:ext cx="306776"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6FC36E2-0C52-9915-6744-558A9B2E0990}"/>
                </a:ext>
              </a:extLst>
            </p:cNvPr>
            <p:cNvCxnSpPr>
              <a:cxnSpLocks/>
            </p:cNvCxnSpPr>
            <p:nvPr/>
          </p:nvCxnSpPr>
          <p:spPr>
            <a:xfrm>
              <a:off x="5962606" y="2643513"/>
              <a:ext cx="0" cy="1595853"/>
            </a:xfrm>
            <a:prstGeom prst="line">
              <a:avLst/>
            </a:prstGeom>
            <a:ln w="38100">
              <a:solidFill>
                <a:schemeClr val="bg2"/>
              </a:solidFill>
              <a:tailEnd type="ova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1C3075A9-FF10-EB56-2EF8-DE759B71373B}"/>
                </a:ext>
              </a:extLst>
            </p:cNvPr>
            <p:cNvSpPr/>
            <p:nvPr/>
          </p:nvSpPr>
          <p:spPr>
            <a:xfrm>
              <a:off x="5438445" y="1629190"/>
              <a:ext cx="910661" cy="857444"/>
            </a:xfrm>
            <a:prstGeom prst="ellipse">
              <a:avLst/>
            </a:prstGeom>
            <a:solidFill>
              <a:schemeClr val="bg2"/>
            </a:solidFill>
            <a:ln>
              <a:solidFill>
                <a:schemeClr val="bg2"/>
              </a:solidFill>
            </a:ln>
          </p:spPr>
          <p:style>
            <a:lnRef idx="1">
              <a:schemeClr val="accent5"/>
            </a:lnRef>
            <a:fillRef idx="3">
              <a:schemeClr val="accent5"/>
            </a:fillRef>
            <a:effectRef idx="2">
              <a:schemeClr val="accent5"/>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grpSp>
      <p:grpSp>
        <p:nvGrpSpPr>
          <p:cNvPr id="40" name="Group 39">
            <a:extLst>
              <a:ext uri="{FF2B5EF4-FFF2-40B4-BE49-F238E27FC236}">
                <a16:creationId xmlns:a16="http://schemas.microsoft.com/office/drawing/2014/main" id="{B1F1D343-F94C-2A32-12EB-9C460531A47F}"/>
              </a:ext>
            </a:extLst>
          </p:cNvPr>
          <p:cNvGrpSpPr/>
          <p:nvPr/>
        </p:nvGrpSpPr>
        <p:grpSpPr>
          <a:xfrm flipV="1">
            <a:off x="3020168" y="1244980"/>
            <a:ext cx="1659087" cy="3277909"/>
            <a:chOff x="4988130" y="1437974"/>
            <a:chExt cx="1573729" cy="3164781"/>
          </a:xfrm>
        </p:grpSpPr>
        <p:sp>
          <p:nvSpPr>
            <p:cNvPr id="42" name="Arc 41">
              <a:extLst>
                <a:ext uri="{FF2B5EF4-FFF2-40B4-BE49-F238E27FC236}">
                  <a16:creationId xmlns:a16="http://schemas.microsoft.com/office/drawing/2014/main" id="{BA34B58B-2C97-33CF-EB91-B9F7C7DA6A52}"/>
                </a:ext>
              </a:extLst>
            </p:cNvPr>
            <p:cNvSpPr/>
            <p:nvPr/>
          </p:nvSpPr>
          <p:spPr>
            <a:xfrm rot="10800000">
              <a:off x="5385791" y="1437974"/>
              <a:ext cx="1176068" cy="1176068"/>
            </a:xfrm>
            <a:prstGeom prst="arc">
              <a:avLst>
                <a:gd name="adj1" fmla="val 8849"/>
                <a:gd name="adj2" fmla="val 15969831"/>
              </a:avLst>
            </a:prstGeom>
            <a:ln w="3810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cxnSp>
          <p:nvCxnSpPr>
            <p:cNvPr id="43" name="Straight Connector 42">
              <a:extLst>
                <a:ext uri="{FF2B5EF4-FFF2-40B4-BE49-F238E27FC236}">
                  <a16:creationId xmlns:a16="http://schemas.microsoft.com/office/drawing/2014/main" id="{A5EA0B93-8A1E-1D07-F581-CBDD3E1BE1A2}"/>
                </a:ext>
              </a:extLst>
            </p:cNvPr>
            <p:cNvCxnSpPr>
              <a:cxnSpLocks/>
            </p:cNvCxnSpPr>
            <p:nvPr/>
          </p:nvCxnSpPr>
          <p:spPr>
            <a:xfrm>
              <a:off x="4988130" y="2004928"/>
              <a:ext cx="384347" cy="1979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9F9537E-C4D2-10B3-D928-08C90046C753}"/>
                </a:ext>
              </a:extLst>
            </p:cNvPr>
            <p:cNvCxnSpPr>
              <a:cxnSpLocks/>
            </p:cNvCxnSpPr>
            <p:nvPr/>
          </p:nvCxnSpPr>
          <p:spPr>
            <a:xfrm flipH="1">
              <a:off x="6015361" y="2627759"/>
              <a:ext cx="16327" cy="1974996"/>
            </a:xfrm>
            <a:prstGeom prst="line">
              <a:avLst/>
            </a:prstGeom>
            <a:ln w="38100">
              <a:solidFill>
                <a:schemeClr val="accent2"/>
              </a:solidFill>
              <a:tailEnd type="ova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67ED79CA-D36A-7A3F-3AB8-1E52FDBCCDA5}"/>
                </a:ext>
              </a:extLst>
            </p:cNvPr>
            <p:cNvSpPr/>
            <p:nvPr/>
          </p:nvSpPr>
          <p:spPr>
            <a:xfrm>
              <a:off x="5528506" y="1601354"/>
              <a:ext cx="880621" cy="880621"/>
            </a:xfrm>
            <a:prstGeom prst="ellipse">
              <a:avLst/>
            </a:prstGeom>
            <a:ln/>
          </p:spPr>
          <p:style>
            <a:lnRef idx="0">
              <a:schemeClr val="accent2"/>
            </a:lnRef>
            <a:fillRef idx="3">
              <a:schemeClr val="accent2"/>
            </a:fillRef>
            <a:effectRef idx="3">
              <a:schemeClr val="accent2"/>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grpSp>
      <p:grpSp>
        <p:nvGrpSpPr>
          <p:cNvPr id="47" name="Group 46">
            <a:extLst>
              <a:ext uri="{FF2B5EF4-FFF2-40B4-BE49-F238E27FC236}">
                <a16:creationId xmlns:a16="http://schemas.microsoft.com/office/drawing/2014/main" id="{C613341C-E4A1-CE6C-C619-92DF0116E1C6}"/>
              </a:ext>
            </a:extLst>
          </p:cNvPr>
          <p:cNvGrpSpPr/>
          <p:nvPr/>
        </p:nvGrpSpPr>
        <p:grpSpPr>
          <a:xfrm>
            <a:off x="1270051" y="3288809"/>
            <a:ext cx="1757954" cy="2943530"/>
            <a:chOff x="5008686" y="1122391"/>
            <a:chExt cx="1561158" cy="2787905"/>
          </a:xfrm>
        </p:grpSpPr>
        <p:sp>
          <p:nvSpPr>
            <p:cNvPr id="49" name="Arc 48">
              <a:extLst>
                <a:ext uri="{FF2B5EF4-FFF2-40B4-BE49-F238E27FC236}">
                  <a16:creationId xmlns:a16="http://schemas.microsoft.com/office/drawing/2014/main" id="{FACA1EE9-1951-C96B-F91D-2FFEAA491B8C}"/>
                </a:ext>
              </a:extLst>
            </p:cNvPr>
            <p:cNvSpPr/>
            <p:nvPr/>
          </p:nvSpPr>
          <p:spPr>
            <a:xfrm rot="10800000">
              <a:off x="5393776" y="1122391"/>
              <a:ext cx="1176068" cy="1176068"/>
            </a:xfrm>
            <a:prstGeom prst="arc">
              <a:avLst>
                <a:gd name="adj1" fmla="val 8721"/>
                <a:gd name="adj2" fmla="val 15969831"/>
              </a:avLst>
            </a:prstGeom>
            <a:ln w="381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solidFill>
                  <a:schemeClr val="accent6">
                    <a:lumMod val="60000"/>
                    <a:lumOff val="40000"/>
                  </a:schemeClr>
                </a:solidFill>
                <a:latin typeface="Times New Roman" panose="02020603050405020304" pitchFamily="18" charset="0"/>
                <a:cs typeface="Times New Roman" panose="02020603050405020304" pitchFamily="18" charset="0"/>
              </a:endParaRPr>
            </a:p>
          </p:txBody>
        </p:sp>
        <p:cxnSp>
          <p:nvCxnSpPr>
            <p:cNvPr id="50" name="Straight Connector 49">
              <a:extLst>
                <a:ext uri="{FF2B5EF4-FFF2-40B4-BE49-F238E27FC236}">
                  <a16:creationId xmlns:a16="http://schemas.microsoft.com/office/drawing/2014/main" id="{6279D8FA-8AB5-DCAD-08E6-FE8EC4E8D935}"/>
                </a:ext>
              </a:extLst>
            </p:cNvPr>
            <p:cNvCxnSpPr>
              <a:cxnSpLocks/>
            </p:cNvCxnSpPr>
            <p:nvPr/>
          </p:nvCxnSpPr>
          <p:spPr>
            <a:xfrm>
              <a:off x="5008686" y="1737117"/>
              <a:ext cx="400892" cy="5909"/>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C03836C-D825-7D43-D9D0-F3A015E1886E}"/>
                </a:ext>
              </a:extLst>
            </p:cNvPr>
            <p:cNvCxnSpPr>
              <a:cxnSpLocks/>
            </p:cNvCxnSpPr>
            <p:nvPr/>
          </p:nvCxnSpPr>
          <p:spPr>
            <a:xfrm flipH="1">
              <a:off x="6044011" y="2298459"/>
              <a:ext cx="18054" cy="1611837"/>
            </a:xfrm>
            <a:prstGeom prst="line">
              <a:avLst/>
            </a:prstGeom>
            <a:ln w="38100">
              <a:solidFill>
                <a:schemeClr val="accent5"/>
              </a:solidFill>
              <a:tailEnd type="ova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A8BE751D-E4F9-512F-24DA-C8CD6D310442}"/>
                </a:ext>
              </a:extLst>
            </p:cNvPr>
            <p:cNvSpPr/>
            <p:nvPr/>
          </p:nvSpPr>
          <p:spPr>
            <a:xfrm>
              <a:off x="5521541" y="1283086"/>
              <a:ext cx="880621" cy="880621"/>
            </a:xfrm>
            <a:prstGeom prst="ellipse">
              <a:avLst/>
            </a:prstGeom>
            <a:ln/>
          </p:spPr>
          <p:style>
            <a:lnRef idx="1">
              <a:schemeClr val="accent5"/>
            </a:lnRef>
            <a:fillRef idx="3">
              <a:schemeClr val="accent5"/>
            </a:fillRef>
            <a:effectRef idx="2">
              <a:schemeClr val="accent5"/>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grpSp>
      <p:grpSp>
        <p:nvGrpSpPr>
          <p:cNvPr id="54" name="Group 53">
            <a:extLst>
              <a:ext uri="{FF2B5EF4-FFF2-40B4-BE49-F238E27FC236}">
                <a16:creationId xmlns:a16="http://schemas.microsoft.com/office/drawing/2014/main" id="{4625EE0B-AF4C-EF83-5CA1-129B95D71D6B}"/>
              </a:ext>
            </a:extLst>
          </p:cNvPr>
          <p:cNvGrpSpPr/>
          <p:nvPr/>
        </p:nvGrpSpPr>
        <p:grpSpPr>
          <a:xfrm flipV="1">
            <a:off x="-230521" y="1114632"/>
            <a:ext cx="1534741" cy="3437016"/>
            <a:chOff x="5584486" y="1436655"/>
            <a:chExt cx="1400090" cy="3066305"/>
          </a:xfrm>
        </p:grpSpPr>
        <p:sp>
          <p:nvSpPr>
            <p:cNvPr id="56" name="Arc 55">
              <a:extLst>
                <a:ext uri="{FF2B5EF4-FFF2-40B4-BE49-F238E27FC236}">
                  <a16:creationId xmlns:a16="http://schemas.microsoft.com/office/drawing/2014/main" id="{6864811F-DD87-9662-E3E3-B960ED2D41D5}"/>
                </a:ext>
              </a:extLst>
            </p:cNvPr>
            <p:cNvSpPr/>
            <p:nvPr/>
          </p:nvSpPr>
          <p:spPr>
            <a:xfrm rot="10800000">
              <a:off x="5808508" y="1436655"/>
              <a:ext cx="1176068" cy="1176068"/>
            </a:xfrm>
            <a:prstGeom prst="arc">
              <a:avLst>
                <a:gd name="adj1" fmla="val 10895"/>
                <a:gd name="adj2" fmla="val 15969831"/>
              </a:avLst>
            </a:prstGeom>
            <a:ln w="3810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a:latin typeface="Times New Roman" panose="02020603050405020304" pitchFamily="18" charset="0"/>
                <a:cs typeface="Times New Roman" panose="02020603050405020304" pitchFamily="18" charset="0"/>
              </a:endParaRPr>
            </a:p>
          </p:txBody>
        </p:sp>
        <p:cxnSp>
          <p:nvCxnSpPr>
            <p:cNvPr id="57" name="Straight Connector 56">
              <a:extLst>
                <a:ext uri="{FF2B5EF4-FFF2-40B4-BE49-F238E27FC236}">
                  <a16:creationId xmlns:a16="http://schemas.microsoft.com/office/drawing/2014/main" id="{5C3126DB-6C0A-2620-FAA7-49F81FB340B7}"/>
                </a:ext>
              </a:extLst>
            </p:cNvPr>
            <p:cNvCxnSpPr>
              <a:cxnSpLocks/>
            </p:cNvCxnSpPr>
            <p:nvPr/>
          </p:nvCxnSpPr>
          <p:spPr>
            <a:xfrm flipV="1">
              <a:off x="5584486" y="2004927"/>
              <a:ext cx="224021"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9213B838-D4B1-8E82-FC1E-574C64AD7F86}"/>
                </a:ext>
              </a:extLst>
            </p:cNvPr>
            <p:cNvCxnSpPr>
              <a:cxnSpLocks/>
            </p:cNvCxnSpPr>
            <p:nvPr/>
          </p:nvCxnSpPr>
          <p:spPr>
            <a:xfrm>
              <a:off x="6442861" y="2603885"/>
              <a:ext cx="0" cy="1899075"/>
            </a:xfrm>
            <a:prstGeom prst="line">
              <a:avLst/>
            </a:prstGeom>
            <a:ln w="38100">
              <a:solidFill>
                <a:schemeClr val="accent6"/>
              </a:solidFill>
              <a:tailEnd type="ova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306D350A-1FED-B2E1-1D60-9A59646A5BEA}"/>
                </a:ext>
              </a:extLst>
            </p:cNvPr>
            <p:cNvSpPr/>
            <p:nvPr/>
          </p:nvSpPr>
          <p:spPr>
            <a:xfrm>
              <a:off x="5967387" y="1584055"/>
              <a:ext cx="880621" cy="880621"/>
            </a:xfrm>
            <a:prstGeom prst="ellipse">
              <a:avLst/>
            </a:prstGeom>
            <a:ln/>
          </p:spPr>
          <p:style>
            <a:lnRef idx="1">
              <a:schemeClr val="accent6"/>
            </a:lnRef>
            <a:fillRef idx="3">
              <a:schemeClr val="accent6"/>
            </a:fillRef>
            <a:effectRef idx="2">
              <a:schemeClr val="accent6"/>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grpSp>
      <p:sp>
        <p:nvSpPr>
          <p:cNvPr id="2" name="TextBox 1">
            <a:extLst>
              <a:ext uri="{FF2B5EF4-FFF2-40B4-BE49-F238E27FC236}">
                <a16:creationId xmlns:a16="http://schemas.microsoft.com/office/drawing/2014/main" id="{223300FB-1285-2F9D-1CDA-B3E705A25DE6}"/>
              </a:ext>
            </a:extLst>
          </p:cNvPr>
          <p:cNvSpPr txBox="1"/>
          <p:nvPr/>
        </p:nvSpPr>
        <p:spPr>
          <a:xfrm>
            <a:off x="225226" y="322210"/>
            <a:ext cx="1403853" cy="373282"/>
          </a:xfrm>
          <a:prstGeom prst="rect">
            <a:avLst/>
          </a:prstGeom>
          <a:noFill/>
        </p:spPr>
        <p:txBody>
          <a:bodyPr wrap="square" rtlCol="0">
            <a:spAutoFit/>
          </a:bodyPr>
          <a:lstStyle/>
          <a:p>
            <a:r>
              <a:rPr lang="en-IN" dirty="0">
                <a:highlight>
                  <a:srgbClr val="CCCCFF"/>
                </a:highlight>
                <a:latin typeface="Times New Roman" panose="02020603050405020304" pitchFamily="18" charset="0"/>
                <a:cs typeface="Times New Roman" panose="02020603050405020304" pitchFamily="18" charset="0"/>
              </a:rPr>
              <a:t>2013-14</a:t>
            </a:r>
          </a:p>
        </p:txBody>
      </p:sp>
      <p:sp>
        <p:nvSpPr>
          <p:cNvPr id="3" name="TextBox 2">
            <a:extLst>
              <a:ext uri="{FF2B5EF4-FFF2-40B4-BE49-F238E27FC236}">
                <a16:creationId xmlns:a16="http://schemas.microsoft.com/office/drawing/2014/main" id="{B4D6BC2A-900D-022B-6C26-A0CC8DD78E06}"/>
              </a:ext>
            </a:extLst>
          </p:cNvPr>
          <p:cNvSpPr txBox="1"/>
          <p:nvPr/>
        </p:nvSpPr>
        <p:spPr>
          <a:xfrm>
            <a:off x="8655254" y="6348193"/>
            <a:ext cx="1403853" cy="373282"/>
          </a:xfrm>
          <a:prstGeom prst="rect">
            <a:avLst/>
          </a:prstGeom>
          <a:noFill/>
        </p:spPr>
        <p:txBody>
          <a:bodyPr wrap="square" rtlCol="0">
            <a:spAutoFit/>
          </a:bodyPr>
          <a:lstStyle/>
          <a:p>
            <a:r>
              <a:rPr lang="en-IN" dirty="0">
                <a:highlight>
                  <a:srgbClr val="CCCCFF"/>
                </a:highlight>
                <a:latin typeface="Times New Roman" panose="02020603050405020304" pitchFamily="18" charset="0"/>
                <a:cs typeface="Times New Roman" panose="02020603050405020304" pitchFamily="18" charset="0"/>
              </a:rPr>
              <a:t>2022-23</a:t>
            </a:r>
          </a:p>
        </p:txBody>
      </p:sp>
      <p:sp>
        <p:nvSpPr>
          <p:cNvPr id="4" name="TextBox 3">
            <a:extLst>
              <a:ext uri="{FF2B5EF4-FFF2-40B4-BE49-F238E27FC236}">
                <a16:creationId xmlns:a16="http://schemas.microsoft.com/office/drawing/2014/main" id="{644E0811-3A5C-942D-91C7-4A80382F963C}"/>
              </a:ext>
            </a:extLst>
          </p:cNvPr>
          <p:cNvSpPr txBox="1"/>
          <p:nvPr/>
        </p:nvSpPr>
        <p:spPr>
          <a:xfrm>
            <a:off x="5187698" y="6384867"/>
            <a:ext cx="1403853" cy="373282"/>
          </a:xfrm>
          <a:prstGeom prst="rect">
            <a:avLst/>
          </a:prstGeom>
          <a:noFill/>
        </p:spPr>
        <p:txBody>
          <a:bodyPr wrap="square" rtlCol="0">
            <a:spAutoFit/>
          </a:bodyPr>
          <a:lstStyle/>
          <a:p>
            <a:r>
              <a:rPr lang="en-IN" dirty="0">
                <a:highlight>
                  <a:srgbClr val="CCCCFF"/>
                </a:highlight>
                <a:latin typeface="Times New Roman" panose="02020603050405020304" pitchFamily="18" charset="0"/>
                <a:cs typeface="Times New Roman" panose="02020603050405020304" pitchFamily="18" charset="0"/>
              </a:rPr>
              <a:t>2020-21</a:t>
            </a:r>
          </a:p>
        </p:txBody>
      </p:sp>
      <p:sp>
        <p:nvSpPr>
          <p:cNvPr id="5" name="TextBox 4">
            <a:extLst>
              <a:ext uri="{FF2B5EF4-FFF2-40B4-BE49-F238E27FC236}">
                <a16:creationId xmlns:a16="http://schemas.microsoft.com/office/drawing/2014/main" id="{3941B27C-18E8-E349-07BF-5774FFE2FC83}"/>
              </a:ext>
            </a:extLst>
          </p:cNvPr>
          <p:cNvSpPr txBox="1"/>
          <p:nvPr/>
        </p:nvSpPr>
        <p:spPr>
          <a:xfrm>
            <a:off x="3480615" y="322210"/>
            <a:ext cx="1127378" cy="369332"/>
          </a:xfrm>
          <a:prstGeom prst="rect">
            <a:avLst/>
          </a:prstGeom>
          <a:noFill/>
        </p:spPr>
        <p:txBody>
          <a:bodyPr wrap="square" rtlCol="0">
            <a:spAutoFit/>
          </a:bodyPr>
          <a:lstStyle/>
          <a:p>
            <a:r>
              <a:rPr lang="en-IN" dirty="0">
                <a:highlight>
                  <a:srgbClr val="CCCCFF"/>
                </a:highlight>
                <a:latin typeface="Times New Roman" panose="02020603050405020304" pitchFamily="18" charset="0"/>
                <a:cs typeface="Times New Roman" panose="02020603050405020304" pitchFamily="18" charset="0"/>
              </a:rPr>
              <a:t>2019-20</a:t>
            </a:r>
          </a:p>
        </p:txBody>
      </p:sp>
      <p:sp>
        <p:nvSpPr>
          <p:cNvPr id="6" name="TextBox 5">
            <a:extLst>
              <a:ext uri="{FF2B5EF4-FFF2-40B4-BE49-F238E27FC236}">
                <a16:creationId xmlns:a16="http://schemas.microsoft.com/office/drawing/2014/main" id="{8B111847-F8E0-7594-5E1B-C0A6DC0F1D24}"/>
              </a:ext>
            </a:extLst>
          </p:cNvPr>
          <p:cNvSpPr txBox="1"/>
          <p:nvPr/>
        </p:nvSpPr>
        <p:spPr>
          <a:xfrm>
            <a:off x="10253519" y="343230"/>
            <a:ext cx="1403853" cy="373282"/>
          </a:xfrm>
          <a:prstGeom prst="rect">
            <a:avLst/>
          </a:prstGeom>
          <a:noFill/>
        </p:spPr>
        <p:txBody>
          <a:bodyPr wrap="square" rtlCol="0">
            <a:spAutoFit/>
          </a:bodyPr>
          <a:lstStyle/>
          <a:p>
            <a:r>
              <a:rPr lang="en-IN" dirty="0">
                <a:highlight>
                  <a:srgbClr val="CCCCFF"/>
                </a:highlight>
                <a:latin typeface="Times New Roman" panose="02020603050405020304" pitchFamily="18" charset="0"/>
                <a:cs typeface="Times New Roman" panose="02020603050405020304" pitchFamily="18" charset="0"/>
              </a:rPr>
              <a:t>2024-25</a:t>
            </a:r>
          </a:p>
        </p:txBody>
      </p:sp>
      <p:sp>
        <p:nvSpPr>
          <p:cNvPr id="8" name="TextBox 7">
            <a:extLst>
              <a:ext uri="{FF2B5EF4-FFF2-40B4-BE49-F238E27FC236}">
                <a16:creationId xmlns:a16="http://schemas.microsoft.com/office/drawing/2014/main" id="{C7CA001E-43EE-85BA-1019-2340FD3C9887}"/>
              </a:ext>
            </a:extLst>
          </p:cNvPr>
          <p:cNvSpPr txBox="1"/>
          <p:nvPr/>
        </p:nvSpPr>
        <p:spPr>
          <a:xfrm>
            <a:off x="623344" y="637320"/>
            <a:ext cx="1907859" cy="37328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Adoption of GB</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cxnSp>
        <p:nvCxnSpPr>
          <p:cNvPr id="19" name="Straight Connector 18">
            <a:extLst>
              <a:ext uri="{FF2B5EF4-FFF2-40B4-BE49-F238E27FC236}">
                <a16:creationId xmlns:a16="http://schemas.microsoft.com/office/drawing/2014/main" id="{F41C327A-6AA5-6120-60AC-EDD30962E1D5}"/>
              </a:ext>
            </a:extLst>
          </p:cNvPr>
          <p:cNvCxnSpPr>
            <a:cxnSpLocks/>
          </p:cNvCxnSpPr>
          <p:nvPr/>
        </p:nvCxnSpPr>
        <p:spPr>
          <a:xfrm>
            <a:off x="4147950" y="1114919"/>
            <a:ext cx="1076851"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1" name="Straight Connector 20">
            <a:extLst>
              <a:ext uri="{FF2B5EF4-FFF2-40B4-BE49-F238E27FC236}">
                <a16:creationId xmlns:a16="http://schemas.microsoft.com/office/drawing/2014/main" id="{26476E37-DD93-146E-48B6-DFEF7FA8E293}"/>
              </a:ext>
            </a:extLst>
          </p:cNvPr>
          <p:cNvCxnSpPr>
            <a:cxnSpLocks/>
          </p:cNvCxnSpPr>
          <p:nvPr/>
        </p:nvCxnSpPr>
        <p:spPr>
          <a:xfrm>
            <a:off x="7606515" y="1148584"/>
            <a:ext cx="1415143" cy="7940"/>
          </a:xfrm>
          <a:prstGeom prst="line">
            <a:avLst/>
          </a:prstGeom>
        </p:spPr>
        <p:style>
          <a:lnRef idx="3">
            <a:schemeClr val="accent4"/>
          </a:lnRef>
          <a:fillRef idx="0">
            <a:schemeClr val="accent4"/>
          </a:fillRef>
          <a:effectRef idx="2">
            <a:schemeClr val="accent4"/>
          </a:effectRef>
          <a:fontRef idx="minor">
            <a:schemeClr val="tx1"/>
          </a:fontRef>
        </p:style>
      </p:cxnSp>
      <p:cxnSp>
        <p:nvCxnSpPr>
          <p:cNvPr id="23" name="Straight Connector 22">
            <a:extLst>
              <a:ext uri="{FF2B5EF4-FFF2-40B4-BE49-F238E27FC236}">
                <a16:creationId xmlns:a16="http://schemas.microsoft.com/office/drawing/2014/main" id="{7DA965E3-75E1-3B68-58CA-E0EE592FA8AD}"/>
              </a:ext>
            </a:extLst>
          </p:cNvPr>
          <p:cNvCxnSpPr/>
          <p:nvPr/>
        </p:nvCxnSpPr>
        <p:spPr>
          <a:xfrm>
            <a:off x="816483" y="1114632"/>
            <a:ext cx="1244995" cy="0"/>
          </a:xfrm>
          <a:prstGeom prst="line">
            <a:avLst/>
          </a:prstGeom>
        </p:spPr>
        <p:style>
          <a:lnRef idx="3">
            <a:schemeClr val="accent6"/>
          </a:lnRef>
          <a:fillRef idx="0">
            <a:schemeClr val="accent6"/>
          </a:fillRef>
          <a:effectRef idx="2">
            <a:schemeClr val="accent6"/>
          </a:effectRef>
          <a:fontRef idx="minor">
            <a:schemeClr val="tx1"/>
          </a:fontRef>
        </p:style>
      </p:cxnSp>
      <p:sp>
        <p:nvSpPr>
          <p:cNvPr id="27" name="TextBox 26">
            <a:extLst>
              <a:ext uri="{FF2B5EF4-FFF2-40B4-BE49-F238E27FC236}">
                <a16:creationId xmlns:a16="http://schemas.microsoft.com/office/drawing/2014/main" id="{6F1DF546-AA32-0255-90C7-BCFAC503C664}"/>
              </a:ext>
            </a:extLst>
          </p:cNvPr>
          <p:cNvSpPr txBox="1"/>
          <p:nvPr/>
        </p:nvSpPr>
        <p:spPr>
          <a:xfrm>
            <a:off x="2837337" y="4606730"/>
            <a:ext cx="2833410"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Gender Budget Statement</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B0B4075D-8A1E-D633-6BE8-3CE6CD0C7A66}"/>
              </a:ext>
            </a:extLst>
          </p:cNvPr>
          <p:cNvSpPr txBox="1"/>
          <p:nvPr/>
        </p:nvSpPr>
        <p:spPr>
          <a:xfrm>
            <a:off x="6207361" y="4552590"/>
            <a:ext cx="3201461"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Dedicated District GCRB</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9" name="TextBox 28">
            <a:extLst>
              <a:ext uri="{FF2B5EF4-FFF2-40B4-BE49-F238E27FC236}">
                <a16:creationId xmlns:a16="http://schemas.microsoft.com/office/drawing/2014/main" id="{306E2E3D-654A-8416-49D3-AF64EC027AB6}"/>
              </a:ext>
            </a:extLst>
          </p:cNvPr>
          <p:cNvSpPr txBox="1"/>
          <p:nvPr/>
        </p:nvSpPr>
        <p:spPr>
          <a:xfrm>
            <a:off x="7570078" y="742071"/>
            <a:ext cx="2547253"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GBS Dashboard</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3FCA59FE-3B1C-3B15-2269-97396261226A}"/>
              </a:ext>
            </a:extLst>
          </p:cNvPr>
          <p:cNvSpPr txBox="1"/>
          <p:nvPr/>
        </p:nvSpPr>
        <p:spPr>
          <a:xfrm>
            <a:off x="706087" y="1236351"/>
            <a:ext cx="2827856" cy="1477328"/>
          </a:xfrm>
          <a:prstGeom prst="rect">
            <a:avLst/>
          </a:prstGeom>
          <a:noFill/>
        </p:spPr>
        <p:txBody>
          <a:bodyPr wrap="square" rtlCol="0">
            <a:spAutoFit/>
          </a:bodyPr>
          <a:lstStyle/>
          <a:p>
            <a:r>
              <a:rPr lang="en-IN" dirty="0">
                <a:latin typeface="Times New Roman" panose="02020603050405020304" pitchFamily="18" charset="0"/>
                <a:cs typeface="Times New Roman" panose="02020603050405020304" pitchFamily="18" charset="0"/>
              </a:rPr>
              <a:t>The Government of Maharashtra identified Gender Budgeting as key strategies in the State Policy for Women 2014</a:t>
            </a:r>
          </a:p>
        </p:txBody>
      </p:sp>
      <p:sp>
        <p:nvSpPr>
          <p:cNvPr id="31" name="TextBox 30">
            <a:extLst>
              <a:ext uri="{FF2B5EF4-FFF2-40B4-BE49-F238E27FC236}">
                <a16:creationId xmlns:a16="http://schemas.microsoft.com/office/drawing/2014/main" id="{D7A93D92-E5B9-8987-8E31-7F8E79CF40E1}"/>
              </a:ext>
            </a:extLst>
          </p:cNvPr>
          <p:cNvSpPr txBox="1"/>
          <p:nvPr/>
        </p:nvSpPr>
        <p:spPr>
          <a:xfrm>
            <a:off x="4014419" y="719621"/>
            <a:ext cx="2378999"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Roadmap Developed</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61" name="TextBox 60">
            <a:extLst>
              <a:ext uri="{FF2B5EF4-FFF2-40B4-BE49-F238E27FC236}">
                <a16:creationId xmlns:a16="http://schemas.microsoft.com/office/drawing/2014/main" id="{043FD614-23CE-1DED-B6EE-F3A7455E856E}"/>
              </a:ext>
            </a:extLst>
          </p:cNvPr>
          <p:cNvSpPr txBox="1"/>
          <p:nvPr/>
        </p:nvSpPr>
        <p:spPr>
          <a:xfrm>
            <a:off x="4151034" y="1176496"/>
            <a:ext cx="3178725" cy="2031325"/>
          </a:xfrm>
          <a:prstGeom prst="rect">
            <a:avLst/>
          </a:prstGeom>
          <a:noFill/>
        </p:spPr>
        <p:txBody>
          <a:bodyPr wrap="square">
            <a:spAutoFit/>
          </a:bodyPr>
          <a:lstStyle/>
          <a:p>
            <a:pPr marL="285750" lvl="0" indent="-285750">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Methodology document titled ‘Roadmap for Gender and Child Budgeting in Maharashtra’ published</a:t>
            </a:r>
          </a:p>
          <a:p>
            <a:pPr marL="285750" lvl="0" indent="-285750">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GRB embedded in Budget Call Circular (</a:t>
            </a:r>
            <a:r>
              <a:rPr lang="en-IN" dirty="0" err="1">
                <a:latin typeface="Times New Roman" panose="02020603050405020304" pitchFamily="18" charset="0"/>
                <a:cs typeface="Times New Roman" panose="02020603050405020304" pitchFamily="18" charset="0"/>
              </a:rPr>
              <a:t>DoF</a:t>
            </a:r>
            <a:r>
              <a:rPr lang="en-IN" dirty="0">
                <a:latin typeface="Times New Roman" panose="02020603050405020304" pitchFamily="18" charset="0"/>
                <a:cs typeface="Times New Roman" panose="02020603050405020304" pitchFamily="18" charset="0"/>
              </a:rPr>
              <a:t>) and Planning Circular (</a:t>
            </a:r>
            <a:r>
              <a:rPr lang="en-IN" dirty="0" err="1">
                <a:latin typeface="Times New Roman" panose="02020603050405020304" pitchFamily="18" charset="0"/>
                <a:cs typeface="Times New Roman" panose="02020603050405020304" pitchFamily="18" charset="0"/>
              </a:rPr>
              <a:t>DoP</a:t>
            </a:r>
            <a:r>
              <a:rPr lang="en-IN" dirty="0">
                <a:latin typeface="Times New Roman" panose="02020603050405020304" pitchFamily="18" charset="0"/>
                <a:cs typeface="Times New Roman" panose="02020603050405020304" pitchFamily="18" charset="0"/>
              </a:rPr>
              <a:t>) </a:t>
            </a:r>
          </a:p>
        </p:txBody>
      </p:sp>
      <p:sp>
        <p:nvSpPr>
          <p:cNvPr id="64" name="TextBox 63">
            <a:extLst>
              <a:ext uri="{FF2B5EF4-FFF2-40B4-BE49-F238E27FC236}">
                <a16:creationId xmlns:a16="http://schemas.microsoft.com/office/drawing/2014/main" id="{EB814D25-CC1E-E1E9-6BB9-C9F9534B511F}"/>
              </a:ext>
            </a:extLst>
          </p:cNvPr>
          <p:cNvSpPr txBox="1"/>
          <p:nvPr/>
        </p:nvSpPr>
        <p:spPr>
          <a:xfrm>
            <a:off x="2607839" y="5003100"/>
            <a:ext cx="3213907" cy="2031325"/>
          </a:xfrm>
          <a:prstGeom prst="rect">
            <a:avLst/>
          </a:prstGeom>
          <a:noFill/>
          <a:effectLst>
            <a:glow rad="101600">
              <a:schemeClr val="bg1">
                <a:alpha val="60000"/>
              </a:schemeClr>
            </a:glow>
          </a:effectLst>
        </p:spPr>
        <p:txBody>
          <a:bodyPr wrap="square">
            <a:spAutoFit/>
          </a:bodyPr>
          <a:lstStyle/>
          <a:p>
            <a:pPr marL="285750" lvl="0" indent="-285750">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First annual Gender Budget Statement published since 2020-21. </a:t>
            </a:r>
          </a:p>
          <a:p>
            <a:pPr marL="285750" lvl="0" indent="-285750">
              <a:buFont typeface="Arial" panose="020B0604020202020204" pitchFamily="34" charset="0"/>
              <a:buChar char="•"/>
            </a:pPr>
            <a:r>
              <a:rPr lang="en-I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Includes District </a:t>
            </a:r>
            <a:r>
              <a:rPr lang="en-I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Gender Budget and Transgender Budget</a:t>
            </a:r>
            <a:endParaRPr lang="en-I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endParaRPr lang="en-IN" dirty="0">
              <a:latin typeface="Times New Roman" panose="02020603050405020304" pitchFamily="18" charset="0"/>
              <a:cs typeface="Times New Roman" panose="02020603050405020304" pitchFamily="18" charset="0"/>
            </a:endParaRPr>
          </a:p>
        </p:txBody>
      </p:sp>
      <p:sp>
        <p:nvSpPr>
          <p:cNvPr id="69" name="TextBox 68">
            <a:extLst>
              <a:ext uri="{FF2B5EF4-FFF2-40B4-BE49-F238E27FC236}">
                <a16:creationId xmlns:a16="http://schemas.microsoft.com/office/drawing/2014/main" id="{B760D76B-FD4C-E93C-489D-CCB0E17D3679}"/>
              </a:ext>
            </a:extLst>
          </p:cNvPr>
          <p:cNvSpPr txBox="1"/>
          <p:nvPr/>
        </p:nvSpPr>
        <p:spPr>
          <a:xfrm>
            <a:off x="6042700" y="4940974"/>
            <a:ext cx="2941333" cy="1477328"/>
          </a:xfrm>
          <a:prstGeom prst="rect">
            <a:avLst/>
          </a:prstGeom>
          <a:noFill/>
        </p:spPr>
        <p:txBody>
          <a:bodyPr wrap="square">
            <a:spAutoFit/>
          </a:bodyPr>
          <a:lstStyle/>
          <a:p>
            <a:pPr lvl="0"/>
            <a:r>
              <a:rPr lang="en-IN" i="1" dirty="0">
                <a:latin typeface="Times New Roman" panose="02020603050405020304" pitchFamily="18" charset="0"/>
                <a:cs typeface="Times New Roman" panose="02020603050405020304" pitchFamily="18" charset="0"/>
              </a:rPr>
              <a:t>Earmarking 3% DPC funds for gender equality and child rights became part of the budget announcements for FY 2022-23</a:t>
            </a:r>
            <a:endParaRPr lang="en-IN" dirty="0">
              <a:latin typeface="Times New Roman" panose="02020603050405020304" pitchFamily="18" charset="0"/>
              <a:cs typeface="Times New Roman" panose="02020603050405020304" pitchFamily="18" charset="0"/>
            </a:endParaRPr>
          </a:p>
        </p:txBody>
      </p:sp>
      <p:sp>
        <p:nvSpPr>
          <p:cNvPr id="71" name="TextBox 70">
            <a:extLst>
              <a:ext uri="{FF2B5EF4-FFF2-40B4-BE49-F238E27FC236}">
                <a16:creationId xmlns:a16="http://schemas.microsoft.com/office/drawing/2014/main" id="{A072D8FB-0E41-E5EF-3933-FE5854C5D02F}"/>
              </a:ext>
            </a:extLst>
          </p:cNvPr>
          <p:cNvSpPr txBox="1"/>
          <p:nvPr/>
        </p:nvSpPr>
        <p:spPr>
          <a:xfrm>
            <a:off x="7471502" y="1185681"/>
            <a:ext cx="2298778" cy="2031325"/>
          </a:xfrm>
          <a:prstGeom prst="rect">
            <a:avLst/>
          </a:prstGeom>
          <a:noFill/>
        </p:spPr>
        <p:txBody>
          <a:bodyPr wrap="square">
            <a:spAutoFit/>
          </a:bodyPr>
          <a:lstStyle/>
          <a:p>
            <a:r>
              <a:rPr lang="en-I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Integration of gender and child budgeting on state’s budget portal Budget Estimation, Allocation and Monitoring System (</a:t>
            </a:r>
            <a:r>
              <a:rPr lang="en-I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BEAMS</a:t>
            </a:r>
            <a:r>
              <a:rPr lang="en-I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dashboard. </a:t>
            </a:r>
            <a:endParaRPr lang="en-IN" dirty="0">
              <a:latin typeface="Times New Roman" panose="02020603050405020304" pitchFamily="18" charset="0"/>
              <a:cs typeface="Times New Roman" panose="02020603050405020304" pitchFamily="18" charset="0"/>
            </a:endParaRPr>
          </a:p>
        </p:txBody>
      </p:sp>
      <p:pic>
        <p:nvPicPr>
          <p:cNvPr id="74" name="Graphic 581926980" descr="Clipboard outline">
            <a:extLst>
              <a:ext uri="{FF2B5EF4-FFF2-40B4-BE49-F238E27FC236}">
                <a16:creationId xmlns:a16="http://schemas.microsoft.com/office/drawing/2014/main" id="{2474191C-B9E5-3614-11BE-C741F45C70A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04674" y="3589689"/>
            <a:ext cx="549004" cy="597841"/>
          </a:xfrm>
          <a:prstGeom prst="rect">
            <a:avLst/>
          </a:prstGeom>
        </p:spPr>
      </p:pic>
      <p:pic>
        <p:nvPicPr>
          <p:cNvPr id="77" name="Graphic 76" descr="Gauge with solid fill">
            <a:extLst>
              <a:ext uri="{FF2B5EF4-FFF2-40B4-BE49-F238E27FC236}">
                <a16:creationId xmlns:a16="http://schemas.microsoft.com/office/drawing/2014/main" id="{D6A082A6-D000-F0B0-E143-231E164A8F61}"/>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83220" y="3372686"/>
            <a:ext cx="914400" cy="914400"/>
          </a:xfrm>
          <a:prstGeom prst="rect">
            <a:avLst/>
          </a:prstGeom>
        </p:spPr>
      </p:pic>
      <p:pic>
        <p:nvPicPr>
          <p:cNvPr id="78" name="Graphic 56" descr="Head with gears">
            <a:extLst>
              <a:ext uri="{FF2B5EF4-FFF2-40B4-BE49-F238E27FC236}">
                <a16:creationId xmlns:a16="http://schemas.microsoft.com/office/drawing/2014/main" id="{B875F963-6E46-5003-B6D0-314615B43C4D}"/>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86385" y="3605545"/>
            <a:ext cx="564811" cy="564785"/>
          </a:xfrm>
          <a:prstGeom prst="rect">
            <a:avLst/>
          </a:prstGeom>
        </p:spPr>
      </p:pic>
      <p:pic>
        <p:nvPicPr>
          <p:cNvPr id="99" name="Graphic 98" descr="Blog with solid fill">
            <a:extLst>
              <a:ext uri="{FF2B5EF4-FFF2-40B4-BE49-F238E27FC236}">
                <a16:creationId xmlns:a16="http://schemas.microsoft.com/office/drawing/2014/main" id="{6530E53A-F9A2-A0D4-B8EF-EDB295A64A4E}"/>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751792" y="3605545"/>
            <a:ext cx="665503" cy="665503"/>
          </a:xfrm>
          <a:prstGeom prst="rect">
            <a:avLst/>
          </a:prstGeom>
        </p:spPr>
      </p:pic>
      <p:grpSp>
        <p:nvGrpSpPr>
          <p:cNvPr id="60" name="Group 59">
            <a:extLst>
              <a:ext uri="{FF2B5EF4-FFF2-40B4-BE49-F238E27FC236}">
                <a16:creationId xmlns:a16="http://schemas.microsoft.com/office/drawing/2014/main" id="{E4AB859F-5572-C60A-C991-DBD46C4F9DE1}"/>
              </a:ext>
            </a:extLst>
          </p:cNvPr>
          <p:cNvGrpSpPr/>
          <p:nvPr/>
        </p:nvGrpSpPr>
        <p:grpSpPr>
          <a:xfrm>
            <a:off x="8016839" y="3276805"/>
            <a:ext cx="1572978" cy="2941054"/>
            <a:chOff x="5008686" y="1214827"/>
            <a:chExt cx="1480787" cy="2643555"/>
          </a:xfrm>
        </p:grpSpPr>
        <p:sp>
          <p:nvSpPr>
            <p:cNvPr id="63" name="Arc 62">
              <a:extLst>
                <a:ext uri="{FF2B5EF4-FFF2-40B4-BE49-F238E27FC236}">
                  <a16:creationId xmlns:a16="http://schemas.microsoft.com/office/drawing/2014/main" id="{0EE7B3BC-6A39-6A1D-2480-CE404B943F24}"/>
                </a:ext>
              </a:extLst>
            </p:cNvPr>
            <p:cNvSpPr/>
            <p:nvPr/>
          </p:nvSpPr>
          <p:spPr>
            <a:xfrm rot="10800000">
              <a:off x="5313405" y="1214827"/>
              <a:ext cx="1176068" cy="1176068"/>
            </a:xfrm>
            <a:prstGeom prst="arc">
              <a:avLst>
                <a:gd name="adj1" fmla="val 10895"/>
                <a:gd name="adj2" fmla="val 15969831"/>
              </a:avLst>
            </a:prstGeom>
            <a:ln w="381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cxnSp>
          <p:nvCxnSpPr>
            <p:cNvPr id="65" name="Straight Connector 64">
              <a:extLst>
                <a:ext uri="{FF2B5EF4-FFF2-40B4-BE49-F238E27FC236}">
                  <a16:creationId xmlns:a16="http://schemas.microsoft.com/office/drawing/2014/main" id="{C980DC84-3229-B402-0746-217D0F99ADA4}"/>
                </a:ext>
              </a:extLst>
            </p:cNvPr>
            <p:cNvCxnSpPr>
              <a:cxnSpLocks/>
            </p:cNvCxnSpPr>
            <p:nvPr/>
          </p:nvCxnSpPr>
          <p:spPr>
            <a:xfrm>
              <a:off x="5008686" y="1737117"/>
              <a:ext cx="305035" cy="2656"/>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A344C95-E1D6-7AE9-290C-620C39011CAD}"/>
                </a:ext>
              </a:extLst>
            </p:cNvPr>
            <p:cNvCxnSpPr>
              <a:cxnSpLocks/>
            </p:cNvCxnSpPr>
            <p:nvPr/>
          </p:nvCxnSpPr>
          <p:spPr>
            <a:xfrm>
              <a:off x="5940212" y="2368681"/>
              <a:ext cx="0" cy="1489701"/>
            </a:xfrm>
            <a:prstGeom prst="line">
              <a:avLst/>
            </a:prstGeom>
            <a:ln w="38100">
              <a:solidFill>
                <a:schemeClr val="accent5"/>
              </a:solidFill>
              <a:tailEnd type="oval"/>
            </a:ln>
          </p:spPr>
          <p:style>
            <a:lnRef idx="1">
              <a:schemeClr val="accent1"/>
            </a:lnRef>
            <a:fillRef idx="0">
              <a:schemeClr val="accent1"/>
            </a:fillRef>
            <a:effectRef idx="0">
              <a:schemeClr val="accent1"/>
            </a:effectRef>
            <a:fontRef idx="minor">
              <a:schemeClr val="tx1"/>
            </a:fontRef>
          </p:style>
        </p:cxnSp>
        <p:sp>
          <p:nvSpPr>
            <p:cNvPr id="67" name="Oval 66">
              <a:extLst>
                <a:ext uri="{FF2B5EF4-FFF2-40B4-BE49-F238E27FC236}">
                  <a16:creationId xmlns:a16="http://schemas.microsoft.com/office/drawing/2014/main" id="{29CF55C5-B007-0DED-F2D6-4EA79144F3B7}"/>
                </a:ext>
              </a:extLst>
            </p:cNvPr>
            <p:cNvSpPr/>
            <p:nvPr/>
          </p:nvSpPr>
          <p:spPr>
            <a:xfrm>
              <a:off x="5432614" y="1352848"/>
              <a:ext cx="880621" cy="880621"/>
            </a:xfrm>
            <a:prstGeom prst="ellipse">
              <a:avLst/>
            </a:prstGeom>
            <a:ln/>
          </p:spPr>
          <p:style>
            <a:lnRef idx="1">
              <a:schemeClr val="accent5"/>
            </a:lnRef>
            <a:fillRef idx="3">
              <a:schemeClr val="accent5"/>
            </a:fillRef>
            <a:effectRef idx="2">
              <a:schemeClr val="accent5"/>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grpSp>
      <p:sp>
        <p:nvSpPr>
          <p:cNvPr id="68" name="TextBox 67">
            <a:extLst>
              <a:ext uri="{FF2B5EF4-FFF2-40B4-BE49-F238E27FC236}">
                <a16:creationId xmlns:a16="http://schemas.microsoft.com/office/drawing/2014/main" id="{281344AF-7AB8-64F3-7D87-61DFE64F5399}"/>
              </a:ext>
            </a:extLst>
          </p:cNvPr>
          <p:cNvSpPr txBox="1"/>
          <p:nvPr/>
        </p:nvSpPr>
        <p:spPr>
          <a:xfrm>
            <a:off x="1967514" y="6374613"/>
            <a:ext cx="1127378" cy="369332"/>
          </a:xfrm>
          <a:prstGeom prst="rect">
            <a:avLst/>
          </a:prstGeom>
          <a:noFill/>
        </p:spPr>
        <p:txBody>
          <a:bodyPr wrap="square" rtlCol="0">
            <a:spAutoFit/>
          </a:bodyPr>
          <a:lstStyle/>
          <a:p>
            <a:r>
              <a:rPr lang="en-IN" dirty="0">
                <a:highlight>
                  <a:srgbClr val="CCCCFF"/>
                </a:highlight>
                <a:latin typeface="Times New Roman" panose="02020603050405020304" pitchFamily="18" charset="0"/>
                <a:cs typeface="Times New Roman" panose="02020603050405020304" pitchFamily="18" charset="0"/>
              </a:rPr>
              <a:t>2018-19</a:t>
            </a:r>
          </a:p>
        </p:txBody>
      </p:sp>
      <p:sp>
        <p:nvSpPr>
          <p:cNvPr id="72" name="TextBox 71">
            <a:extLst>
              <a:ext uri="{FF2B5EF4-FFF2-40B4-BE49-F238E27FC236}">
                <a16:creationId xmlns:a16="http://schemas.microsoft.com/office/drawing/2014/main" id="{FF93DDAC-5BFD-3A11-2A37-5B9E67E45DFA}"/>
              </a:ext>
            </a:extLst>
          </p:cNvPr>
          <p:cNvSpPr txBox="1"/>
          <p:nvPr/>
        </p:nvSpPr>
        <p:spPr>
          <a:xfrm>
            <a:off x="358205" y="4557918"/>
            <a:ext cx="2378999"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Capacity Building</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9" name="TextBox 78">
            <a:extLst>
              <a:ext uri="{FF2B5EF4-FFF2-40B4-BE49-F238E27FC236}">
                <a16:creationId xmlns:a16="http://schemas.microsoft.com/office/drawing/2014/main" id="{D5329B1F-7F20-3BBB-A5B7-49FE75980E2A}"/>
              </a:ext>
            </a:extLst>
          </p:cNvPr>
          <p:cNvSpPr txBox="1"/>
          <p:nvPr/>
        </p:nvSpPr>
        <p:spPr>
          <a:xfrm>
            <a:off x="60305" y="5034298"/>
            <a:ext cx="2463104" cy="1200329"/>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Regular </a:t>
            </a:r>
            <a:r>
              <a:rPr lang="en-US" b="1" dirty="0">
                <a:latin typeface="Times New Roman" panose="02020603050405020304" pitchFamily="18" charset="0"/>
                <a:cs typeface="Times New Roman" panose="02020603050405020304" pitchFamily="18" charset="0"/>
              </a:rPr>
              <a:t>capacity building </a:t>
            </a:r>
            <a:r>
              <a:rPr lang="en-US" dirty="0">
                <a:latin typeface="Times New Roman" panose="02020603050405020304" pitchFamily="18" charset="0"/>
                <a:cs typeface="Times New Roman" panose="02020603050405020304" pitchFamily="18" charset="0"/>
              </a:rPr>
              <a:t>of all departments since 2018</a:t>
            </a:r>
          </a:p>
          <a:p>
            <a:r>
              <a:rPr lang="en-US" dirty="0">
                <a:latin typeface="Times New Roman" panose="02020603050405020304" pitchFamily="18" charset="0"/>
                <a:cs typeface="Times New Roman" panose="02020603050405020304" pitchFamily="18" charset="0"/>
              </a:rPr>
              <a:t>(YASHADA)</a:t>
            </a:r>
            <a:endParaRPr lang="en-IN" dirty="0">
              <a:latin typeface="Times New Roman" panose="02020603050405020304" pitchFamily="18" charset="0"/>
              <a:cs typeface="Times New Roman" panose="02020603050405020304" pitchFamily="18" charset="0"/>
            </a:endParaRPr>
          </a:p>
        </p:txBody>
      </p:sp>
      <p:pic>
        <p:nvPicPr>
          <p:cNvPr id="89" name="Graphic 88" descr="Closed book with solid fill">
            <a:extLst>
              <a:ext uri="{FF2B5EF4-FFF2-40B4-BE49-F238E27FC236}">
                <a16:creationId xmlns:a16="http://schemas.microsoft.com/office/drawing/2014/main" id="{B659D590-4B19-4F54-23D7-EFFEAA1EC3D3}"/>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325782" y="3565515"/>
            <a:ext cx="631071" cy="631071"/>
          </a:xfrm>
          <a:prstGeom prst="rect">
            <a:avLst/>
          </a:prstGeom>
        </p:spPr>
      </p:pic>
      <p:pic>
        <p:nvPicPr>
          <p:cNvPr id="9" name="Graphic 8" descr="Rupee with solid fill">
            <a:extLst>
              <a:ext uri="{FF2B5EF4-FFF2-40B4-BE49-F238E27FC236}">
                <a16:creationId xmlns:a16="http://schemas.microsoft.com/office/drawing/2014/main" id="{3F1A57C1-59F5-F00F-46A7-C06D97E79AF1}"/>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404879" y="3429000"/>
            <a:ext cx="902486" cy="902486"/>
          </a:xfrm>
          <a:prstGeom prst="rect">
            <a:avLst/>
          </a:prstGeom>
        </p:spPr>
      </p:pic>
      <p:cxnSp>
        <p:nvCxnSpPr>
          <p:cNvPr id="18" name="Straight Connector 17">
            <a:extLst>
              <a:ext uri="{FF2B5EF4-FFF2-40B4-BE49-F238E27FC236}">
                <a16:creationId xmlns:a16="http://schemas.microsoft.com/office/drawing/2014/main" id="{B1CD00A3-33A4-A28D-C020-31AB12ABF12F}"/>
              </a:ext>
            </a:extLst>
          </p:cNvPr>
          <p:cNvCxnSpPr>
            <a:cxnSpLocks/>
          </p:cNvCxnSpPr>
          <p:nvPr/>
        </p:nvCxnSpPr>
        <p:spPr>
          <a:xfrm>
            <a:off x="587607" y="4925972"/>
            <a:ext cx="1778237"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2" name="Straight Connector 21">
            <a:extLst>
              <a:ext uri="{FF2B5EF4-FFF2-40B4-BE49-F238E27FC236}">
                <a16:creationId xmlns:a16="http://schemas.microsoft.com/office/drawing/2014/main" id="{9F3C5D55-AD92-8FAA-9D91-9DADA06E8F30}"/>
              </a:ext>
            </a:extLst>
          </p:cNvPr>
          <p:cNvCxnSpPr>
            <a:cxnSpLocks/>
          </p:cNvCxnSpPr>
          <p:nvPr/>
        </p:nvCxnSpPr>
        <p:spPr>
          <a:xfrm>
            <a:off x="6288771" y="4921922"/>
            <a:ext cx="2562614"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75" name="Straight Connector 74">
            <a:extLst>
              <a:ext uri="{FF2B5EF4-FFF2-40B4-BE49-F238E27FC236}">
                <a16:creationId xmlns:a16="http://schemas.microsoft.com/office/drawing/2014/main" id="{5B6FD230-32F5-E844-9F03-73D150AC8C38}"/>
              </a:ext>
            </a:extLst>
          </p:cNvPr>
          <p:cNvCxnSpPr>
            <a:cxnSpLocks/>
          </p:cNvCxnSpPr>
          <p:nvPr/>
        </p:nvCxnSpPr>
        <p:spPr>
          <a:xfrm>
            <a:off x="3020168" y="4975700"/>
            <a:ext cx="2504088" cy="0"/>
          </a:xfrm>
          <a:prstGeom prst="line">
            <a:avLst/>
          </a:prstGeom>
        </p:spPr>
        <p:style>
          <a:lnRef idx="3">
            <a:schemeClr val="accent3"/>
          </a:lnRef>
          <a:fillRef idx="0">
            <a:schemeClr val="accent3"/>
          </a:fillRef>
          <a:effectRef idx="2">
            <a:schemeClr val="accent3"/>
          </a:effectRef>
          <a:fontRef idx="minor">
            <a:schemeClr val="tx1"/>
          </a:fontRef>
        </p:style>
      </p:cxnSp>
      <p:sp>
        <p:nvSpPr>
          <p:cNvPr id="7" name="Slide Number Placeholder 6">
            <a:extLst>
              <a:ext uri="{FF2B5EF4-FFF2-40B4-BE49-F238E27FC236}">
                <a16:creationId xmlns:a16="http://schemas.microsoft.com/office/drawing/2014/main" id="{C28996F6-713B-25F5-E083-49186D28DCF5}"/>
              </a:ext>
            </a:extLst>
          </p:cNvPr>
          <p:cNvSpPr>
            <a:spLocks noGrp="1"/>
          </p:cNvSpPr>
          <p:nvPr>
            <p:ph type="sldNum" sz="quarter" idx="12"/>
          </p:nvPr>
        </p:nvSpPr>
        <p:spPr/>
        <p:txBody>
          <a:bodyPr/>
          <a:lstStyle/>
          <a:p>
            <a:fld id="{CE1E8D88-66DD-47ED-A891-3977A2D53849}" type="slidenum">
              <a:rPr lang="en-IN" smtClean="0"/>
              <a:t>5</a:t>
            </a:fld>
            <a:endParaRPr lang="en-IN" dirty="0"/>
          </a:p>
        </p:txBody>
      </p:sp>
      <p:grpSp>
        <p:nvGrpSpPr>
          <p:cNvPr id="10" name="Group 9">
            <a:extLst>
              <a:ext uri="{FF2B5EF4-FFF2-40B4-BE49-F238E27FC236}">
                <a16:creationId xmlns:a16="http://schemas.microsoft.com/office/drawing/2014/main" id="{078518C5-FE59-9550-C796-E615AA24E83F}"/>
              </a:ext>
            </a:extLst>
          </p:cNvPr>
          <p:cNvGrpSpPr/>
          <p:nvPr/>
        </p:nvGrpSpPr>
        <p:grpSpPr>
          <a:xfrm flipV="1">
            <a:off x="9614739" y="1184916"/>
            <a:ext cx="1723707" cy="3267974"/>
            <a:chOff x="4988130" y="1434923"/>
            <a:chExt cx="1547988" cy="3143038"/>
          </a:xfrm>
        </p:grpSpPr>
        <p:sp>
          <p:nvSpPr>
            <p:cNvPr id="11" name="Arc 10">
              <a:extLst>
                <a:ext uri="{FF2B5EF4-FFF2-40B4-BE49-F238E27FC236}">
                  <a16:creationId xmlns:a16="http://schemas.microsoft.com/office/drawing/2014/main" id="{DF3E35AF-3436-4BAE-3D44-B2ED0B5FDD78}"/>
                </a:ext>
              </a:extLst>
            </p:cNvPr>
            <p:cNvSpPr/>
            <p:nvPr/>
          </p:nvSpPr>
          <p:spPr>
            <a:xfrm rot="11084259">
              <a:off x="5360050" y="1434923"/>
              <a:ext cx="1176068" cy="1176068"/>
            </a:xfrm>
            <a:prstGeom prst="arc">
              <a:avLst>
                <a:gd name="adj1" fmla="val 10895"/>
                <a:gd name="adj2" fmla="val 15969831"/>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cxnSp>
          <p:nvCxnSpPr>
            <p:cNvPr id="13" name="Straight Connector 12">
              <a:extLst>
                <a:ext uri="{FF2B5EF4-FFF2-40B4-BE49-F238E27FC236}">
                  <a16:creationId xmlns:a16="http://schemas.microsoft.com/office/drawing/2014/main" id="{AB8FF0DD-0D4A-3C03-A4A4-F7230CBC5BC0}"/>
                </a:ext>
              </a:extLst>
            </p:cNvPr>
            <p:cNvCxnSpPr>
              <a:cxnSpLocks/>
            </p:cNvCxnSpPr>
            <p:nvPr/>
          </p:nvCxnSpPr>
          <p:spPr>
            <a:xfrm>
              <a:off x="4988130" y="2004927"/>
              <a:ext cx="414124" cy="22326"/>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4F3F00D-5C2E-E661-07B3-04BD7D77B83E}"/>
                </a:ext>
              </a:extLst>
            </p:cNvPr>
            <p:cNvCxnSpPr>
              <a:cxnSpLocks/>
            </p:cNvCxnSpPr>
            <p:nvPr/>
          </p:nvCxnSpPr>
          <p:spPr>
            <a:xfrm>
              <a:off x="5944348" y="2621593"/>
              <a:ext cx="0" cy="1956368"/>
            </a:xfrm>
            <a:prstGeom prst="line">
              <a:avLst/>
            </a:prstGeom>
            <a:ln w="38100">
              <a:solidFill>
                <a:schemeClr val="accent4"/>
              </a:solidFill>
              <a:tailEnd type="ova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939FE5BA-FCB7-A999-ADC0-9A34E92D0F1E}"/>
                </a:ext>
              </a:extLst>
            </p:cNvPr>
            <p:cNvSpPr/>
            <p:nvPr/>
          </p:nvSpPr>
          <p:spPr>
            <a:xfrm>
              <a:off x="5470183" y="1594137"/>
              <a:ext cx="880621" cy="880621"/>
            </a:xfrm>
            <a:prstGeom prst="ellipse">
              <a:avLst/>
            </a:prstGeom>
            <a:solidFill>
              <a:schemeClr val="accent4"/>
            </a:solidFill>
            <a:ln/>
          </p:spPr>
          <p:style>
            <a:lnRef idx="1">
              <a:schemeClr val="accent5"/>
            </a:lnRef>
            <a:fillRef idx="3">
              <a:schemeClr val="accent5"/>
            </a:fillRef>
            <a:effectRef idx="2">
              <a:schemeClr val="accent5"/>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grpSp>
      <p:cxnSp>
        <p:nvCxnSpPr>
          <p:cNvPr id="70" name="Straight Connector 69">
            <a:extLst>
              <a:ext uri="{FF2B5EF4-FFF2-40B4-BE49-F238E27FC236}">
                <a16:creationId xmlns:a16="http://schemas.microsoft.com/office/drawing/2014/main" id="{4316536E-8C1F-58B0-78CE-BBB642B111CA}"/>
              </a:ext>
            </a:extLst>
          </p:cNvPr>
          <p:cNvCxnSpPr>
            <a:cxnSpLocks/>
          </p:cNvCxnSpPr>
          <p:nvPr/>
        </p:nvCxnSpPr>
        <p:spPr>
          <a:xfrm>
            <a:off x="10955446" y="1110786"/>
            <a:ext cx="1111682" cy="3846"/>
          </a:xfrm>
          <a:prstGeom prst="line">
            <a:avLst/>
          </a:prstGeom>
        </p:spPr>
        <p:style>
          <a:lnRef idx="3">
            <a:schemeClr val="accent4"/>
          </a:lnRef>
          <a:fillRef idx="0">
            <a:schemeClr val="accent4"/>
          </a:fillRef>
          <a:effectRef idx="2">
            <a:schemeClr val="accent4"/>
          </a:effectRef>
          <a:fontRef idx="minor">
            <a:schemeClr val="tx1"/>
          </a:fontRef>
        </p:style>
      </p:cxnSp>
      <p:sp>
        <p:nvSpPr>
          <p:cNvPr id="80" name="TextBox 79">
            <a:extLst>
              <a:ext uri="{FF2B5EF4-FFF2-40B4-BE49-F238E27FC236}">
                <a16:creationId xmlns:a16="http://schemas.microsoft.com/office/drawing/2014/main" id="{7B33AF5A-EC86-7F31-80E4-8506B363566C}"/>
              </a:ext>
            </a:extLst>
          </p:cNvPr>
          <p:cNvSpPr txBox="1"/>
          <p:nvPr/>
        </p:nvSpPr>
        <p:spPr>
          <a:xfrm>
            <a:off x="7112878" y="309621"/>
            <a:ext cx="1403853" cy="373282"/>
          </a:xfrm>
          <a:prstGeom prst="rect">
            <a:avLst/>
          </a:prstGeom>
          <a:noFill/>
        </p:spPr>
        <p:txBody>
          <a:bodyPr wrap="square" rtlCol="0">
            <a:spAutoFit/>
          </a:bodyPr>
          <a:lstStyle/>
          <a:p>
            <a:r>
              <a:rPr lang="en-IN" dirty="0">
                <a:highlight>
                  <a:srgbClr val="CCCCFF"/>
                </a:highlight>
                <a:latin typeface="Times New Roman" panose="02020603050405020304" pitchFamily="18" charset="0"/>
                <a:cs typeface="Times New Roman" panose="02020603050405020304" pitchFamily="18" charset="0"/>
              </a:rPr>
              <a:t>2023-24</a:t>
            </a:r>
          </a:p>
        </p:txBody>
      </p:sp>
      <p:sp>
        <p:nvSpPr>
          <p:cNvPr id="81" name="TextBox 80">
            <a:extLst>
              <a:ext uri="{FF2B5EF4-FFF2-40B4-BE49-F238E27FC236}">
                <a16:creationId xmlns:a16="http://schemas.microsoft.com/office/drawing/2014/main" id="{6C39056F-627E-8074-6B8F-4341CA657553}"/>
              </a:ext>
            </a:extLst>
          </p:cNvPr>
          <p:cNvSpPr txBox="1"/>
          <p:nvPr/>
        </p:nvSpPr>
        <p:spPr>
          <a:xfrm>
            <a:off x="10744240" y="1226208"/>
            <a:ext cx="1432714" cy="2031325"/>
          </a:xfrm>
          <a:prstGeom prst="rect">
            <a:avLst/>
          </a:prstGeom>
          <a:noFill/>
        </p:spPr>
        <p:txBody>
          <a:bodyPr wrap="square">
            <a:spAutoFit/>
          </a:bodyPr>
          <a:lstStyle/>
          <a:p>
            <a:r>
              <a:rPr lang="en-I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2024 Women’s Policy emphasises on gender responsive governance</a:t>
            </a:r>
            <a:endParaRPr lang="en-IN" dirty="0">
              <a:latin typeface="Times New Roman" panose="02020603050405020304" pitchFamily="18" charset="0"/>
              <a:cs typeface="Times New Roman" panose="02020603050405020304" pitchFamily="18" charset="0"/>
            </a:endParaRPr>
          </a:p>
        </p:txBody>
      </p:sp>
      <p:sp>
        <p:nvSpPr>
          <p:cNvPr id="83" name="TextBox 82">
            <a:extLst>
              <a:ext uri="{FF2B5EF4-FFF2-40B4-BE49-F238E27FC236}">
                <a16:creationId xmlns:a16="http://schemas.microsoft.com/office/drawing/2014/main" id="{3D8AD570-31EB-BC39-F9EE-1E43682AC1C3}"/>
              </a:ext>
            </a:extLst>
          </p:cNvPr>
          <p:cNvSpPr txBox="1"/>
          <p:nvPr/>
        </p:nvSpPr>
        <p:spPr>
          <a:xfrm>
            <a:off x="10885597" y="752887"/>
            <a:ext cx="2547253"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Policy</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pic>
        <p:nvPicPr>
          <p:cNvPr id="87" name="Graphic 86" descr="Rupee with solid fill">
            <a:extLst>
              <a:ext uri="{FF2B5EF4-FFF2-40B4-BE49-F238E27FC236}">
                <a16:creationId xmlns:a16="http://schemas.microsoft.com/office/drawing/2014/main" id="{2A5A1DCD-8F39-21B3-C6E1-AC39FA6EC382}"/>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597049" y="3613093"/>
            <a:ext cx="760131" cy="760131"/>
          </a:xfrm>
          <a:prstGeom prst="rect">
            <a:avLst/>
          </a:prstGeom>
        </p:spPr>
      </p:pic>
      <p:pic>
        <p:nvPicPr>
          <p:cNvPr id="90" name="Graphic 89" descr="Court outline">
            <a:extLst>
              <a:ext uri="{FF2B5EF4-FFF2-40B4-BE49-F238E27FC236}">
                <a16:creationId xmlns:a16="http://schemas.microsoft.com/office/drawing/2014/main" id="{DC4E04CE-0C9A-63F4-913C-466C55F4F68C}"/>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291733" y="3409955"/>
            <a:ext cx="760375" cy="760375"/>
          </a:xfrm>
          <a:prstGeom prst="rect">
            <a:avLst/>
          </a:prstGeom>
        </p:spPr>
      </p:pic>
      <p:sp>
        <p:nvSpPr>
          <p:cNvPr id="25" name="TextBox 24">
            <a:extLst>
              <a:ext uri="{FF2B5EF4-FFF2-40B4-BE49-F238E27FC236}">
                <a16:creationId xmlns:a16="http://schemas.microsoft.com/office/drawing/2014/main" id="{36A84BC7-55CD-BEDB-72B3-1DF2FCE6B0C2}"/>
              </a:ext>
            </a:extLst>
          </p:cNvPr>
          <p:cNvSpPr txBox="1"/>
          <p:nvPr/>
        </p:nvSpPr>
        <p:spPr>
          <a:xfrm>
            <a:off x="9308483" y="4890068"/>
            <a:ext cx="2776552" cy="646331"/>
          </a:xfrm>
          <a:prstGeom prst="rect">
            <a:avLst/>
          </a:prstGeom>
          <a:noFill/>
        </p:spPr>
        <p:txBody>
          <a:bodyPr wrap="square">
            <a:spAutoFit/>
          </a:bodyPr>
          <a:lstStyle/>
          <a:p>
            <a:r>
              <a:rPr lang="en-IN"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Pre-Budget </a:t>
            </a:r>
            <a:r>
              <a:rPr lang="en-I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2021-22</a:t>
            </a:r>
          </a:p>
          <a:p>
            <a:r>
              <a:rPr lang="en-IN" b="1" dirty="0">
                <a:solidFill>
                  <a:srgbClr val="000000"/>
                </a:solidFill>
                <a:latin typeface="Times New Roman" panose="02020603050405020304" pitchFamily="18" charset="0"/>
                <a:cs typeface="Times New Roman" panose="02020603050405020304" pitchFamily="18" charset="0"/>
              </a:rPr>
              <a:t>Post Budget - </a:t>
            </a:r>
            <a:r>
              <a:rPr lang="en-IN" dirty="0">
                <a:solidFill>
                  <a:srgbClr val="000000"/>
                </a:solidFill>
                <a:latin typeface="Times New Roman" panose="02020603050405020304" pitchFamily="18" charset="0"/>
                <a:cs typeface="Times New Roman" panose="02020603050405020304" pitchFamily="18" charset="0"/>
              </a:rPr>
              <a:t>2023-24</a:t>
            </a:r>
            <a:endParaRPr lang="en-IN" dirty="0"/>
          </a:p>
        </p:txBody>
      </p:sp>
    </p:spTree>
    <p:extLst>
      <p:ext uri="{BB962C8B-B14F-4D97-AF65-F5344CB8AC3E}">
        <p14:creationId xmlns:p14="http://schemas.microsoft.com/office/powerpoint/2010/main" val="313737271"/>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3185E-0819-62C2-C5C6-39849EE17921}"/>
              </a:ext>
            </a:extLst>
          </p:cNvPr>
          <p:cNvSpPr>
            <a:spLocks noGrp="1"/>
          </p:cNvSpPr>
          <p:nvPr>
            <p:ph type="title"/>
          </p:nvPr>
        </p:nvSpPr>
        <p:spPr>
          <a:xfrm>
            <a:off x="451382" y="198210"/>
            <a:ext cx="11289231" cy="330926"/>
          </a:xfrm>
        </p:spPr>
        <p:txBody>
          <a:bodyPr>
            <a:noAutofit/>
          </a:bodyPr>
          <a:lstStyle/>
          <a:p>
            <a:r>
              <a:rPr lang="en-IN" sz="2800" b="1" dirty="0">
                <a:latin typeface="Book Antiqua" panose="02040602050305030304" pitchFamily="18" charset="0"/>
              </a:rPr>
              <a:t>Overview of the Schemes/Programmes benefitting women and girls </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374614208"/>
              </p:ext>
            </p:extLst>
          </p:nvPr>
        </p:nvGraphicFramePr>
        <p:xfrm>
          <a:off x="104501" y="713555"/>
          <a:ext cx="11982995" cy="5946235"/>
        </p:xfrm>
        <a:graphic>
          <a:graphicData uri="http://schemas.openxmlformats.org/drawingml/2006/table">
            <a:tbl>
              <a:tblPr>
                <a:tableStyleId>{5C22544A-7EE6-4342-B048-85BDC9FD1C3A}</a:tableStyleId>
              </a:tblPr>
              <a:tblGrid>
                <a:gridCol w="574765">
                  <a:extLst>
                    <a:ext uri="{9D8B030D-6E8A-4147-A177-3AD203B41FA5}">
                      <a16:colId xmlns:a16="http://schemas.microsoft.com/office/drawing/2014/main" val="20000"/>
                    </a:ext>
                  </a:extLst>
                </a:gridCol>
                <a:gridCol w="1384663">
                  <a:extLst>
                    <a:ext uri="{9D8B030D-6E8A-4147-A177-3AD203B41FA5}">
                      <a16:colId xmlns:a16="http://schemas.microsoft.com/office/drawing/2014/main" val="20001"/>
                    </a:ext>
                  </a:extLst>
                </a:gridCol>
                <a:gridCol w="6736376">
                  <a:extLst>
                    <a:ext uri="{9D8B030D-6E8A-4147-A177-3AD203B41FA5}">
                      <a16:colId xmlns:a16="http://schemas.microsoft.com/office/drawing/2014/main" val="20002"/>
                    </a:ext>
                  </a:extLst>
                </a:gridCol>
                <a:gridCol w="1161240">
                  <a:extLst>
                    <a:ext uri="{9D8B030D-6E8A-4147-A177-3AD203B41FA5}">
                      <a16:colId xmlns:a16="http://schemas.microsoft.com/office/drawing/2014/main" val="20003"/>
                    </a:ext>
                  </a:extLst>
                </a:gridCol>
                <a:gridCol w="873182">
                  <a:extLst>
                    <a:ext uri="{9D8B030D-6E8A-4147-A177-3AD203B41FA5}">
                      <a16:colId xmlns:a16="http://schemas.microsoft.com/office/drawing/2014/main" val="20004"/>
                    </a:ext>
                  </a:extLst>
                </a:gridCol>
                <a:gridCol w="1252769">
                  <a:extLst>
                    <a:ext uri="{9D8B030D-6E8A-4147-A177-3AD203B41FA5}">
                      <a16:colId xmlns:a16="http://schemas.microsoft.com/office/drawing/2014/main" val="20005"/>
                    </a:ext>
                  </a:extLst>
                </a:gridCol>
              </a:tblGrid>
              <a:tr h="572680">
                <a:tc>
                  <a:txBody>
                    <a:bodyPr/>
                    <a:lstStyle/>
                    <a:p>
                      <a:pPr algn="ctr" fontAlgn="ctr"/>
                      <a:r>
                        <a:rPr lang="en-IN" sz="1200" b="1" u="none" strike="noStrike" dirty="0" err="1">
                          <a:effectLst/>
                          <a:latin typeface="Garamond" panose="02020404030301010803" pitchFamily="18" charset="0"/>
                          <a:cs typeface="Times New Roman" panose="02020603050405020304" pitchFamily="18" charset="0"/>
                        </a:rPr>
                        <a:t>Sr</a:t>
                      </a:r>
                      <a:r>
                        <a:rPr lang="en-IN" sz="1200" b="1" u="none" strike="noStrike" dirty="0">
                          <a:effectLst/>
                          <a:latin typeface="Garamond" panose="02020404030301010803" pitchFamily="18" charset="0"/>
                          <a:cs typeface="Times New Roman" panose="02020603050405020304" pitchFamily="18" charset="0"/>
                        </a:rPr>
                        <a:t> No</a:t>
                      </a:r>
                      <a:endParaRPr lang="en-IN" sz="1200" b="1"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nchor="ctr"/>
                </a:tc>
                <a:tc>
                  <a:txBody>
                    <a:bodyPr/>
                    <a:lstStyle/>
                    <a:p>
                      <a:pPr algn="ctr" fontAlgn="ctr"/>
                      <a:r>
                        <a:rPr lang="en-IN" sz="1200" b="1" u="none" strike="noStrike" dirty="0">
                          <a:effectLst/>
                          <a:latin typeface="Garamond" panose="02020404030301010803" pitchFamily="18" charset="0"/>
                          <a:cs typeface="Times New Roman" panose="02020603050405020304" pitchFamily="18" charset="0"/>
                        </a:rPr>
                        <a:t>Name of Department</a:t>
                      </a:r>
                      <a:endParaRPr lang="en-IN" sz="1200" b="1"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nchor="ctr"/>
                </a:tc>
                <a:tc>
                  <a:txBody>
                    <a:bodyPr/>
                    <a:lstStyle/>
                    <a:p>
                      <a:pPr algn="ctr" fontAlgn="ctr"/>
                      <a:r>
                        <a:rPr lang="en-IN" sz="1200" b="1" u="none" strike="noStrike" dirty="0">
                          <a:effectLst/>
                          <a:latin typeface="Garamond" panose="02020404030301010803" pitchFamily="18" charset="0"/>
                          <a:cs typeface="Times New Roman" panose="02020603050405020304" pitchFamily="18" charset="0"/>
                        </a:rPr>
                        <a:t>Scheme</a:t>
                      </a:r>
                      <a:endParaRPr lang="en-IN" sz="1200" b="1"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nchor="ctr"/>
                </a:tc>
                <a:tc>
                  <a:txBody>
                    <a:bodyPr/>
                    <a:lstStyle/>
                    <a:p>
                      <a:pPr algn="ctr" fontAlgn="ctr"/>
                      <a:r>
                        <a:rPr lang="en-IN" sz="1200" b="1" u="none" strike="noStrike" dirty="0">
                          <a:effectLst/>
                          <a:latin typeface="Garamond" panose="02020404030301010803" pitchFamily="18" charset="0"/>
                          <a:cs typeface="Times New Roman" panose="02020603050405020304" pitchFamily="18" charset="0"/>
                        </a:rPr>
                        <a:t>BE (2025-26) in Cr.</a:t>
                      </a:r>
                      <a:endParaRPr lang="en-IN" sz="1200" b="1"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nchor="ctr"/>
                </a:tc>
                <a:tc>
                  <a:txBody>
                    <a:bodyPr/>
                    <a:lstStyle/>
                    <a:p>
                      <a:pPr algn="ctr" fontAlgn="ctr"/>
                      <a:r>
                        <a:rPr lang="en-IN" sz="1200" b="1" u="none" strike="noStrike">
                          <a:effectLst/>
                          <a:latin typeface="Garamond" panose="02020404030301010803" pitchFamily="18" charset="0"/>
                          <a:cs typeface="Times New Roman" panose="02020603050405020304" pitchFamily="18" charset="0"/>
                        </a:rPr>
                        <a:t>GBS Part</a:t>
                      </a:r>
                      <a:endParaRPr lang="en-IN" sz="1200" b="1" i="0" u="none" strike="noStrike">
                        <a:solidFill>
                          <a:srgbClr val="000000"/>
                        </a:solidFill>
                        <a:effectLst/>
                        <a:latin typeface="Garamond" panose="02020404030301010803" pitchFamily="18" charset="0"/>
                        <a:cs typeface="Times New Roman" panose="02020603050405020304" pitchFamily="18" charset="0"/>
                      </a:endParaRPr>
                    </a:p>
                  </a:txBody>
                  <a:tcPr marL="9525" marR="9525" marT="9525" marB="0" anchor="ctr"/>
                </a:tc>
                <a:tc>
                  <a:txBody>
                    <a:bodyPr/>
                    <a:lstStyle/>
                    <a:p>
                      <a:pPr algn="ctr" fontAlgn="ctr"/>
                      <a:r>
                        <a:rPr lang="en-IN" sz="1200" b="1" u="none" strike="noStrike" dirty="0">
                          <a:effectLst/>
                          <a:latin typeface="Garamond" panose="02020404030301010803" pitchFamily="18" charset="0"/>
                          <a:cs typeface="Times New Roman" panose="02020603050405020304" pitchFamily="18" charset="0"/>
                        </a:rPr>
                        <a:t>Note</a:t>
                      </a:r>
                      <a:endParaRPr lang="en-IN" sz="1200" b="1"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0"/>
                  </a:ext>
                </a:extLst>
              </a:tr>
              <a:tr h="438377">
                <a:tc>
                  <a:txBody>
                    <a:bodyPr/>
                    <a:lstStyle/>
                    <a:p>
                      <a:pPr algn="ctr" fontAlgn="t"/>
                      <a:r>
                        <a:rPr lang="en-IN" sz="1200" u="none" strike="noStrike">
                          <a:effectLst/>
                          <a:latin typeface="Garamond" panose="02020404030301010803" pitchFamily="18" charset="0"/>
                          <a:cs typeface="Times New Roman" panose="02020603050405020304" pitchFamily="18" charset="0"/>
                        </a:rPr>
                        <a:t>1</a:t>
                      </a:r>
                      <a:endParaRPr lang="en-IN" sz="1200" b="0" i="0" u="none" strike="noStrike">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l" rtl="0" fontAlgn="t"/>
                      <a:r>
                        <a:rPr lang="en-IN" sz="1200" u="none" strike="noStrike" dirty="0">
                          <a:effectLst/>
                          <a:latin typeface="Garamond" panose="02020404030301010803" pitchFamily="18" charset="0"/>
                          <a:cs typeface="Times New Roman" panose="02020603050405020304" pitchFamily="18" charset="0"/>
                        </a:rPr>
                        <a:t>Women and Child Development </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l" fontAlgn="t"/>
                      <a:r>
                        <a:rPr lang="mr-IN" sz="1200" u="none" strike="noStrike" dirty="0">
                          <a:effectLst/>
                          <a:latin typeface="Garamond" panose="02020404030301010803" pitchFamily="18" charset="0"/>
                        </a:rPr>
                        <a:t>मुख्यमंत्री माझी लाडकी बहीण योजना(2235</a:t>
                      </a:r>
                      <a:r>
                        <a:rPr lang="en-IN" sz="1200" u="none" strike="noStrike" dirty="0">
                          <a:effectLst/>
                          <a:latin typeface="Garamond" panose="02020404030301010803" pitchFamily="18" charset="0"/>
                          <a:cs typeface="Times New Roman" panose="02020603050405020304" pitchFamily="18" charset="0"/>
                        </a:rPr>
                        <a:t>D631)</a:t>
                      </a:r>
                      <a:r>
                        <a:rPr lang="en-IN" sz="1200" u="none" strike="noStrike" dirty="0" err="1">
                          <a:effectLst/>
                          <a:latin typeface="Garamond" panose="02020404030301010803" pitchFamily="18" charset="0"/>
                          <a:cs typeface="Times New Roman" panose="02020603050405020304" pitchFamily="18" charset="0"/>
                        </a:rPr>
                        <a:t>Mukhyamantri</a:t>
                      </a:r>
                      <a:r>
                        <a:rPr lang="en-IN" sz="1200" u="none" strike="noStrike" dirty="0">
                          <a:effectLst/>
                          <a:latin typeface="Garamond" panose="02020404030301010803" pitchFamily="18" charset="0"/>
                          <a:cs typeface="Times New Roman" panose="02020603050405020304" pitchFamily="18" charset="0"/>
                        </a:rPr>
                        <a:t> </a:t>
                      </a:r>
                      <a:r>
                        <a:rPr lang="en-IN" sz="1200" u="none" strike="noStrike" dirty="0" err="1">
                          <a:effectLst/>
                          <a:latin typeface="Garamond" panose="02020404030301010803" pitchFamily="18" charset="0"/>
                          <a:cs typeface="Times New Roman" panose="02020603050405020304" pitchFamily="18" charset="0"/>
                        </a:rPr>
                        <a:t>Mazi</a:t>
                      </a:r>
                      <a:r>
                        <a:rPr lang="en-IN" sz="1200" u="none" strike="noStrike" dirty="0">
                          <a:effectLst/>
                          <a:latin typeface="Garamond" panose="02020404030301010803" pitchFamily="18" charset="0"/>
                          <a:cs typeface="Times New Roman" panose="02020603050405020304" pitchFamily="18" charset="0"/>
                        </a:rPr>
                        <a:t> </a:t>
                      </a:r>
                      <a:r>
                        <a:rPr lang="en-IN" sz="1200" u="none" strike="noStrike" dirty="0" err="1">
                          <a:effectLst/>
                          <a:latin typeface="Garamond" panose="02020404030301010803" pitchFamily="18" charset="0"/>
                          <a:cs typeface="Times New Roman" panose="02020603050405020304" pitchFamily="18" charset="0"/>
                        </a:rPr>
                        <a:t>Ladaki</a:t>
                      </a:r>
                      <a:r>
                        <a:rPr lang="en-IN" sz="1200" u="none" strike="noStrike" dirty="0">
                          <a:effectLst/>
                          <a:latin typeface="Garamond" panose="02020404030301010803" pitchFamily="18" charset="0"/>
                          <a:cs typeface="Times New Roman" panose="02020603050405020304" pitchFamily="18" charset="0"/>
                        </a:rPr>
                        <a:t> </a:t>
                      </a:r>
                      <a:r>
                        <a:rPr lang="en-IN" sz="1200" u="none" strike="noStrike" dirty="0" err="1">
                          <a:effectLst/>
                          <a:latin typeface="Garamond" panose="02020404030301010803" pitchFamily="18" charset="0"/>
                          <a:cs typeface="Times New Roman" panose="02020603050405020304" pitchFamily="18" charset="0"/>
                        </a:rPr>
                        <a:t>Bahin</a:t>
                      </a:r>
                      <a:r>
                        <a:rPr lang="en-IN" sz="1200" u="none" strike="noStrike" dirty="0">
                          <a:effectLst/>
                          <a:latin typeface="Garamond" panose="02020404030301010803" pitchFamily="18" charset="0"/>
                          <a:cs typeface="Times New Roman" panose="02020603050405020304" pitchFamily="18" charset="0"/>
                        </a:rPr>
                        <a:t> </a:t>
                      </a:r>
                      <a:r>
                        <a:rPr lang="en-IN" sz="1200" u="none" strike="noStrike" dirty="0" err="1">
                          <a:effectLst/>
                          <a:latin typeface="Garamond" panose="02020404030301010803" pitchFamily="18" charset="0"/>
                          <a:cs typeface="Times New Roman" panose="02020603050405020304" pitchFamily="18" charset="0"/>
                        </a:rPr>
                        <a:t>Yojana</a:t>
                      </a:r>
                      <a:r>
                        <a:rPr lang="en-IN" sz="1200" u="none" strike="noStrike" dirty="0">
                          <a:effectLst/>
                          <a:latin typeface="Garamond" panose="02020404030301010803" pitchFamily="18" charset="0"/>
                          <a:cs typeface="Times New Roman" panose="02020603050405020304" pitchFamily="18" charset="0"/>
                        </a:rPr>
                        <a:t>(Scheme) </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ctr" fontAlgn="t"/>
                      <a:r>
                        <a:rPr lang="en-IN" sz="1200" u="none" strike="noStrike" dirty="0">
                          <a:effectLst/>
                          <a:latin typeface="Garamond" panose="02020404030301010803" pitchFamily="18" charset="0"/>
                          <a:cs typeface="Times New Roman" panose="02020603050405020304" pitchFamily="18" charset="0"/>
                        </a:rPr>
                        <a:t>28800</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ctr" fontAlgn="t"/>
                      <a:r>
                        <a:rPr lang="en-IN" sz="1200" u="none" strike="noStrike">
                          <a:effectLst/>
                          <a:latin typeface="Garamond" panose="02020404030301010803" pitchFamily="18" charset="0"/>
                          <a:cs typeface="Times New Roman" panose="02020603050405020304" pitchFamily="18" charset="0"/>
                        </a:rPr>
                        <a:t>A1</a:t>
                      </a:r>
                      <a:endParaRPr lang="en-IN" sz="1200" b="0" i="0" u="none" strike="noStrike">
                        <a:solidFill>
                          <a:srgbClr val="000000"/>
                        </a:solidFill>
                        <a:effectLst/>
                        <a:latin typeface="Garamond" panose="02020404030301010803" pitchFamily="18" charset="0"/>
                        <a:cs typeface="Times New Roman" panose="02020603050405020304" pitchFamily="18" charset="0"/>
                      </a:endParaRPr>
                    </a:p>
                  </a:txBody>
                  <a:tcPr marL="9525" marR="9525" marT="9525" marB="0"/>
                </a:tc>
                <a:tc rowSpan="3">
                  <a:txBody>
                    <a:bodyPr/>
                    <a:lstStyle/>
                    <a:p>
                      <a:pPr algn="ctr" fontAlgn="ctr"/>
                      <a:r>
                        <a:rPr lang="en-IN" sz="1200" u="none" strike="noStrike" dirty="0">
                          <a:effectLst/>
                          <a:latin typeface="Garamond" panose="02020404030301010803" pitchFamily="18" charset="0"/>
                          <a:cs typeface="Times New Roman" panose="02020603050405020304" pitchFamily="18" charset="0"/>
                        </a:rPr>
                        <a:t>Total Scheme Budget</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1"/>
                  </a:ext>
                </a:extLst>
              </a:tr>
              <a:tr h="679269">
                <a:tc>
                  <a:txBody>
                    <a:bodyPr/>
                    <a:lstStyle/>
                    <a:p>
                      <a:pPr algn="ctr" fontAlgn="t"/>
                      <a:r>
                        <a:rPr lang="en-IN" sz="1200" u="none" strike="noStrike">
                          <a:effectLst/>
                          <a:latin typeface="Garamond" panose="02020404030301010803" pitchFamily="18" charset="0"/>
                          <a:cs typeface="Times New Roman" panose="02020603050405020304" pitchFamily="18" charset="0"/>
                        </a:rPr>
                        <a:t>2</a:t>
                      </a:r>
                      <a:endParaRPr lang="en-IN" sz="1200" b="0" i="0" u="none" strike="noStrike">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l" rtl="0" fontAlgn="t"/>
                      <a:r>
                        <a:rPr lang="en-IN" sz="1200" u="none" strike="noStrike">
                          <a:effectLst/>
                          <a:latin typeface="Garamond" panose="02020404030301010803" pitchFamily="18" charset="0"/>
                          <a:cs typeface="Times New Roman" panose="02020603050405020304" pitchFamily="18" charset="0"/>
                        </a:rPr>
                        <a:t>Women and Child Development </a:t>
                      </a:r>
                      <a:endParaRPr lang="en-IN" sz="1200" b="0" i="0" u="none" strike="noStrike">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l" rtl="0" fontAlgn="t"/>
                      <a:r>
                        <a:rPr lang="mr-IN" sz="1200" u="none" strike="noStrike" dirty="0">
                          <a:effectLst/>
                          <a:latin typeface="Garamond" panose="02020404030301010803" pitchFamily="18" charset="0"/>
                        </a:rPr>
                        <a:t>नव तेजस्विनी महाराष्ट्र ग्रामीण महिला उद्यम विकास प्रकल्प राबविण्याकरिता माविमसाठी सहायक अनुदान (आयफ़ॅड हिस्सा ) (2235</a:t>
                      </a:r>
                      <a:r>
                        <a:rPr lang="en-IN" sz="1200" u="none" strike="noStrike" dirty="0">
                          <a:effectLst/>
                          <a:latin typeface="Garamond" panose="02020404030301010803" pitchFamily="18" charset="0"/>
                          <a:cs typeface="Times New Roman" panose="02020603050405020304" pitchFamily="18" charset="0"/>
                        </a:rPr>
                        <a:t>C341)Grant in aid to MAVIM to implement </a:t>
                      </a:r>
                      <a:r>
                        <a:rPr lang="en-IN" sz="1200" u="none" strike="noStrike" dirty="0" err="1">
                          <a:effectLst/>
                          <a:latin typeface="Garamond" panose="02020404030301010803" pitchFamily="18" charset="0"/>
                          <a:cs typeface="Times New Roman" panose="02020603050405020304" pitchFamily="18" charset="0"/>
                        </a:rPr>
                        <a:t>Nav-Tejaswini</a:t>
                      </a:r>
                      <a:r>
                        <a:rPr lang="en-IN" sz="1200" u="none" strike="noStrike" dirty="0">
                          <a:effectLst/>
                          <a:latin typeface="Garamond" panose="02020404030301010803" pitchFamily="18" charset="0"/>
                          <a:cs typeface="Times New Roman" panose="02020603050405020304" pitchFamily="18" charset="0"/>
                        </a:rPr>
                        <a:t> Maharashtra Rural Women’s Enterprise Development Project (IFAD Share ) (Scheme) </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ctr" fontAlgn="t"/>
                      <a:r>
                        <a:rPr lang="en-IN" sz="1200" u="none" strike="noStrike" dirty="0">
                          <a:effectLst/>
                          <a:latin typeface="Garamond" panose="02020404030301010803" pitchFamily="18" charset="0"/>
                          <a:cs typeface="Times New Roman" panose="02020603050405020304" pitchFamily="18" charset="0"/>
                        </a:rPr>
                        <a:t>75</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ctr" fontAlgn="t"/>
                      <a:r>
                        <a:rPr lang="en-IN" sz="1200" u="none" strike="noStrike" dirty="0">
                          <a:effectLst/>
                          <a:latin typeface="Garamond" panose="02020404030301010803" pitchFamily="18" charset="0"/>
                          <a:cs typeface="Times New Roman" panose="02020603050405020304" pitchFamily="18" charset="0"/>
                        </a:rPr>
                        <a:t>A1</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vMerge="1">
                  <a:txBody>
                    <a:bodyPr/>
                    <a:lstStyle/>
                    <a:p>
                      <a:endParaRPr lang="en-IN"/>
                    </a:p>
                  </a:txBody>
                  <a:tcPr/>
                </a:tc>
                <a:extLst>
                  <a:ext uri="{0D108BD9-81ED-4DB2-BD59-A6C34878D82A}">
                    <a16:rowId xmlns:a16="http://schemas.microsoft.com/office/drawing/2014/main" val="10002"/>
                  </a:ext>
                </a:extLst>
              </a:tr>
              <a:tr h="571638">
                <a:tc>
                  <a:txBody>
                    <a:bodyPr/>
                    <a:lstStyle/>
                    <a:p>
                      <a:pPr algn="ctr" fontAlgn="t"/>
                      <a:r>
                        <a:rPr lang="en-IN" sz="1200" u="none" strike="noStrike">
                          <a:effectLst/>
                          <a:latin typeface="Garamond" panose="02020404030301010803" pitchFamily="18" charset="0"/>
                          <a:cs typeface="Times New Roman" panose="02020603050405020304" pitchFamily="18" charset="0"/>
                        </a:rPr>
                        <a:t>3</a:t>
                      </a:r>
                      <a:endParaRPr lang="en-IN" sz="1200" b="0" i="0" u="none" strike="noStrike">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l" rtl="0" fontAlgn="t"/>
                      <a:r>
                        <a:rPr lang="en-US" sz="1200" u="none" strike="noStrike" dirty="0">
                          <a:effectLst/>
                          <a:latin typeface="Garamond" panose="02020404030301010803" pitchFamily="18" charset="0"/>
                          <a:cs typeface="Times New Roman" panose="02020603050405020304" pitchFamily="18" charset="0"/>
                        </a:rPr>
                        <a:t>Industry Department</a:t>
                      </a:r>
                      <a:endParaRPr lang="en-US"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l" fontAlgn="t"/>
                      <a:r>
                        <a:rPr lang="mr-IN" sz="1200" u="none" strike="noStrike" dirty="0">
                          <a:effectLst/>
                          <a:latin typeface="Garamond" panose="02020404030301010803" pitchFamily="18" charset="0"/>
                        </a:rPr>
                        <a:t>राज्यातील महिला उद्योजकांसाठी विशेष धोरण-२०१७ (२८५२०४३४) </a:t>
                      </a:r>
                      <a:r>
                        <a:rPr lang="en-IN" sz="1200" u="none" strike="noStrike" dirty="0">
                          <a:effectLst/>
                          <a:latin typeface="Garamond" panose="02020404030301010803" pitchFamily="18" charset="0"/>
                          <a:cs typeface="Times New Roman" panose="02020603050405020304" pitchFamily="18" charset="0"/>
                        </a:rPr>
                        <a:t>Special Policy for Women Entrepreneurs in the State- 2017(28520434) </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ctr" fontAlgn="t"/>
                      <a:r>
                        <a:rPr lang="en-IN" sz="1200" u="none" strike="noStrike" dirty="0">
                          <a:effectLst/>
                          <a:latin typeface="Garamond" panose="02020404030301010803" pitchFamily="18" charset="0"/>
                          <a:cs typeface="Times New Roman" panose="02020603050405020304" pitchFamily="18" charset="0"/>
                        </a:rPr>
                        <a:t>6400</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a:txBody>
                    <a:bodyPr/>
                    <a:lstStyle/>
                    <a:p>
                      <a:pPr algn="ctr" fontAlgn="t"/>
                      <a:r>
                        <a:rPr lang="en-IN" sz="1200" u="none" strike="noStrike" dirty="0">
                          <a:effectLst/>
                          <a:latin typeface="Garamond" panose="02020404030301010803" pitchFamily="18" charset="0"/>
                          <a:cs typeface="Times New Roman" panose="02020603050405020304" pitchFamily="18" charset="0"/>
                        </a:rPr>
                        <a:t>A1</a:t>
                      </a:r>
                      <a:endParaRPr lang="en-IN" sz="1200" b="0" i="0" u="none" strike="noStrike" dirty="0">
                        <a:solidFill>
                          <a:srgbClr val="000000"/>
                        </a:solidFill>
                        <a:effectLst/>
                        <a:latin typeface="Garamond" panose="02020404030301010803" pitchFamily="18" charset="0"/>
                        <a:cs typeface="Times New Roman" panose="02020603050405020304" pitchFamily="18" charset="0"/>
                      </a:endParaRPr>
                    </a:p>
                  </a:txBody>
                  <a:tcPr marL="9525" marR="9525" marT="9525" marB="0"/>
                </a:tc>
                <a:tc vMerge="1">
                  <a:txBody>
                    <a:bodyPr/>
                    <a:lstStyle/>
                    <a:p>
                      <a:endParaRPr lang="en-IN"/>
                    </a:p>
                  </a:txBody>
                  <a:tcPr/>
                </a:tc>
                <a:extLst>
                  <a:ext uri="{0D108BD9-81ED-4DB2-BD59-A6C34878D82A}">
                    <a16:rowId xmlns:a16="http://schemas.microsoft.com/office/drawing/2014/main" val="10003"/>
                  </a:ext>
                </a:extLst>
              </a:tr>
              <a:tr h="583475">
                <a:tc>
                  <a:txBody>
                    <a:bodyPr/>
                    <a:lstStyle/>
                    <a:p>
                      <a:pPr algn="ctr" fontAlgn="t"/>
                      <a:r>
                        <a:rPr lang="en-IN" sz="1200" b="0" i="0" u="none" strike="noStrike" dirty="0">
                          <a:solidFill>
                            <a:srgbClr val="000000"/>
                          </a:solidFill>
                          <a:effectLst/>
                          <a:latin typeface="Garamond" panose="02020404030301010803" pitchFamily="18" charset="0"/>
                        </a:rPr>
                        <a:t>4</a:t>
                      </a:r>
                    </a:p>
                  </a:txBody>
                  <a:tcPr marL="9525" marR="9525" marT="9525" marB="0"/>
                </a:tc>
                <a:tc>
                  <a:txBody>
                    <a:bodyPr/>
                    <a:lstStyle/>
                    <a:p>
                      <a:pPr algn="l" rtl="0" fontAlgn="t"/>
                      <a:r>
                        <a:rPr lang="en-US" sz="1200" b="0" i="0" u="none" strike="noStrike" dirty="0">
                          <a:solidFill>
                            <a:srgbClr val="000000"/>
                          </a:solidFill>
                          <a:effectLst/>
                          <a:latin typeface="Garamond" panose="02020404030301010803" pitchFamily="18" charset="0"/>
                        </a:rPr>
                        <a:t>Industry Energy and </a:t>
                      </a:r>
                      <a:r>
                        <a:rPr lang="en-US" sz="1200" b="0" i="0" u="none" strike="noStrike" dirty="0" err="1">
                          <a:solidFill>
                            <a:srgbClr val="000000"/>
                          </a:solidFill>
                          <a:effectLst/>
                          <a:latin typeface="Garamond" panose="02020404030301010803" pitchFamily="18" charset="0"/>
                        </a:rPr>
                        <a:t>Labour</a:t>
                      </a:r>
                      <a:r>
                        <a:rPr lang="en-US" sz="1200" b="0" i="0" u="none" strike="noStrike" dirty="0">
                          <a:solidFill>
                            <a:srgbClr val="000000"/>
                          </a:solidFill>
                          <a:effectLst/>
                          <a:latin typeface="Garamond" panose="02020404030301010803" pitchFamily="18" charset="0"/>
                        </a:rPr>
                        <a:t> Department</a:t>
                      </a:r>
                    </a:p>
                  </a:txBody>
                  <a:tcPr marL="9525" marR="9525" marT="9525" marB="0"/>
                </a:tc>
                <a:tc>
                  <a:txBody>
                    <a:bodyPr/>
                    <a:lstStyle/>
                    <a:p>
                      <a:pPr algn="l" rtl="0" fontAlgn="t"/>
                      <a:r>
                        <a:rPr lang="mr-IN" sz="1200" b="0" i="0" u="none" strike="noStrike" dirty="0">
                          <a:solidFill>
                            <a:srgbClr val="000000"/>
                          </a:solidFill>
                          <a:effectLst/>
                          <a:latin typeface="Garamond" panose="02020404030301010803" pitchFamily="18" charset="0"/>
                        </a:rPr>
                        <a:t>मुख्यमंत्री रोजगार निर्मिती कार्यक्रम (</a:t>
                      </a:r>
                      <a:r>
                        <a:rPr lang="en-IN" sz="1200" b="0" i="0" u="none" strike="noStrike" dirty="0">
                          <a:solidFill>
                            <a:srgbClr val="000000"/>
                          </a:solidFill>
                          <a:effectLst/>
                          <a:latin typeface="Garamond" panose="02020404030301010803" pitchFamily="18" charset="0"/>
                        </a:rPr>
                        <a:t>Committed) (Gen) (28516645) Chief Minister Employment Generation Programme (BE general-  150,00,00  for social  justice- 18,00,00  and tribal - 2100,00,00 )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2,26,8</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rowSpan="5">
                  <a:txBody>
                    <a:bodyPr/>
                    <a:lstStyle/>
                    <a:p>
                      <a:pPr algn="ctr" fontAlgn="ctr"/>
                      <a:r>
                        <a:rPr lang="en-US" sz="1200" b="0" i="0" u="none" strike="noStrike" dirty="0">
                          <a:solidFill>
                            <a:srgbClr val="000000"/>
                          </a:solidFill>
                          <a:effectLst/>
                          <a:latin typeface="Garamond" panose="02020404030301010803" pitchFamily="18" charset="0"/>
                        </a:rPr>
                        <a:t>Budget allocated for women and girls under the scheme</a:t>
                      </a:r>
                      <a:endParaRPr lang="en-IN" sz="1200" b="0" i="0" u="none" strike="noStrike" dirty="0">
                        <a:solidFill>
                          <a:srgbClr val="000000"/>
                        </a:solidFill>
                        <a:effectLst/>
                        <a:latin typeface="Garamond" panose="02020404030301010803" pitchFamily="18" charset="0"/>
                      </a:endParaRPr>
                    </a:p>
                  </a:txBody>
                  <a:tcPr marL="9525" marR="9525" marT="9525" marB="0" anchor="ctr"/>
                </a:tc>
                <a:extLst>
                  <a:ext uri="{0D108BD9-81ED-4DB2-BD59-A6C34878D82A}">
                    <a16:rowId xmlns:a16="http://schemas.microsoft.com/office/drawing/2014/main" val="10004"/>
                  </a:ext>
                </a:extLst>
              </a:tr>
              <a:tr h="859020">
                <a:tc>
                  <a:txBody>
                    <a:bodyPr/>
                    <a:lstStyle/>
                    <a:p>
                      <a:pPr algn="ctr" fontAlgn="t"/>
                      <a:r>
                        <a:rPr lang="en-IN" sz="1200" b="0" i="0" u="none" strike="noStrike" dirty="0">
                          <a:solidFill>
                            <a:srgbClr val="000000"/>
                          </a:solidFill>
                          <a:effectLst/>
                          <a:latin typeface="Garamond" panose="02020404030301010803" pitchFamily="18" charset="0"/>
                        </a:rPr>
                        <a:t>5</a:t>
                      </a:r>
                    </a:p>
                  </a:txBody>
                  <a:tcPr marL="9525" marR="9525" marT="9525" marB="0"/>
                </a:tc>
                <a:tc>
                  <a:txBody>
                    <a:bodyPr/>
                    <a:lstStyle/>
                    <a:p>
                      <a:pPr algn="l" fontAlgn="t"/>
                      <a:r>
                        <a:rPr lang="en-IN" sz="1200" b="0" i="0" u="none" strike="noStrike" dirty="0">
                          <a:solidFill>
                            <a:srgbClr val="000000"/>
                          </a:solidFill>
                          <a:effectLst/>
                          <a:latin typeface="Garamond" panose="02020404030301010803" pitchFamily="18" charset="0"/>
                        </a:rPr>
                        <a:t>Rural Development</a:t>
                      </a:r>
                    </a:p>
                  </a:txBody>
                  <a:tcPr marL="9525" marR="9525" marT="9525" marB="0"/>
                </a:tc>
                <a:tc>
                  <a:txBody>
                    <a:bodyPr/>
                    <a:lstStyle/>
                    <a:p>
                      <a:pPr algn="l" fontAlgn="t"/>
                      <a:r>
                        <a:rPr lang="mr-IN" sz="1200" b="0" i="0" u="none" strike="noStrike" dirty="0">
                          <a:solidFill>
                            <a:srgbClr val="000000"/>
                          </a:solidFill>
                          <a:effectLst/>
                          <a:latin typeface="Garamond" panose="02020404030301010803" pitchFamily="18" charset="0"/>
                        </a:rPr>
                        <a:t>महाराष्ट्र राज्य ग्रामीण </a:t>
                      </a:r>
                      <a:r>
                        <a:rPr lang="mr-IN" sz="1200" b="0" i="0" u="none" strike="noStrike" dirty="0" err="1">
                          <a:solidFill>
                            <a:srgbClr val="000000"/>
                          </a:solidFill>
                          <a:effectLst/>
                          <a:latin typeface="Garamond" panose="02020404030301010803" pitchFamily="18" charset="0"/>
                        </a:rPr>
                        <a:t>जीवनोन्नती</a:t>
                      </a:r>
                      <a:r>
                        <a:rPr lang="mr-IN" sz="1200" b="0" i="0" u="none" strike="noStrike" dirty="0">
                          <a:solidFill>
                            <a:srgbClr val="000000"/>
                          </a:solidFill>
                          <a:effectLst/>
                          <a:latin typeface="Garamond" panose="02020404030301010803" pitchFamily="18" charset="0"/>
                        </a:rPr>
                        <a:t> </a:t>
                      </a:r>
                      <a:r>
                        <a:rPr lang="mr-IN" sz="1200" b="0" i="0" u="none" strike="noStrike" dirty="0" err="1">
                          <a:solidFill>
                            <a:srgbClr val="000000"/>
                          </a:solidFill>
                          <a:effectLst/>
                          <a:latin typeface="Garamond" panose="02020404030301010803" pitchFamily="18" charset="0"/>
                        </a:rPr>
                        <a:t>अभियानांतर्गत</a:t>
                      </a:r>
                      <a:r>
                        <a:rPr lang="mr-IN" sz="1200" b="0" i="0" u="none" strike="noStrike" dirty="0">
                          <a:solidFill>
                            <a:srgbClr val="000000"/>
                          </a:solidFill>
                          <a:effectLst/>
                          <a:latin typeface="Garamond" panose="02020404030301010803" pitchFamily="18" charset="0"/>
                        </a:rPr>
                        <a:t> समुदाय </a:t>
                      </a:r>
                      <a:r>
                        <a:rPr lang="mr-IN" sz="1200" b="0" i="0" u="none" strike="noStrike" dirty="0" err="1">
                          <a:solidFill>
                            <a:srgbClr val="000000"/>
                          </a:solidFill>
                          <a:effectLst/>
                          <a:latin typeface="Garamond" panose="02020404030301010803" pitchFamily="18" charset="0"/>
                        </a:rPr>
                        <a:t>संसाधन</a:t>
                      </a:r>
                      <a:r>
                        <a:rPr lang="mr-IN" sz="1200" b="0" i="0" u="none" strike="noStrike" dirty="0">
                          <a:solidFill>
                            <a:srgbClr val="000000"/>
                          </a:solidFill>
                          <a:effectLst/>
                          <a:latin typeface="Garamond" panose="02020404030301010803" pitchFamily="18" charset="0"/>
                        </a:rPr>
                        <a:t> व्यक्तींसाठी </a:t>
                      </a:r>
                      <a:r>
                        <a:rPr lang="mr-IN" sz="1200" b="0" i="0" u="none" strike="noStrike" dirty="0" err="1">
                          <a:solidFill>
                            <a:srgbClr val="000000"/>
                          </a:solidFill>
                          <a:effectLst/>
                          <a:latin typeface="Garamond" panose="02020404030301010803" pitchFamily="18" charset="0"/>
                        </a:rPr>
                        <a:t>वाढीव</a:t>
                      </a:r>
                      <a:r>
                        <a:rPr lang="mr-IN" sz="1200" b="0" i="0" u="none" strike="noStrike" dirty="0">
                          <a:solidFill>
                            <a:srgbClr val="000000"/>
                          </a:solidFill>
                          <a:effectLst/>
                          <a:latin typeface="Garamond" panose="02020404030301010803" pitchFamily="18" charset="0"/>
                        </a:rPr>
                        <a:t> मानधन व </a:t>
                      </a:r>
                      <a:r>
                        <a:rPr lang="mr-IN" sz="1200" b="0" i="0" u="none" strike="noStrike" dirty="0" err="1">
                          <a:solidFill>
                            <a:srgbClr val="000000"/>
                          </a:solidFill>
                          <a:effectLst/>
                          <a:latin typeface="Garamond" panose="02020404030301010803" pitchFamily="18" charset="0"/>
                        </a:rPr>
                        <a:t>स्वयं</a:t>
                      </a:r>
                      <a:r>
                        <a:rPr lang="mr-IN" sz="1200" b="0" i="0" u="none" strike="noStrike" dirty="0">
                          <a:solidFill>
                            <a:srgbClr val="000000"/>
                          </a:solidFill>
                          <a:effectLst/>
                          <a:latin typeface="Garamond" panose="02020404030301010803" pitchFamily="18" charset="0"/>
                        </a:rPr>
                        <a:t> </a:t>
                      </a:r>
                      <a:r>
                        <a:rPr lang="mr-IN" sz="1200" b="0" i="0" u="none" strike="noStrike" dirty="0" err="1">
                          <a:solidFill>
                            <a:srgbClr val="000000"/>
                          </a:solidFill>
                          <a:effectLst/>
                          <a:latin typeface="Garamond" panose="02020404030301010803" pitchFamily="18" charset="0"/>
                        </a:rPr>
                        <a:t>सहायता</a:t>
                      </a:r>
                      <a:r>
                        <a:rPr lang="mr-IN" sz="1200" b="0" i="0" u="none" strike="noStrike" dirty="0">
                          <a:solidFill>
                            <a:srgbClr val="000000"/>
                          </a:solidFill>
                          <a:effectLst/>
                          <a:latin typeface="Garamond" panose="02020404030301010803" pitchFamily="18" charset="0"/>
                        </a:rPr>
                        <a:t> गटांना </a:t>
                      </a:r>
                      <a:r>
                        <a:rPr lang="mr-IN" sz="1200" b="0" i="0" u="none" strike="noStrike" dirty="0" err="1">
                          <a:solidFill>
                            <a:srgbClr val="000000"/>
                          </a:solidFill>
                          <a:effectLst/>
                          <a:latin typeface="Garamond" panose="02020404030301010803" pitchFamily="18" charset="0"/>
                        </a:rPr>
                        <a:t>फ़िरता</a:t>
                      </a:r>
                      <a:r>
                        <a:rPr lang="mr-IN" sz="1200" b="0" i="0" u="none" strike="noStrike" dirty="0">
                          <a:solidFill>
                            <a:srgbClr val="000000"/>
                          </a:solidFill>
                          <a:effectLst/>
                          <a:latin typeface="Garamond" panose="02020404030301010803" pitchFamily="18" charset="0"/>
                        </a:rPr>
                        <a:t> निधी (अतिरिक्त राज्य हिस्सा)(2501</a:t>
                      </a:r>
                      <a:r>
                        <a:rPr lang="en-IN" sz="1200" b="0" i="0" u="none" strike="noStrike" dirty="0">
                          <a:solidFill>
                            <a:srgbClr val="000000"/>
                          </a:solidFill>
                          <a:effectLst/>
                          <a:latin typeface="Garamond" panose="02020404030301010803" pitchFamily="18" charset="0"/>
                        </a:rPr>
                        <a:t>A182)Additional remuneration for Community Resource person and Revolving Funds for Self Help Groups under Maharashtra State Rural Livelihood Mission (Additional State Share)(Scheme)</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165</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5"/>
                  </a:ext>
                </a:extLst>
              </a:tr>
              <a:tr h="523736">
                <a:tc>
                  <a:txBody>
                    <a:bodyPr/>
                    <a:lstStyle/>
                    <a:p>
                      <a:pPr algn="ctr" fontAlgn="t"/>
                      <a:r>
                        <a:rPr lang="en-IN" sz="1200" b="0" i="0" u="none" strike="noStrike">
                          <a:solidFill>
                            <a:srgbClr val="000000"/>
                          </a:solidFill>
                          <a:effectLst/>
                          <a:latin typeface="Garamond" panose="02020404030301010803" pitchFamily="18" charset="0"/>
                        </a:rPr>
                        <a:t>6</a:t>
                      </a:r>
                    </a:p>
                  </a:txBody>
                  <a:tcPr marL="9525" marR="9525" marT="9525" marB="0"/>
                </a:tc>
                <a:tc>
                  <a:txBody>
                    <a:bodyPr/>
                    <a:lstStyle/>
                    <a:p>
                      <a:pPr algn="l" fontAlgn="t"/>
                      <a:r>
                        <a:rPr lang="en-US" sz="1200" b="0" i="0" u="none" strike="noStrike" dirty="0">
                          <a:solidFill>
                            <a:srgbClr val="000000"/>
                          </a:solidFill>
                          <a:effectLst/>
                          <a:latin typeface="Garamond" panose="02020404030301010803" pitchFamily="18" charset="0"/>
                        </a:rPr>
                        <a:t>Agriculture</a:t>
                      </a:r>
                      <a:r>
                        <a:rPr lang="en-US" sz="1200" b="0" i="0" u="none" strike="noStrike" baseline="0" dirty="0">
                          <a:solidFill>
                            <a:srgbClr val="000000"/>
                          </a:solidFill>
                          <a:effectLst/>
                          <a:latin typeface="Garamond" panose="02020404030301010803" pitchFamily="18" charset="0"/>
                        </a:rPr>
                        <a:t> </a:t>
                      </a:r>
                      <a:r>
                        <a:rPr lang="en-US" sz="1200" b="0" i="0" u="none" strike="noStrike" dirty="0">
                          <a:solidFill>
                            <a:srgbClr val="000000"/>
                          </a:solidFill>
                          <a:effectLst/>
                          <a:latin typeface="Garamond" panose="02020404030301010803" pitchFamily="18" charset="0"/>
                        </a:rPr>
                        <a:t>Department</a:t>
                      </a:r>
                    </a:p>
                  </a:txBody>
                  <a:tcPr marL="9525" marR="9525" marT="9525" marB="0"/>
                </a:tc>
                <a:tc>
                  <a:txBody>
                    <a:bodyPr/>
                    <a:lstStyle/>
                    <a:p>
                      <a:pPr algn="l" fontAlgn="t"/>
                      <a:r>
                        <a:rPr lang="mr-IN" sz="1200" b="0" i="0" u="none" strike="noStrike" dirty="0">
                          <a:solidFill>
                            <a:srgbClr val="000000"/>
                          </a:solidFill>
                          <a:effectLst/>
                          <a:latin typeface="Garamond" panose="02020404030301010803" pitchFamily="18" charset="0"/>
                        </a:rPr>
                        <a:t>मुख्यमंत्री शाश्वत कृषि सिंचन योजना (सर्वसाधारण)(2401</a:t>
                      </a:r>
                      <a:r>
                        <a:rPr lang="en-IN" sz="1200" b="0" i="0" u="none" strike="noStrike" dirty="0">
                          <a:solidFill>
                            <a:srgbClr val="000000"/>
                          </a:solidFill>
                          <a:effectLst/>
                          <a:latin typeface="Garamond" panose="02020404030301010803" pitchFamily="18" charset="0"/>
                        </a:rPr>
                        <a:t>B072)Chief Minister sustainable agriculture irrigation scheme (general)(Scheme)</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 165</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6"/>
                  </a:ext>
                </a:extLst>
              </a:tr>
              <a:tr h="859020">
                <a:tc>
                  <a:txBody>
                    <a:bodyPr/>
                    <a:lstStyle/>
                    <a:p>
                      <a:pPr algn="ctr" fontAlgn="t"/>
                      <a:r>
                        <a:rPr lang="en-IN" sz="1200" b="0" i="0" u="none" strike="noStrike">
                          <a:solidFill>
                            <a:srgbClr val="000000"/>
                          </a:solidFill>
                          <a:effectLst/>
                          <a:latin typeface="Garamond" panose="02020404030301010803" pitchFamily="18" charset="0"/>
                        </a:rPr>
                        <a:t>7</a:t>
                      </a:r>
                    </a:p>
                  </a:txBody>
                  <a:tcPr marL="9525" marR="9525" marT="9525" marB="0"/>
                </a:tc>
                <a:tc>
                  <a:txBody>
                    <a:bodyPr/>
                    <a:lstStyle/>
                    <a:p>
                      <a:pPr algn="l" rtl="0" fontAlgn="t"/>
                      <a:r>
                        <a:rPr lang="en-IN" sz="1200" b="0" i="0" u="none" strike="noStrike" dirty="0">
                          <a:solidFill>
                            <a:srgbClr val="000000"/>
                          </a:solidFill>
                          <a:effectLst/>
                          <a:latin typeface="Garamond" panose="02020404030301010803" pitchFamily="18" charset="0"/>
                        </a:rPr>
                        <a:t>Higher and Tech. </a:t>
                      </a:r>
                      <a:r>
                        <a:rPr lang="en-IN" sz="1200" b="0" i="0" u="none" strike="noStrike" dirty="0" err="1">
                          <a:solidFill>
                            <a:srgbClr val="000000"/>
                          </a:solidFill>
                          <a:effectLst/>
                          <a:latin typeface="Garamond" panose="02020404030301010803" pitchFamily="18" charset="0"/>
                        </a:rPr>
                        <a:t>Edu</a:t>
                      </a:r>
                      <a:endParaRPr lang="en-IN" sz="1200" b="0" i="0" u="none" strike="noStrike" dirty="0">
                        <a:solidFill>
                          <a:srgbClr val="000000"/>
                        </a:solidFill>
                        <a:effectLst/>
                        <a:latin typeface="Garamond" panose="02020404030301010803" pitchFamily="18" charset="0"/>
                      </a:endParaRPr>
                    </a:p>
                  </a:txBody>
                  <a:tcPr marL="9525" marR="9525" marT="9525" marB="0"/>
                </a:tc>
                <a:tc>
                  <a:txBody>
                    <a:bodyPr/>
                    <a:lstStyle/>
                    <a:p>
                      <a:pPr algn="l" fontAlgn="t"/>
                      <a:r>
                        <a:rPr lang="mr-IN" sz="1200" b="0" i="0" u="none" strike="noStrike" dirty="0">
                          <a:solidFill>
                            <a:srgbClr val="000000"/>
                          </a:solidFill>
                          <a:effectLst/>
                          <a:latin typeface="Garamond" panose="02020404030301010803" pitchFamily="18" charset="0"/>
                        </a:rPr>
                        <a:t>राजर्षी छत्रपती शाहू महाराज शिक्षण शुल्क शिष्यवृत्ती योजना(22030748)</a:t>
                      </a:r>
                      <a:r>
                        <a:rPr lang="en-IN" sz="1200" b="0" i="0" u="none" strike="noStrike" dirty="0" err="1">
                          <a:solidFill>
                            <a:srgbClr val="000000"/>
                          </a:solidFill>
                          <a:effectLst/>
                          <a:latin typeface="Garamond" panose="02020404030301010803" pitchFamily="18" charset="0"/>
                        </a:rPr>
                        <a:t>Rajshree</a:t>
                      </a:r>
                      <a:r>
                        <a:rPr lang="en-IN" sz="1200" b="0" i="0" u="none" strike="noStrike" dirty="0">
                          <a:solidFill>
                            <a:srgbClr val="000000"/>
                          </a:solidFill>
                          <a:effectLst/>
                          <a:latin typeface="Garamond" panose="02020404030301010803" pitchFamily="18" charset="0"/>
                        </a:rPr>
                        <a:t> </a:t>
                      </a:r>
                      <a:r>
                        <a:rPr lang="en-IN" sz="1200" b="0" i="0" u="none" strike="noStrike" dirty="0" err="1">
                          <a:solidFill>
                            <a:srgbClr val="000000"/>
                          </a:solidFill>
                          <a:effectLst/>
                          <a:latin typeface="Garamond" panose="02020404030301010803" pitchFamily="18" charset="0"/>
                        </a:rPr>
                        <a:t>Chhatrapati</a:t>
                      </a:r>
                      <a:r>
                        <a:rPr lang="en-IN" sz="1200" b="0" i="0" u="none" strike="noStrike" dirty="0">
                          <a:solidFill>
                            <a:srgbClr val="000000"/>
                          </a:solidFill>
                          <a:effectLst/>
                          <a:latin typeface="Garamond" panose="02020404030301010803" pitchFamily="18" charset="0"/>
                        </a:rPr>
                        <a:t> </a:t>
                      </a:r>
                      <a:r>
                        <a:rPr lang="en-IN" sz="1200" b="0" i="0" u="none" strike="noStrike" dirty="0" err="1">
                          <a:solidFill>
                            <a:srgbClr val="000000"/>
                          </a:solidFill>
                          <a:effectLst/>
                          <a:latin typeface="Garamond" panose="02020404030301010803" pitchFamily="18" charset="0"/>
                        </a:rPr>
                        <a:t>Shahu</a:t>
                      </a:r>
                      <a:r>
                        <a:rPr lang="en-IN" sz="1200" b="0" i="0" u="none" strike="noStrike" dirty="0">
                          <a:solidFill>
                            <a:srgbClr val="000000"/>
                          </a:solidFill>
                          <a:effectLst/>
                          <a:latin typeface="Garamond" panose="02020404030301010803" pitchFamily="18" charset="0"/>
                        </a:rPr>
                        <a:t> </a:t>
                      </a:r>
                      <a:r>
                        <a:rPr lang="en-IN" sz="1200" b="0" i="0" u="none" strike="noStrike" dirty="0" err="1">
                          <a:solidFill>
                            <a:srgbClr val="000000"/>
                          </a:solidFill>
                          <a:effectLst/>
                          <a:latin typeface="Garamond" panose="02020404030301010803" pitchFamily="18" charset="0"/>
                        </a:rPr>
                        <a:t>Maharaj</a:t>
                      </a:r>
                      <a:r>
                        <a:rPr lang="en-IN" sz="1200" b="0" i="0" u="none" strike="noStrike" dirty="0">
                          <a:solidFill>
                            <a:srgbClr val="000000"/>
                          </a:solidFill>
                          <a:effectLst/>
                          <a:latin typeface="Garamond" panose="02020404030301010803" pitchFamily="18" charset="0"/>
                        </a:rPr>
                        <a:t> Tuition Fee Scholarship Scheme(Scheme) - </a:t>
                      </a:r>
                      <a:r>
                        <a:rPr lang="mr-IN" sz="1200" b="0" i="0" u="none" strike="noStrike" dirty="0">
                          <a:solidFill>
                            <a:srgbClr val="000000"/>
                          </a:solidFill>
                          <a:effectLst/>
                          <a:latin typeface="Garamond" panose="02020404030301010803" pitchFamily="18" charset="0"/>
                        </a:rPr>
                        <a:t>८ लाख रुपयांपेक्षा कमी उत्पन्न असलेल्या कुटुंबातील मुलींना उच्च शिक्षणासाठी शिष्यवृत्ती योजना </a:t>
                      </a:r>
                      <a:r>
                        <a:rPr lang="en-IN" sz="1200" b="0" i="0" u="none" strike="noStrike" dirty="0">
                          <a:solidFill>
                            <a:srgbClr val="000000"/>
                          </a:solidFill>
                          <a:effectLst/>
                          <a:latin typeface="Garamond" panose="02020404030301010803" pitchFamily="18" charset="0"/>
                        </a:rPr>
                        <a:t>Scholarship Scheme to the Girls from the families with income less than Rs.8 lakh for Higher Education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778.37</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7"/>
                  </a:ext>
                </a:extLst>
              </a:tr>
              <a:tr h="859020">
                <a:tc>
                  <a:txBody>
                    <a:bodyPr/>
                    <a:lstStyle/>
                    <a:p>
                      <a:pPr algn="ctr" fontAlgn="t"/>
                      <a:r>
                        <a:rPr lang="en-IN" sz="1200" b="0" i="0" u="none" strike="noStrike" dirty="0">
                          <a:solidFill>
                            <a:srgbClr val="000000"/>
                          </a:solidFill>
                          <a:effectLst/>
                          <a:latin typeface="Garamond" panose="02020404030301010803" pitchFamily="18" charset="0"/>
                        </a:rPr>
                        <a:t>8</a:t>
                      </a:r>
                    </a:p>
                  </a:txBody>
                  <a:tcPr marL="9525" marR="9525" marT="9525" marB="0"/>
                </a:tc>
                <a:tc>
                  <a:txBody>
                    <a:bodyPr/>
                    <a:lstStyle/>
                    <a:p>
                      <a:pPr algn="l" rtl="0" fontAlgn="t"/>
                      <a:r>
                        <a:rPr lang="en-IN" sz="1200" b="0" i="0" u="none" strike="noStrike">
                          <a:solidFill>
                            <a:srgbClr val="000000"/>
                          </a:solidFill>
                          <a:effectLst/>
                          <a:latin typeface="Garamond" panose="02020404030301010803" pitchFamily="18" charset="0"/>
                        </a:rPr>
                        <a:t>OBC Welfare</a:t>
                      </a:r>
                    </a:p>
                  </a:txBody>
                  <a:tcPr marL="9525" marR="9525" marT="9525" marB="0"/>
                </a:tc>
                <a:tc>
                  <a:txBody>
                    <a:bodyPr/>
                    <a:lstStyle/>
                    <a:p>
                      <a:pPr algn="l" fontAlgn="t"/>
                      <a:r>
                        <a:rPr lang="mr-IN" sz="1200" b="0" i="0" u="none" strike="noStrike" dirty="0">
                          <a:solidFill>
                            <a:srgbClr val="000000"/>
                          </a:solidFill>
                          <a:effectLst/>
                          <a:latin typeface="Garamond" panose="02020404030301010803" pitchFamily="18" charset="0"/>
                        </a:rPr>
                        <a:t> इतर मागास वर्गातील विद्यार्थ्यांना मॅट्रीकोत्तर शिष्यवृत्ती(2225</a:t>
                      </a:r>
                      <a:r>
                        <a:rPr lang="en-IN" sz="1200" b="0" i="0" u="none" strike="noStrike" dirty="0">
                          <a:solidFill>
                            <a:srgbClr val="000000"/>
                          </a:solidFill>
                          <a:effectLst/>
                          <a:latin typeface="Garamond" panose="02020404030301010803" pitchFamily="18" charset="0"/>
                        </a:rPr>
                        <a:t>F002)Post Matric Scholarship To Other Backward Classes Students(Scheme) , </a:t>
                      </a:r>
                      <a:r>
                        <a:rPr lang="mr-IN" sz="1200" b="0" i="0" u="none" strike="noStrike" dirty="0">
                          <a:solidFill>
                            <a:srgbClr val="000000"/>
                          </a:solidFill>
                          <a:effectLst/>
                          <a:latin typeface="Garamond" panose="02020404030301010803" pitchFamily="18" charset="0"/>
                        </a:rPr>
                        <a:t>राज्य शासनाच्या मॅट्रिकोत्तर शिष्यवृत्त्या (विजाभज)(2225</a:t>
                      </a:r>
                      <a:r>
                        <a:rPr lang="en-IN" sz="1200" b="0" i="0" u="none" strike="noStrike" dirty="0">
                          <a:solidFill>
                            <a:srgbClr val="000000"/>
                          </a:solidFill>
                          <a:effectLst/>
                          <a:latin typeface="Garamond" panose="02020404030301010803" pitchFamily="18" charset="0"/>
                        </a:rPr>
                        <a:t>E884)State </a:t>
                      </a:r>
                      <a:r>
                        <a:rPr lang="en-IN" sz="1200" b="0" i="0" u="none" strike="noStrike" dirty="0" err="1">
                          <a:solidFill>
                            <a:srgbClr val="000000"/>
                          </a:solidFill>
                          <a:effectLst/>
                          <a:latin typeface="Garamond" panose="02020404030301010803" pitchFamily="18" charset="0"/>
                        </a:rPr>
                        <a:t>Govt</a:t>
                      </a:r>
                      <a:r>
                        <a:rPr lang="en-IN" sz="1200" b="0" i="0" u="none" strike="noStrike" dirty="0">
                          <a:solidFill>
                            <a:srgbClr val="000000"/>
                          </a:solidFill>
                          <a:effectLst/>
                          <a:latin typeface="Garamond" panose="02020404030301010803" pitchFamily="18" charset="0"/>
                        </a:rPr>
                        <a:t> Post Matric Scholarship ( VJNT )(Scheme) – BE= 308,71,79 ,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421.29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7199285"/>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28782" y="268211"/>
            <a:ext cx="11197046" cy="305435"/>
          </a:xfrm>
        </p:spPr>
        <p:txBody>
          <a:bodyPr>
            <a:normAutofit fontScale="90000"/>
          </a:bodyPr>
          <a:lstStyle/>
          <a:p>
            <a:r>
              <a:rPr lang="en-IN" sz="2800" b="1" dirty="0">
                <a:latin typeface="Book Antiqua" panose="02040602050305030304" pitchFamily="18" charset="0"/>
              </a:rPr>
              <a:t>Overview of the Schemes/Programmes benefitting women and girls </a:t>
            </a:r>
            <a:endParaRPr lang="en-IN" sz="28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66655471"/>
              </p:ext>
            </p:extLst>
          </p:nvPr>
        </p:nvGraphicFramePr>
        <p:xfrm>
          <a:off x="322217" y="720534"/>
          <a:ext cx="11547565" cy="5860141"/>
        </p:xfrm>
        <a:graphic>
          <a:graphicData uri="http://schemas.openxmlformats.org/drawingml/2006/table">
            <a:tbl>
              <a:tblPr>
                <a:tableStyleId>{5C22544A-7EE6-4342-B048-85BDC9FD1C3A}</a:tableStyleId>
              </a:tblPr>
              <a:tblGrid>
                <a:gridCol w="472331">
                  <a:extLst>
                    <a:ext uri="{9D8B030D-6E8A-4147-A177-3AD203B41FA5}">
                      <a16:colId xmlns:a16="http://schemas.microsoft.com/office/drawing/2014/main" val="20000"/>
                    </a:ext>
                  </a:extLst>
                </a:gridCol>
                <a:gridCol w="1365177">
                  <a:extLst>
                    <a:ext uri="{9D8B030D-6E8A-4147-A177-3AD203B41FA5}">
                      <a16:colId xmlns:a16="http://schemas.microsoft.com/office/drawing/2014/main" val="20001"/>
                    </a:ext>
                  </a:extLst>
                </a:gridCol>
                <a:gridCol w="5451566">
                  <a:extLst>
                    <a:ext uri="{9D8B030D-6E8A-4147-A177-3AD203B41FA5}">
                      <a16:colId xmlns:a16="http://schemas.microsoft.com/office/drawing/2014/main" val="20002"/>
                    </a:ext>
                  </a:extLst>
                </a:gridCol>
                <a:gridCol w="1246805">
                  <a:extLst>
                    <a:ext uri="{9D8B030D-6E8A-4147-A177-3AD203B41FA5}">
                      <a16:colId xmlns:a16="http://schemas.microsoft.com/office/drawing/2014/main" val="20003"/>
                    </a:ext>
                  </a:extLst>
                </a:gridCol>
                <a:gridCol w="690853">
                  <a:extLst>
                    <a:ext uri="{9D8B030D-6E8A-4147-A177-3AD203B41FA5}">
                      <a16:colId xmlns:a16="http://schemas.microsoft.com/office/drawing/2014/main" val="20004"/>
                    </a:ext>
                  </a:extLst>
                </a:gridCol>
                <a:gridCol w="2320833">
                  <a:extLst>
                    <a:ext uri="{9D8B030D-6E8A-4147-A177-3AD203B41FA5}">
                      <a16:colId xmlns:a16="http://schemas.microsoft.com/office/drawing/2014/main" val="20005"/>
                    </a:ext>
                  </a:extLst>
                </a:gridCol>
              </a:tblGrid>
              <a:tr h="399569">
                <a:tc>
                  <a:txBody>
                    <a:bodyPr/>
                    <a:lstStyle/>
                    <a:p>
                      <a:pPr algn="ctr" fontAlgn="ctr"/>
                      <a:r>
                        <a:rPr lang="en-IN" sz="1200" b="1" u="none" strike="noStrike" dirty="0" err="1">
                          <a:effectLst/>
                          <a:latin typeface="Garamond" panose="02020404030301010803" pitchFamily="18" charset="0"/>
                        </a:rPr>
                        <a:t>Sr</a:t>
                      </a:r>
                      <a:r>
                        <a:rPr lang="en-IN" sz="1200" b="1" u="none" strike="noStrike" dirty="0">
                          <a:effectLst/>
                          <a:latin typeface="Garamond" panose="02020404030301010803" pitchFamily="18" charset="0"/>
                        </a:rPr>
                        <a:t> No</a:t>
                      </a:r>
                      <a:endParaRPr lang="en-IN" sz="1200" b="1" i="0" u="none" strike="noStrike" dirty="0">
                        <a:solidFill>
                          <a:srgbClr val="000000"/>
                        </a:solidFill>
                        <a:effectLst/>
                        <a:latin typeface="Garamond" panose="02020404030301010803" pitchFamily="18" charset="0"/>
                      </a:endParaRPr>
                    </a:p>
                  </a:txBody>
                  <a:tcPr marL="9525" marR="9525" marT="9525" marB="0" anchor="ctr"/>
                </a:tc>
                <a:tc>
                  <a:txBody>
                    <a:bodyPr/>
                    <a:lstStyle/>
                    <a:p>
                      <a:pPr algn="ctr" fontAlgn="ctr"/>
                      <a:r>
                        <a:rPr lang="en-IN" sz="1200" b="1" u="none" strike="noStrike">
                          <a:effectLst/>
                          <a:latin typeface="Garamond" panose="02020404030301010803" pitchFamily="18" charset="0"/>
                        </a:rPr>
                        <a:t>Name of Department</a:t>
                      </a:r>
                      <a:endParaRPr lang="en-IN" sz="1200" b="1" i="0" u="none" strike="noStrike">
                        <a:solidFill>
                          <a:srgbClr val="000000"/>
                        </a:solidFill>
                        <a:effectLst/>
                        <a:latin typeface="Garamond" panose="02020404030301010803" pitchFamily="18" charset="0"/>
                      </a:endParaRPr>
                    </a:p>
                  </a:txBody>
                  <a:tcPr marL="9525" marR="9525" marT="9525" marB="0" anchor="ctr"/>
                </a:tc>
                <a:tc>
                  <a:txBody>
                    <a:bodyPr/>
                    <a:lstStyle/>
                    <a:p>
                      <a:pPr algn="ctr" fontAlgn="ctr"/>
                      <a:r>
                        <a:rPr lang="en-IN" sz="1200" b="1" u="none" strike="noStrike">
                          <a:effectLst/>
                          <a:latin typeface="Garamond" panose="02020404030301010803" pitchFamily="18" charset="0"/>
                        </a:rPr>
                        <a:t>Scheme</a:t>
                      </a:r>
                      <a:endParaRPr lang="en-IN" sz="1200" b="1" i="0" u="none" strike="noStrike">
                        <a:solidFill>
                          <a:srgbClr val="000000"/>
                        </a:solidFill>
                        <a:effectLst/>
                        <a:latin typeface="Garamond" panose="02020404030301010803" pitchFamily="18" charset="0"/>
                      </a:endParaRPr>
                    </a:p>
                  </a:txBody>
                  <a:tcPr marL="9525" marR="9525" marT="9525" marB="0" anchor="ctr"/>
                </a:tc>
                <a:tc>
                  <a:txBody>
                    <a:bodyPr/>
                    <a:lstStyle/>
                    <a:p>
                      <a:pPr algn="ctr" fontAlgn="ctr"/>
                      <a:r>
                        <a:rPr lang="en-IN" sz="1200" b="1" u="none" strike="noStrike" dirty="0">
                          <a:effectLst/>
                          <a:latin typeface="Garamond" panose="02020404030301010803" pitchFamily="18" charset="0"/>
                        </a:rPr>
                        <a:t>BE (2025-26) in Cr.</a:t>
                      </a:r>
                      <a:endParaRPr lang="en-IN" sz="1200" b="1" i="0" u="none" strike="noStrike" dirty="0">
                        <a:solidFill>
                          <a:srgbClr val="000000"/>
                        </a:solidFill>
                        <a:effectLst/>
                        <a:latin typeface="Garamond" panose="02020404030301010803" pitchFamily="18" charset="0"/>
                      </a:endParaRPr>
                    </a:p>
                  </a:txBody>
                  <a:tcPr marL="9525" marR="9525" marT="9525" marB="0" anchor="ctr"/>
                </a:tc>
                <a:tc>
                  <a:txBody>
                    <a:bodyPr/>
                    <a:lstStyle/>
                    <a:p>
                      <a:pPr algn="ctr" fontAlgn="ctr"/>
                      <a:r>
                        <a:rPr lang="en-IN" sz="1200" b="1" u="none" strike="noStrike">
                          <a:effectLst/>
                          <a:latin typeface="Garamond" panose="02020404030301010803" pitchFamily="18" charset="0"/>
                        </a:rPr>
                        <a:t>GBS Part</a:t>
                      </a:r>
                      <a:endParaRPr lang="en-IN" sz="1200" b="1" i="0" u="none" strike="noStrike">
                        <a:solidFill>
                          <a:srgbClr val="000000"/>
                        </a:solidFill>
                        <a:effectLst/>
                        <a:latin typeface="Garamond" panose="02020404030301010803" pitchFamily="18" charset="0"/>
                      </a:endParaRPr>
                    </a:p>
                  </a:txBody>
                  <a:tcPr marL="9525" marR="9525" marT="9525" marB="0" anchor="ctr"/>
                </a:tc>
                <a:tc>
                  <a:txBody>
                    <a:bodyPr/>
                    <a:lstStyle/>
                    <a:p>
                      <a:pPr algn="ctr" fontAlgn="ctr"/>
                      <a:r>
                        <a:rPr lang="en-IN" sz="1200" b="1" u="none" strike="noStrike" dirty="0">
                          <a:effectLst/>
                          <a:latin typeface="Garamond" panose="02020404030301010803" pitchFamily="18" charset="0"/>
                        </a:rPr>
                        <a:t>Note</a:t>
                      </a:r>
                      <a:endParaRPr lang="en-IN" sz="1200" b="1" i="0" u="none" strike="noStrike" dirty="0">
                        <a:solidFill>
                          <a:srgbClr val="000000"/>
                        </a:solidFill>
                        <a:effectLst/>
                        <a:latin typeface="Garamond" panose="02020404030301010803" pitchFamily="18" charset="0"/>
                      </a:endParaRPr>
                    </a:p>
                  </a:txBody>
                  <a:tcPr marL="9525" marR="9525" marT="9525" marB="0" anchor="ctr"/>
                </a:tc>
                <a:extLst>
                  <a:ext uri="{0D108BD9-81ED-4DB2-BD59-A6C34878D82A}">
                    <a16:rowId xmlns:a16="http://schemas.microsoft.com/office/drawing/2014/main" val="10000"/>
                  </a:ext>
                </a:extLst>
              </a:tr>
              <a:tr h="399569">
                <a:tc>
                  <a:txBody>
                    <a:bodyPr/>
                    <a:lstStyle/>
                    <a:p>
                      <a:pPr algn="ctr" fontAlgn="t"/>
                      <a:r>
                        <a:rPr lang="en-IN" sz="1200" b="0" i="0" u="none" strike="noStrike" dirty="0">
                          <a:solidFill>
                            <a:srgbClr val="000000"/>
                          </a:solidFill>
                          <a:effectLst/>
                          <a:latin typeface="Garamond" panose="02020404030301010803" pitchFamily="18" charset="0"/>
                        </a:rPr>
                        <a:t>9</a:t>
                      </a:r>
                    </a:p>
                  </a:txBody>
                  <a:tcPr marL="9525" marR="9525" marT="9525" marB="0"/>
                </a:tc>
                <a:tc>
                  <a:txBody>
                    <a:bodyPr/>
                    <a:lstStyle/>
                    <a:p>
                      <a:pPr algn="l" rtl="0" fontAlgn="t"/>
                      <a:r>
                        <a:rPr lang="en-IN" sz="1200" b="0" i="0" u="none" strike="noStrike">
                          <a:solidFill>
                            <a:srgbClr val="000000"/>
                          </a:solidFill>
                          <a:effectLst/>
                          <a:latin typeface="Garamond" panose="02020404030301010803" pitchFamily="18" charset="0"/>
                        </a:rPr>
                        <a:t>OBC Welfare</a:t>
                      </a:r>
                    </a:p>
                  </a:txBody>
                  <a:tcPr marL="9525" marR="9525" marT="9525" marB="0"/>
                </a:tc>
                <a:tc>
                  <a:txBody>
                    <a:bodyPr/>
                    <a:lstStyle/>
                    <a:p>
                      <a:pPr algn="l" fontAlgn="t"/>
                      <a:r>
                        <a:rPr lang="mr-IN" sz="1200" b="0" i="0" u="none" strike="noStrike">
                          <a:solidFill>
                            <a:srgbClr val="000000"/>
                          </a:solidFill>
                          <a:effectLst/>
                          <a:latin typeface="Garamond" panose="02020404030301010803" pitchFamily="18" charset="0"/>
                        </a:rPr>
                        <a:t>महात्मा ज्योतिबा फुले संशोधन व प्रशिक्षण संस्था (महाज्योती)(2225</a:t>
                      </a:r>
                      <a:r>
                        <a:rPr lang="en-IN" sz="1200" b="0" i="0" u="none" strike="noStrike">
                          <a:solidFill>
                            <a:srgbClr val="000000"/>
                          </a:solidFill>
                          <a:effectLst/>
                          <a:latin typeface="Garamond" panose="02020404030301010803" pitchFamily="18" charset="0"/>
                        </a:rPr>
                        <a:t>F497)Mahatma Jyotiba Phule Research and Training Institute (MAHAJYOTI)(Scheme)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260.33</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rowSpan="8">
                  <a:txBody>
                    <a:bodyPr/>
                    <a:lstStyle/>
                    <a:p>
                      <a:pPr algn="ctr" fontAlgn="ctr"/>
                      <a:r>
                        <a:rPr lang="en-US" sz="1200" b="0" i="0" u="none" strike="noStrike" dirty="0">
                          <a:solidFill>
                            <a:srgbClr val="000000"/>
                          </a:solidFill>
                          <a:effectLst/>
                          <a:latin typeface="Garamond" panose="02020404030301010803" pitchFamily="18" charset="0"/>
                        </a:rPr>
                        <a:t>Budget allocated for women and girls under the scheme</a:t>
                      </a:r>
                      <a:endParaRPr lang="en-IN" sz="1200" b="0" i="0" u="none" strike="noStrike" dirty="0">
                        <a:solidFill>
                          <a:srgbClr val="000000"/>
                        </a:solidFill>
                        <a:effectLst/>
                        <a:latin typeface="Garamond" panose="02020404030301010803" pitchFamily="18" charset="0"/>
                      </a:endParaRPr>
                    </a:p>
                  </a:txBody>
                  <a:tcPr marL="9525" marR="9525" marT="9525" marB="0" anchor="ctr"/>
                </a:tc>
                <a:extLst>
                  <a:ext uri="{0D108BD9-81ED-4DB2-BD59-A6C34878D82A}">
                    <a16:rowId xmlns:a16="http://schemas.microsoft.com/office/drawing/2014/main" val="10001"/>
                  </a:ext>
                </a:extLst>
              </a:tr>
              <a:tr h="865532">
                <a:tc>
                  <a:txBody>
                    <a:bodyPr/>
                    <a:lstStyle/>
                    <a:p>
                      <a:pPr algn="ctr" fontAlgn="t"/>
                      <a:r>
                        <a:rPr lang="en-IN" sz="1200" b="0" i="0" u="none" strike="noStrike">
                          <a:solidFill>
                            <a:srgbClr val="000000"/>
                          </a:solidFill>
                          <a:effectLst/>
                          <a:latin typeface="Garamond" panose="02020404030301010803" pitchFamily="18" charset="0"/>
                        </a:rPr>
                        <a:t>10</a:t>
                      </a:r>
                    </a:p>
                  </a:txBody>
                  <a:tcPr marL="9525" marR="9525" marT="9525" marB="0"/>
                </a:tc>
                <a:tc>
                  <a:txBody>
                    <a:bodyPr/>
                    <a:lstStyle/>
                    <a:p>
                      <a:pPr algn="l" rtl="0" fontAlgn="t"/>
                      <a:r>
                        <a:rPr lang="en-IN" sz="1200" b="0" i="0" u="none" strike="noStrike">
                          <a:solidFill>
                            <a:srgbClr val="000000"/>
                          </a:solidFill>
                          <a:effectLst/>
                          <a:latin typeface="Garamond" panose="02020404030301010803" pitchFamily="18" charset="0"/>
                        </a:rPr>
                        <a:t>Planning</a:t>
                      </a:r>
                    </a:p>
                  </a:txBody>
                  <a:tcPr marL="9525" marR="9525" marT="9525" marB="0"/>
                </a:tc>
                <a:tc>
                  <a:txBody>
                    <a:bodyPr/>
                    <a:lstStyle/>
                    <a:p>
                      <a:pPr algn="l" fontAlgn="t"/>
                      <a:r>
                        <a:rPr lang="mr-IN" sz="1200" b="0" i="0" u="none" strike="noStrike">
                          <a:solidFill>
                            <a:srgbClr val="000000"/>
                          </a:solidFill>
                          <a:effectLst/>
                          <a:latin typeface="Garamond" panose="02020404030301010803" pitchFamily="18" charset="0"/>
                        </a:rPr>
                        <a:t> छत्रपती शाहू महाराज संशोधन प्रशिक्षण व मानव विकास संस्था (सारथी)(2225</a:t>
                      </a:r>
                      <a:r>
                        <a:rPr lang="en-IN" sz="1200" b="0" i="0" u="none" strike="noStrike">
                          <a:solidFill>
                            <a:srgbClr val="000000"/>
                          </a:solidFill>
                          <a:effectLst/>
                          <a:latin typeface="Garamond" panose="02020404030301010803" pitchFamily="18" charset="0"/>
                        </a:rPr>
                        <a:t>F521)Chhatrapati Shahu Maharaj Research Training and Human Development Institute (SARATHI)(Scheme)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281.88</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endParaRPr lang="en-IN"/>
                    </a:p>
                  </a:txBody>
                  <a:tcPr/>
                </a:tc>
                <a:extLst>
                  <a:ext uri="{0D108BD9-81ED-4DB2-BD59-A6C34878D82A}">
                    <a16:rowId xmlns:a16="http://schemas.microsoft.com/office/drawing/2014/main" val="10002"/>
                  </a:ext>
                </a:extLst>
              </a:tr>
              <a:tr h="599353">
                <a:tc>
                  <a:txBody>
                    <a:bodyPr/>
                    <a:lstStyle/>
                    <a:p>
                      <a:pPr algn="ctr" fontAlgn="t"/>
                      <a:r>
                        <a:rPr lang="en-IN" sz="1200" b="0" i="0" u="none" strike="noStrike">
                          <a:solidFill>
                            <a:srgbClr val="000000"/>
                          </a:solidFill>
                          <a:effectLst/>
                          <a:latin typeface="Garamond" panose="02020404030301010803" pitchFamily="18" charset="0"/>
                        </a:rPr>
                        <a:t>11</a:t>
                      </a:r>
                    </a:p>
                  </a:txBody>
                  <a:tcPr marL="9525" marR="9525" marT="9525" marB="0"/>
                </a:tc>
                <a:tc>
                  <a:txBody>
                    <a:bodyPr/>
                    <a:lstStyle/>
                    <a:p>
                      <a:pPr algn="l" rtl="0" fontAlgn="t"/>
                      <a:r>
                        <a:rPr lang="en-IN" sz="1200" b="0" i="0" u="none" strike="noStrike">
                          <a:solidFill>
                            <a:srgbClr val="000000"/>
                          </a:solidFill>
                          <a:effectLst/>
                          <a:latin typeface="Garamond" panose="02020404030301010803" pitchFamily="18" charset="0"/>
                        </a:rPr>
                        <a:t>Planning</a:t>
                      </a:r>
                    </a:p>
                  </a:txBody>
                  <a:tcPr marL="9525" marR="9525" marT="9525" marB="0"/>
                </a:tc>
                <a:tc>
                  <a:txBody>
                    <a:bodyPr/>
                    <a:lstStyle/>
                    <a:p>
                      <a:pPr algn="l" fontAlgn="t"/>
                      <a:r>
                        <a:rPr lang="mr-IN" sz="1200" b="0" i="0" u="none" strike="noStrike">
                          <a:solidFill>
                            <a:srgbClr val="000000"/>
                          </a:solidFill>
                          <a:effectLst/>
                          <a:latin typeface="Garamond" panose="02020404030301010803" pitchFamily="18" charset="0"/>
                        </a:rPr>
                        <a:t> अण्णासाहेब पाटील आर्थिक मागास विकास महामंडळाला भांडवली अंशदान (</a:t>
                      </a:r>
                      <a:r>
                        <a:rPr lang="en-IN" sz="1200" b="0" i="0" u="none" strike="noStrike">
                          <a:solidFill>
                            <a:srgbClr val="000000"/>
                          </a:solidFill>
                          <a:effectLst/>
                          <a:latin typeface="Garamond" panose="02020404030301010803" pitchFamily="18" charset="0"/>
                        </a:rPr>
                        <a:t>Scheme) (4250A072) Capital Contribution to the Annasaheb Patil Economically Backward Class Development Corporation</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156.11</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endParaRPr lang="en-IN"/>
                    </a:p>
                  </a:txBody>
                  <a:tcPr/>
                </a:tc>
                <a:extLst>
                  <a:ext uri="{0D108BD9-81ED-4DB2-BD59-A6C34878D82A}">
                    <a16:rowId xmlns:a16="http://schemas.microsoft.com/office/drawing/2014/main" val="10003"/>
                  </a:ext>
                </a:extLst>
              </a:tr>
              <a:tr h="599353">
                <a:tc>
                  <a:txBody>
                    <a:bodyPr/>
                    <a:lstStyle/>
                    <a:p>
                      <a:pPr algn="ctr" fontAlgn="t"/>
                      <a:r>
                        <a:rPr lang="en-IN" sz="1200" b="0" i="0" u="none" strike="noStrike">
                          <a:solidFill>
                            <a:srgbClr val="000000"/>
                          </a:solidFill>
                          <a:effectLst/>
                          <a:latin typeface="Garamond" panose="02020404030301010803" pitchFamily="18" charset="0"/>
                        </a:rPr>
                        <a:t>12</a:t>
                      </a:r>
                    </a:p>
                  </a:txBody>
                  <a:tcPr marL="9525" marR="9525" marT="9525" marB="0"/>
                </a:tc>
                <a:tc>
                  <a:txBody>
                    <a:bodyPr/>
                    <a:lstStyle/>
                    <a:p>
                      <a:pPr algn="l" rtl="0" fontAlgn="t"/>
                      <a:r>
                        <a:rPr lang="en-IN" sz="1200" b="0" i="0" u="none" strike="noStrike" dirty="0">
                          <a:solidFill>
                            <a:srgbClr val="000000"/>
                          </a:solidFill>
                          <a:effectLst/>
                          <a:latin typeface="Garamond" panose="02020404030301010803" pitchFamily="18" charset="0"/>
                        </a:rPr>
                        <a:t>Skill development</a:t>
                      </a:r>
                    </a:p>
                  </a:txBody>
                  <a:tcPr marL="9525" marR="9525" marT="9525" marB="0"/>
                </a:tc>
                <a:tc>
                  <a:txBody>
                    <a:bodyPr/>
                    <a:lstStyle/>
                    <a:p>
                      <a:pPr algn="l" fontAlgn="t"/>
                      <a:r>
                        <a:rPr lang="mr-IN" sz="1200" b="0" i="0" u="none" strike="noStrike">
                          <a:solidFill>
                            <a:srgbClr val="000000"/>
                          </a:solidFill>
                          <a:effectLst/>
                          <a:latin typeface="Garamond" panose="02020404030301010803" pitchFamily="18" charset="0"/>
                        </a:rPr>
                        <a:t>प्रमोद महाजन कौशल्य व उद्योजकता विकास अभियान(22306118)</a:t>
                      </a:r>
                      <a:r>
                        <a:rPr lang="en-IN" sz="1200" b="0" i="0" u="none" strike="noStrike">
                          <a:solidFill>
                            <a:srgbClr val="000000"/>
                          </a:solidFill>
                          <a:effectLst/>
                          <a:latin typeface="Garamond" panose="02020404030301010803" pitchFamily="18" charset="0"/>
                        </a:rPr>
                        <a:t>Pramod Mahajan Skill and Entrepreneurship Development Mission(Scheme)</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175</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4"/>
                  </a:ext>
                </a:extLst>
              </a:tr>
              <a:tr h="599353">
                <a:tc>
                  <a:txBody>
                    <a:bodyPr/>
                    <a:lstStyle/>
                    <a:p>
                      <a:pPr algn="ctr" fontAlgn="t"/>
                      <a:r>
                        <a:rPr lang="en-IN" sz="1200" b="0" i="0" u="none" strike="noStrike">
                          <a:solidFill>
                            <a:srgbClr val="000000"/>
                          </a:solidFill>
                          <a:effectLst/>
                          <a:latin typeface="Garamond" panose="02020404030301010803" pitchFamily="18" charset="0"/>
                        </a:rPr>
                        <a:t>13</a:t>
                      </a:r>
                    </a:p>
                  </a:txBody>
                  <a:tcPr marL="9525" marR="9525" marT="9525" marB="0"/>
                </a:tc>
                <a:tc>
                  <a:txBody>
                    <a:bodyPr/>
                    <a:lstStyle/>
                    <a:p>
                      <a:pPr algn="l" rtl="0" fontAlgn="t"/>
                      <a:r>
                        <a:rPr lang="en-IN" sz="1200" b="0" i="0" u="none" strike="noStrike">
                          <a:solidFill>
                            <a:srgbClr val="000000"/>
                          </a:solidFill>
                          <a:effectLst/>
                          <a:latin typeface="Garamond" panose="02020404030301010803" pitchFamily="18" charset="0"/>
                        </a:rPr>
                        <a:t>Tribal Development</a:t>
                      </a:r>
                    </a:p>
                  </a:txBody>
                  <a:tcPr marL="9525" marR="9525" marT="9525" marB="0"/>
                </a:tc>
                <a:tc>
                  <a:txBody>
                    <a:bodyPr/>
                    <a:lstStyle/>
                    <a:p>
                      <a:pPr algn="l" fontAlgn="t"/>
                      <a:r>
                        <a:rPr lang="mr-IN" sz="1200" b="0" i="0" u="none" strike="noStrike">
                          <a:solidFill>
                            <a:srgbClr val="000000"/>
                          </a:solidFill>
                          <a:effectLst/>
                          <a:latin typeface="Garamond" panose="02020404030301010803" pitchFamily="18" charset="0"/>
                        </a:rPr>
                        <a:t>स्वयंसेवी संस्थाना आश्रमशाळा व मुलोगोद्योत्तर आश्रमशाळा चालविण्यासाठी सहायक अनुदान (2225</a:t>
                      </a:r>
                      <a:r>
                        <a:rPr lang="en-IN" sz="1200" b="0" i="0" u="none" strike="noStrike">
                          <a:solidFill>
                            <a:srgbClr val="000000"/>
                          </a:solidFill>
                          <a:effectLst/>
                          <a:latin typeface="Garamond" panose="02020404030301010803" pitchFamily="18" charset="0"/>
                        </a:rPr>
                        <a:t>F129)Grants-in-aid to Voluntary Agencies for running Ashramshla and Post Basic Ashramshalas(Scheme)</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1035.20</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5"/>
                  </a:ext>
                </a:extLst>
              </a:tr>
              <a:tr h="599353">
                <a:tc>
                  <a:txBody>
                    <a:bodyPr/>
                    <a:lstStyle/>
                    <a:p>
                      <a:pPr algn="ctr" fontAlgn="t"/>
                      <a:r>
                        <a:rPr lang="en-IN" sz="1200" b="0" i="0" u="none" strike="noStrike">
                          <a:solidFill>
                            <a:srgbClr val="000000"/>
                          </a:solidFill>
                          <a:effectLst/>
                          <a:latin typeface="Garamond" panose="02020404030301010803" pitchFamily="18" charset="0"/>
                        </a:rPr>
                        <a:t>14</a:t>
                      </a:r>
                    </a:p>
                  </a:txBody>
                  <a:tcPr marL="9525" marR="9525" marT="9525" marB="0"/>
                </a:tc>
                <a:tc>
                  <a:txBody>
                    <a:bodyPr/>
                    <a:lstStyle/>
                    <a:p>
                      <a:pPr algn="l" rtl="0" fontAlgn="t"/>
                      <a:r>
                        <a:rPr lang="en-IN" sz="1200" b="0" i="0" u="none" strike="noStrike">
                          <a:solidFill>
                            <a:srgbClr val="000000"/>
                          </a:solidFill>
                          <a:effectLst/>
                          <a:latin typeface="Garamond" panose="02020404030301010803" pitchFamily="18" charset="0"/>
                        </a:rPr>
                        <a:t>Tribal Development</a:t>
                      </a:r>
                    </a:p>
                  </a:txBody>
                  <a:tcPr marL="9525" marR="9525" marT="9525" marB="0"/>
                </a:tc>
                <a:tc>
                  <a:txBody>
                    <a:bodyPr/>
                    <a:lstStyle/>
                    <a:p>
                      <a:pPr algn="l" fontAlgn="t"/>
                      <a:r>
                        <a:rPr lang="mr-IN" sz="1200" b="0" i="0" u="none" strike="noStrike" dirty="0">
                          <a:solidFill>
                            <a:srgbClr val="000000"/>
                          </a:solidFill>
                          <a:effectLst/>
                          <a:latin typeface="Garamond" panose="02020404030301010803" pitchFamily="18" charset="0"/>
                        </a:rPr>
                        <a:t>शबरी आदिवासी घरकुल योजना(2225</a:t>
                      </a:r>
                      <a:r>
                        <a:rPr lang="en-IN" sz="1200" b="0" i="0" u="none" strike="noStrike" dirty="0">
                          <a:solidFill>
                            <a:srgbClr val="000000"/>
                          </a:solidFill>
                          <a:effectLst/>
                          <a:latin typeface="Garamond" panose="02020404030301010803" pitchFamily="18" charset="0"/>
                        </a:rPr>
                        <a:t>D271)</a:t>
                      </a:r>
                      <a:r>
                        <a:rPr lang="en-IN" sz="1200" b="0" i="0" u="none" strike="noStrike" dirty="0" err="1">
                          <a:solidFill>
                            <a:srgbClr val="000000"/>
                          </a:solidFill>
                          <a:effectLst/>
                          <a:latin typeface="Garamond" panose="02020404030301010803" pitchFamily="18" charset="0"/>
                        </a:rPr>
                        <a:t>Shabari</a:t>
                      </a:r>
                      <a:r>
                        <a:rPr lang="en-IN" sz="1200" b="0" i="0" u="none" strike="noStrike" dirty="0">
                          <a:solidFill>
                            <a:srgbClr val="000000"/>
                          </a:solidFill>
                          <a:effectLst/>
                          <a:latin typeface="Garamond" panose="02020404030301010803" pitchFamily="18" charset="0"/>
                        </a:rPr>
                        <a:t> Tribal Housing Scheme(Scheme) (State or centre)</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800</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6"/>
                  </a:ext>
                </a:extLst>
              </a:tr>
              <a:tr h="599353">
                <a:tc>
                  <a:txBody>
                    <a:bodyPr/>
                    <a:lstStyle/>
                    <a:p>
                      <a:pPr algn="ctr" fontAlgn="t"/>
                      <a:r>
                        <a:rPr lang="en-IN" sz="1200" b="0" i="0" u="none" strike="noStrike">
                          <a:solidFill>
                            <a:srgbClr val="000000"/>
                          </a:solidFill>
                          <a:effectLst/>
                          <a:latin typeface="Garamond" panose="02020404030301010803" pitchFamily="18" charset="0"/>
                        </a:rPr>
                        <a:t>15</a:t>
                      </a:r>
                    </a:p>
                  </a:txBody>
                  <a:tcPr marL="9525" marR="9525" marT="9525" marB="0"/>
                </a:tc>
                <a:tc>
                  <a:txBody>
                    <a:bodyPr/>
                    <a:lstStyle/>
                    <a:p>
                      <a:pPr algn="l" rtl="0" fontAlgn="t"/>
                      <a:r>
                        <a:rPr lang="en-IN" sz="1200" b="0" i="0" u="none" strike="noStrike">
                          <a:solidFill>
                            <a:srgbClr val="000000"/>
                          </a:solidFill>
                          <a:effectLst/>
                          <a:latin typeface="Garamond" panose="02020404030301010803" pitchFamily="18" charset="0"/>
                        </a:rPr>
                        <a:t>Tribal Development</a:t>
                      </a:r>
                    </a:p>
                  </a:txBody>
                  <a:tcPr marL="9525" marR="9525" marT="9525" marB="0"/>
                </a:tc>
                <a:tc>
                  <a:txBody>
                    <a:bodyPr/>
                    <a:lstStyle/>
                    <a:p>
                      <a:pPr algn="l" fontAlgn="t"/>
                      <a:r>
                        <a:rPr lang="mr-IN" sz="1200" b="0" i="0" u="none" strike="noStrike">
                          <a:solidFill>
                            <a:srgbClr val="000000"/>
                          </a:solidFill>
                          <a:effectLst/>
                          <a:latin typeface="Garamond" panose="02020404030301010803" pitchFamily="18" charset="0"/>
                        </a:rPr>
                        <a:t>आश्रमशाळा समूह (राज्यस्तर योजना)(2225</a:t>
                      </a:r>
                      <a:r>
                        <a:rPr lang="en-IN" sz="1200" b="0" i="0" u="none" strike="noStrike">
                          <a:solidFill>
                            <a:srgbClr val="000000"/>
                          </a:solidFill>
                          <a:effectLst/>
                          <a:latin typeface="Garamond" panose="02020404030301010803" pitchFamily="18" charset="0"/>
                        </a:rPr>
                        <a:t>D734)Ashramshala Complex (State Level Scheme)(Scheme)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1163.74</a:t>
                      </a:r>
                    </a:p>
                  </a:txBody>
                  <a:tcPr marL="9525" marR="9525" marT="9525" marB="0"/>
                </a:tc>
                <a:tc>
                  <a:txBody>
                    <a:bodyPr/>
                    <a:lstStyle/>
                    <a:p>
                      <a:pPr algn="ctr" fontAlgn="t"/>
                      <a:r>
                        <a:rPr lang="en-IN" sz="1200" b="0" i="0" u="none" strike="noStrike">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7"/>
                  </a:ext>
                </a:extLst>
              </a:tr>
              <a:tr h="599353">
                <a:tc>
                  <a:txBody>
                    <a:bodyPr/>
                    <a:lstStyle/>
                    <a:p>
                      <a:pPr algn="ctr" fontAlgn="t"/>
                      <a:r>
                        <a:rPr lang="en-IN" sz="1200" b="0" i="0" u="none" strike="noStrike">
                          <a:solidFill>
                            <a:srgbClr val="000000"/>
                          </a:solidFill>
                          <a:effectLst/>
                          <a:latin typeface="Garamond" panose="02020404030301010803" pitchFamily="18" charset="0"/>
                        </a:rPr>
                        <a:t>16</a:t>
                      </a:r>
                    </a:p>
                  </a:txBody>
                  <a:tcPr marL="9525" marR="9525" marT="9525" marB="0"/>
                </a:tc>
                <a:tc>
                  <a:txBody>
                    <a:bodyPr/>
                    <a:lstStyle/>
                    <a:p>
                      <a:pPr algn="l" rtl="0" fontAlgn="t"/>
                      <a:r>
                        <a:rPr lang="en-IN" sz="1200" b="0" i="0" u="none" strike="noStrike">
                          <a:solidFill>
                            <a:srgbClr val="000000"/>
                          </a:solidFill>
                          <a:effectLst/>
                          <a:latin typeface="Garamond" panose="02020404030301010803" pitchFamily="18" charset="0"/>
                        </a:rPr>
                        <a:t>Tribal Development</a:t>
                      </a:r>
                    </a:p>
                  </a:txBody>
                  <a:tcPr marL="9525" marR="9525" marT="9525" marB="0"/>
                </a:tc>
                <a:tc>
                  <a:txBody>
                    <a:bodyPr/>
                    <a:lstStyle/>
                    <a:p>
                      <a:pPr algn="l" fontAlgn="t"/>
                      <a:r>
                        <a:rPr lang="mr-IN" sz="1200" b="0" i="0" u="none" strike="noStrike">
                          <a:solidFill>
                            <a:srgbClr val="000000"/>
                          </a:solidFill>
                          <a:effectLst/>
                          <a:latin typeface="Garamond" panose="02020404030301010803" pitchFamily="18" charset="0"/>
                        </a:rPr>
                        <a:t> अनुसूचित जमातींच्या विद्यार्थ्यांना नामांकित निवासी इंग्रजी माध्यमाच्या शाळांमध्ये शिक्षण देणे्.(2225</a:t>
                      </a:r>
                      <a:r>
                        <a:rPr lang="en-IN" sz="1200" b="0" i="0" u="none" strike="noStrike">
                          <a:solidFill>
                            <a:srgbClr val="000000"/>
                          </a:solidFill>
                          <a:effectLst/>
                          <a:latin typeface="Garamond" panose="02020404030301010803" pitchFamily="18" charset="0"/>
                        </a:rPr>
                        <a:t>C999)Education to Students of Scheduled Tribes in Renowned English Medium Residential School.(Scheme)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153.04</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A2</a:t>
                      </a:r>
                    </a:p>
                  </a:txBody>
                  <a:tcPr marL="9525" marR="9525" marT="9525" marB="0"/>
                </a:tc>
                <a:tc vMerge="1">
                  <a:txBody>
                    <a:bodyPr/>
                    <a:lstStyle/>
                    <a:p>
                      <a:pPr algn="ctr" fontAlgn="ctr"/>
                      <a:endParaRPr lang="en-IN"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8"/>
                  </a:ext>
                </a:extLst>
              </a:tr>
              <a:tr h="599353">
                <a:tc>
                  <a:txBody>
                    <a:bodyPr/>
                    <a:lstStyle/>
                    <a:p>
                      <a:pPr algn="ctr" fontAlgn="t"/>
                      <a:r>
                        <a:rPr lang="en-IN" sz="1200" b="0" i="0" u="none" strike="noStrike" dirty="0">
                          <a:solidFill>
                            <a:srgbClr val="000000"/>
                          </a:solidFill>
                          <a:effectLst/>
                          <a:latin typeface="Garamond" panose="02020404030301010803" pitchFamily="18" charset="0"/>
                        </a:rPr>
                        <a:t>17</a:t>
                      </a:r>
                    </a:p>
                  </a:txBody>
                  <a:tcPr marL="9525" marR="9525" marT="9525" marB="0"/>
                </a:tc>
                <a:tc>
                  <a:txBody>
                    <a:bodyPr/>
                    <a:lstStyle/>
                    <a:p>
                      <a:pPr algn="l" rtl="0" fontAlgn="t"/>
                      <a:r>
                        <a:rPr lang="en-IN" sz="1200" b="0" i="0" u="none" strike="noStrike" dirty="0">
                          <a:solidFill>
                            <a:srgbClr val="000000"/>
                          </a:solidFill>
                          <a:effectLst/>
                          <a:latin typeface="Garamond" panose="02020404030301010803" pitchFamily="18" charset="0"/>
                        </a:rPr>
                        <a:t>Social Justice</a:t>
                      </a:r>
                    </a:p>
                  </a:txBody>
                  <a:tcPr marL="9525" marR="9525" marT="9525" marB="0"/>
                </a:tc>
                <a:tc>
                  <a:txBody>
                    <a:bodyPr/>
                    <a:lstStyle/>
                    <a:p>
                      <a:pPr algn="l" fontAlgn="t"/>
                      <a:r>
                        <a:rPr lang="mr-IN" sz="1200" b="0" i="0" u="none" strike="noStrike" dirty="0" err="1">
                          <a:solidFill>
                            <a:srgbClr val="000000"/>
                          </a:solidFill>
                          <a:effectLst/>
                          <a:latin typeface="Garamond" panose="02020404030301010803" pitchFamily="18" charset="0"/>
                        </a:rPr>
                        <a:t>तृतीयपंथीयांचे</a:t>
                      </a:r>
                      <a:r>
                        <a:rPr lang="mr-IN" sz="1200" b="0" i="0" u="none" strike="noStrike" dirty="0">
                          <a:solidFill>
                            <a:srgbClr val="000000"/>
                          </a:solidFill>
                          <a:effectLst/>
                          <a:latin typeface="Garamond" panose="02020404030301010803" pitchFamily="18" charset="0"/>
                        </a:rPr>
                        <a:t> कल्याण व हक्कांचे संरक्षण करण्यासाठी </a:t>
                      </a:r>
                      <a:r>
                        <a:rPr lang="mr-IN" sz="1200" b="0" i="0" u="none" strike="noStrike" dirty="0" err="1">
                          <a:solidFill>
                            <a:srgbClr val="000000"/>
                          </a:solidFill>
                          <a:effectLst/>
                          <a:latin typeface="Garamond" panose="02020404030301010803" pitchFamily="18" charset="0"/>
                        </a:rPr>
                        <a:t>तृतीयपंथीयांच्या</a:t>
                      </a:r>
                      <a:r>
                        <a:rPr lang="mr-IN" sz="1200" b="0" i="0" u="none" strike="noStrike" dirty="0">
                          <a:solidFill>
                            <a:srgbClr val="000000"/>
                          </a:solidFill>
                          <a:effectLst/>
                          <a:latin typeface="Garamond" panose="02020404030301010803" pitchFamily="18" charset="0"/>
                        </a:rPr>
                        <a:t> कल्याण मंडळाची स्थापना(2235</a:t>
                      </a:r>
                      <a:r>
                        <a:rPr lang="en-IN" sz="1200" b="0" i="0" u="none" strike="noStrike" dirty="0">
                          <a:solidFill>
                            <a:srgbClr val="000000"/>
                          </a:solidFill>
                          <a:effectLst/>
                          <a:latin typeface="Garamond" panose="02020404030301010803" pitchFamily="18" charset="0"/>
                        </a:rPr>
                        <a:t>C199)Setting up of Transgender Welfare Board for welfare of the Transgender and Protection of their rights(Scheme) </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 15</a:t>
                      </a:r>
                    </a:p>
                  </a:txBody>
                  <a:tcPr marL="9525" marR="9525" marT="9525" marB="0"/>
                </a:tc>
                <a:tc>
                  <a:txBody>
                    <a:bodyPr/>
                    <a:lstStyle/>
                    <a:p>
                      <a:pPr algn="ctr" fontAlgn="t"/>
                      <a:r>
                        <a:rPr lang="en-IN" sz="1200" b="0" i="0" u="none" strike="noStrike" dirty="0">
                          <a:solidFill>
                            <a:srgbClr val="000000"/>
                          </a:solidFill>
                          <a:effectLst/>
                          <a:latin typeface="Garamond" panose="02020404030301010803" pitchFamily="18" charset="0"/>
                        </a:rPr>
                        <a:t>A1</a:t>
                      </a:r>
                    </a:p>
                  </a:txBody>
                  <a:tcPr marL="9525" marR="9525" marT="9525" marB="0"/>
                </a:tc>
                <a:tc>
                  <a:txBody>
                    <a:bodyPr/>
                    <a:lstStyle/>
                    <a:p>
                      <a:pPr algn="ctr" fontAlgn="b"/>
                      <a:r>
                        <a:rPr lang="en-IN" sz="1200" b="0" i="0" u="none" strike="noStrike" dirty="0">
                          <a:solidFill>
                            <a:srgbClr val="000000"/>
                          </a:solidFill>
                          <a:effectLst/>
                          <a:latin typeface="Garamond" panose="02020404030301010803" pitchFamily="18" charset="0"/>
                        </a:rPr>
                        <a:t>Total Budget</a:t>
                      </a:r>
                    </a:p>
                  </a:txBody>
                  <a:tcPr marL="9525" marR="9525" marT="9525"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296693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Book Antiqua" panose="02040602050305030304" pitchFamily="18" charset="0"/>
              </a:rPr>
              <a:t>Other initiatives by Government of Maharashtra to Improve status of women </a:t>
            </a:r>
          </a:p>
        </p:txBody>
      </p:sp>
      <p:sp>
        <p:nvSpPr>
          <p:cNvPr id="3" name="Content Placeholder 2"/>
          <p:cNvSpPr>
            <a:spLocks noGrp="1"/>
          </p:cNvSpPr>
          <p:nvPr>
            <p:ph idx="1"/>
          </p:nvPr>
        </p:nvSpPr>
        <p:spPr>
          <a:xfrm>
            <a:off x="838200" y="1935794"/>
            <a:ext cx="10515600" cy="4351338"/>
          </a:xfrm>
        </p:spPr>
        <p:txBody>
          <a:bodyPr>
            <a:normAutofit/>
          </a:bodyPr>
          <a:lstStyle/>
          <a:p>
            <a:pPr marL="514350" indent="-514350">
              <a:buFont typeface="+mj-lt"/>
              <a:buAutoNum type="arabicPeriod"/>
            </a:pPr>
            <a:r>
              <a:rPr lang="en-US" sz="2200" dirty="0">
                <a:latin typeface="Book Antiqua" panose="02040602050305030304" pitchFamily="18" charset="0"/>
              </a:rPr>
              <a:t>Name of the Mother in all official Documents – GR Dated 14</a:t>
            </a:r>
            <a:r>
              <a:rPr lang="en-US" sz="2200" baseline="30000" dirty="0">
                <a:latin typeface="Book Antiqua" panose="02040602050305030304" pitchFamily="18" charset="0"/>
              </a:rPr>
              <a:t>th</a:t>
            </a:r>
            <a:r>
              <a:rPr lang="en-US" sz="2200" dirty="0">
                <a:latin typeface="Book Antiqua" panose="02040602050305030304" pitchFamily="18" charset="0"/>
              </a:rPr>
              <a:t> March 2024</a:t>
            </a:r>
          </a:p>
          <a:p>
            <a:pPr marL="514350" indent="-514350">
              <a:buFont typeface="+mj-lt"/>
              <a:buAutoNum type="arabicPeriod"/>
            </a:pPr>
            <a:r>
              <a:rPr lang="en-US" sz="2200" dirty="0">
                <a:latin typeface="Book Antiqua" panose="02040602050305030304" pitchFamily="18" charset="0"/>
              </a:rPr>
              <a:t>Widows- GR dated 20</a:t>
            </a:r>
            <a:r>
              <a:rPr lang="en-US" sz="2200" baseline="30000" dirty="0">
                <a:latin typeface="Book Antiqua" panose="02040602050305030304" pitchFamily="18" charset="0"/>
              </a:rPr>
              <a:t>th</a:t>
            </a:r>
            <a:r>
              <a:rPr lang="en-US" sz="2200" dirty="0">
                <a:latin typeface="Book Antiqua" panose="02040602050305030304" pitchFamily="18" charset="0"/>
              </a:rPr>
              <a:t> May 2022</a:t>
            </a:r>
          </a:p>
          <a:p>
            <a:pPr marL="514350" indent="-514350">
              <a:buFont typeface="+mj-lt"/>
              <a:buAutoNum type="arabicPeriod"/>
            </a:pPr>
            <a:r>
              <a:rPr lang="en-US" sz="2200" dirty="0" err="1">
                <a:latin typeface="Book Antiqua" panose="02040602050305030304" pitchFamily="18" charset="0"/>
              </a:rPr>
              <a:t>Adishakti</a:t>
            </a:r>
            <a:r>
              <a:rPr lang="en-US" sz="2200" dirty="0">
                <a:latin typeface="Book Antiqua" panose="02040602050305030304" pitchFamily="18" charset="0"/>
              </a:rPr>
              <a:t>- GR dated 22</a:t>
            </a:r>
            <a:r>
              <a:rPr lang="en-US" sz="2200" baseline="30000" dirty="0">
                <a:latin typeface="Book Antiqua" panose="02040602050305030304" pitchFamily="18" charset="0"/>
              </a:rPr>
              <a:t>nd</a:t>
            </a:r>
            <a:r>
              <a:rPr lang="en-US" sz="2200" dirty="0">
                <a:latin typeface="Book Antiqua" panose="02040602050305030304" pitchFamily="18" charset="0"/>
              </a:rPr>
              <a:t> May August 2025</a:t>
            </a:r>
          </a:p>
          <a:p>
            <a:pPr marL="514350" indent="-514350">
              <a:buFont typeface="+mj-lt"/>
              <a:buAutoNum type="arabicPeriod"/>
            </a:pPr>
            <a:r>
              <a:rPr lang="en-US" sz="2200" dirty="0">
                <a:latin typeface="Book Antiqua" panose="02040602050305030304" pitchFamily="18" charset="0"/>
              </a:rPr>
              <a:t>Mission </a:t>
            </a:r>
            <a:r>
              <a:rPr lang="en-US" sz="2200" dirty="0" err="1">
                <a:latin typeface="Book Antiqua" panose="02040602050305030304" pitchFamily="18" charset="0"/>
              </a:rPr>
              <a:t>Vatsalya</a:t>
            </a:r>
            <a:r>
              <a:rPr lang="en-US" sz="2200" dirty="0">
                <a:latin typeface="Book Antiqua" panose="02040602050305030304" pitchFamily="18" charset="0"/>
              </a:rPr>
              <a:t> _ GR dated 27</a:t>
            </a:r>
            <a:r>
              <a:rPr lang="en-US" sz="2200" baseline="30000" dirty="0">
                <a:latin typeface="Book Antiqua" panose="02040602050305030304" pitchFamily="18" charset="0"/>
              </a:rPr>
              <a:t>th</a:t>
            </a:r>
            <a:r>
              <a:rPr lang="en-US" sz="2200" dirty="0">
                <a:latin typeface="Book Antiqua" panose="02040602050305030304" pitchFamily="18" charset="0"/>
              </a:rPr>
              <a:t> August 2021</a:t>
            </a:r>
          </a:p>
          <a:p>
            <a:pPr marL="514350" indent="-514350">
              <a:buFont typeface="+mj-lt"/>
              <a:buAutoNum type="arabicPeriod"/>
            </a:pPr>
            <a:r>
              <a:rPr lang="en-US" sz="2200" dirty="0" err="1">
                <a:latin typeface="Book Antiqua" panose="02040602050305030304" pitchFamily="18" charset="0"/>
              </a:rPr>
              <a:t>Nirbhaya</a:t>
            </a:r>
            <a:r>
              <a:rPr lang="en-US" sz="2200" dirty="0">
                <a:latin typeface="Book Antiqua" panose="02040602050305030304" pitchFamily="18" charset="0"/>
              </a:rPr>
              <a:t> Fund –Scheme is running from the year 2022.</a:t>
            </a:r>
          </a:p>
          <a:p>
            <a:pPr marL="514350" indent="-514350">
              <a:buFont typeface="+mj-lt"/>
              <a:buAutoNum type="arabicPeriod"/>
            </a:pPr>
            <a:r>
              <a:rPr lang="en-US" sz="2200" dirty="0">
                <a:latin typeface="Book Antiqua" panose="02040602050305030304" pitchFamily="18" charset="0"/>
              </a:rPr>
              <a:t>ST Buses – 50% discount in the fare for women</a:t>
            </a:r>
          </a:p>
          <a:p>
            <a:pPr marL="514350" indent="-514350">
              <a:buFont typeface="+mj-lt"/>
              <a:buAutoNum type="arabicPeriod"/>
            </a:pPr>
            <a:r>
              <a:rPr lang="en-US" sz="2200" dirty="0">
                <a:latin typeface="Book Antiqua" panose="02040602050305030304" pitchFamily="18" charset="0"/>
              </a:rPr>
              <a:t>Toilets for women on highways after 25 Km </a:t>
            </a:r>
            <a:r>
              <a:rPr lang="en-US" sz="2200" dirty="0" err="1">
                <a:latin typeface="Book Antiqua" panose="02040602050305030304" pitchFamily="18" charset="0"/>
              </a:rPr>
              <a:t>Govt</a:t>
            </a:r>
            <a:r>
              <a:rPr lang="en-US" sz="2200" dirty="0">
                <a:latin typeface="Book Antiqua" panose="02040602050305030304" pitchFamily="18" charset="0"/>
              </a:rPr>
              <a:t> letter Dated 11</a:t>
            </a:r>
            <a:r>
              <a:rPr lang="en-US" sz="2200" baseline="30000" dirty="0">
                <a:latin typeface="Book Antiqua" panose="02040602050305030304" pitchFamily="18" charset="0"/>
              </a:rPr>
              <a:t>th</a:t>
            </a:r>
            <a:r>
              <a:rPr lang="en-US" sz="2200" dirty="0">
                <a:latin typeface="Book Antiqua" panose="02040602050305030304" pitchFamily="18" charset="0"/>
              </a:rPr>
              <a:t> Feb 2025</a:t>
            </a:r>
          </a:p>
          <a:p>
            <a:pPr marL="514350" indent="-514350">
              <a:buFont typeface="+mj-lt"/>
              <a:buAutoNum type="arabicPeriod"/>
            </a:pPr>
            <a:r>
              <a:rPr lang="en-US" sz="2200" dirty="0">
                <a:latin typeface="Book Antiqua" panose="02040602050305030304" pitchFamily="18" charset="0"/>
              </a:rPr>
              <a:t>Free Higher education for Girls- GR dated. 8/07/2024</a:t>
            </a:r>
          </a:p>
        </p:txBody>
      </p:sp>
    </p:spTree>
    <p:extLst>
      <p:ext uri="{BB962C8B-B14F-4D97-AF65-F5344CB8AC3E}">
        <p14:creationId xmlns:p14="http://schemas.microsoft.com/office/powerpoint/2010/main" val="701305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a:latin typeface="Book Antiqua" panose="02040602050305030304" pitchFamily="18" charset="0"/>
              </a:rPr>
              <a:t>Gender Budgeting- Roles and Responsibilities of various depts/</a:t>
            </a:r>
            <a:r>
              <a:rPr lang="en-IN" sz="3200" b="1" dirty="0">
                <a:highlight>
                  <a:srgbClr val="FFFF00"/>
                </a:highlight>
                <a:latin typeface="Book Antiqua" panose="02040602050305030304" pitchFamily="18" charset="0"/>
              </a:rPr>
              <a:t>Convergent/ Collaborative Model</a:t>
            </a:r>
            <a:endParaRPr lang="en-US" sz="3200" dirty="0">
              <a:highlight>
                <a:srgbClr val="FFFF00"/>
              </a:highlight>
            </a:endParaRPr>
          </a:p>
        </p:txBody>
      </p:sp>
      <p:sp>
        <p:nvSpPr>
          <p:cNvPr id="3" name="Content Placeholder 2"/>
          <p:cNvSpPr>
            <a:spLocks noGrp="1"/>
          </p:cNvSpPr>
          <p:nvPr>
            <p:ph idx="1"/>
          </p:nvPr>
        </p:nvSpPr>
        <p:spPr>
          <a:xfrm>
            <a:off x="838200" y="1900008"/>
            <a:ext cx="10515600" cy="4486275"/>
          </a:xfrm>
        </p:spPr>
        <p:txBody>
          <a:bodyPr>
            <a:normAutofit fontScale="47500" lnSpcReduction="20000"/>
          </a:bodyPr>
          <a:lstStyle/>
          <a:p>
            <a:pPr marL="0" indent="0">
              <a:buNone/>
            </a:pPr>
            <a:r>
              <a:rPr lang="en-US" dirty="0">
                <a:latin typeface="Book Antiqua" panose="02040602050305030304" pitchFamily="18" charset="0"/>
              </a:rPr>
              <a:t>A range of stakeholders are responsible for incorporating gender and child responsiveness in government programmes and policies</a:t>
            </a:r>
          </a:p>
          <a:p>
            <a:pPr marL="0" indent="0">
              <a:buNone/>
            </a:pPr>
            <a:r>
              <a:rPr lang="en-US" b="1" u="sng" dirty="0">
                <a:latin typeface="Book Antiqua" panose="02040602050305030304" pitchFamily="18" charset="0"/>
              </a:rPr>
              <a:t>DEPARTMENT OF FINANCE</a:t>
            </a:r>
          </a:p>
          <a:p>
            <a:r>
              <a:rPr lang="en-US" dirty="0">
                <a:latin typeface="Book Antiqua" panose="02040602050305030304" pitchFamily="18" charset="0"/>
              </a:rPr>
              <a:t>Issue instructions to all line departments in its annual Budget Call Circular to report allocations for children, women and transgender;</a:t>
            </a:r>
          </a:p>
          <a:p>
            <a:r>
              <a:rPr lang="en-US" dirty="0">
                <a:latin typeface="Book Antiqua" panose="02040602050305030304" pitchFamily="18" charset="0"/>
              </a:rPr>
              <a:t>Together with Planning Department, review budget documents from line departments to ensure they include information pertaining to gender and child budgeting;</a:t>
            </a:r>
          </a:p>
          <a:p>
            <a:r>
              <a:rPr lang="en-US" dirty="0">
                <a:latin typeface="Book Antiqua" panose="02040602050305030304" pitchFamily="18" charset="0"/>
              </a:rPr>
              <a:t>Present the Child Budget Statement and the Gender Budget Statement, along with Budget documents, in the Legislative Assembly of the state;</a:t>
            </a:r>
          </a:p>
          <a:p>
            <a:r>
              <a:rPr lang="en-US" dirty="0">
                <a:latin typeface="Book Antiqua" panose="02040602050305030304" pitchFamily="18" charset="0"/>
              </a:rPr>
              <a:t>Finance department, along with Planning department to support the process and coordinate with line departments;</a:t>
            </a:r>
          </a:p>
          <a:p>
            <a:r>
              <a:rPr lang="en-US" dirty="0">
                <a:latin typeface="Book Antiqua" panose="02040602050305030304" pitchFamily="18" charset="0"/>
              </a:rPr>
              <a:t>Form a High Power Committee under Chief Secretary to review and monitor gender and child budgeting in the state on a half-yearly basis</a:t>
            </a:r>
          </a:p>
          <a:p>
            <a:pPr marL="0" indent="0">
              <a:buNone/>
            </a:pPr>
            <a:endParaRPr lang="en-US" dirty="0">
              <a:latin typeface="Book Antiqua" panose="02040602050305030304" pitchFamily="18" charset="0"/>
            </a:endParaRPr>
          </a:p>
          <a:p>
            <a:pPr marL="0" indent="0">
              <a:buNone/>
            </a:pPr>
            <a:r>
              <a:rPr lang="en-US" b="1" u="sng" dirty="0">
                <a:latin typeface="Book Antiqua" panose="02040602050305030304" pitchFamily="18" charset="0"/>
              </a:rPr>
              <a:t>DEPARTMENT OF PLANNING</a:t>
            </a:r>
          </a:p>
          <a:p>
            <a:r>
              <a:rPr lang="en-US" dirty="0">
                <a:latin typeface="Book Antiqua" panose="02040602050305030304" pitchFamily="18" charset="0"/>
              </a:rPr>
              <a:t>Identify thrust areas to address needs of children, women and transgender within each sector, in consultation with the departments concerned;</a:t>
            </a:r>
          </a:p>
          <a:p>
            <a:r>
              <a:rPr lang="en-US" dirty="0">
                <a:latin typeface="Book Antiqua" panose="02040602050305030304" pitchFamily="18" charset="0"/>
              </a:rPr>
              <a:t>Ensure convergence across departments to address issues pertaining to child rights and gender equality;</a:t>
            </a:r>
          </a:p>
          <a:p>
            <a:r>
              <a:rPr lang="en-US" dirty="0">
                <a:latin typeface="Book Antiqua" panose="02040602050305030304" pitchFamily="18" charset="0"/>
              </a:rPr>
              <a:t>Anchor generation and collection of age-and sex-disaggregated data</a:t>
            </a:r>
          </a:p>
          <a:p>
            <a:r>
              <a:rPr lang="en-US" dirty="0">
                <a:latin typeface="Book Antiqua" panose="02040602050305030304" pitchFamily="18" charset="0"/>
              </a:rPr>
              <a:t>Build capacity and orient departments and local governments about needs of women and children and budgeting from their perspective;</a:t>
            </a:r>
          </a:p>
          <a:p>
            <a:r>
              <a:rPr lang="en-US" dirty="0">
                <a:latin typeface="Book Antiqua" panose="02040602050305030304" pitchFamily="18" charset="0"/>
              </a:rPr>
              <a:t>Conduct impact assessment of programmes to ensure programmes benefit children and women/ girls/ </a:t>
            </a:r>
            <a:r>
              <a:rPr lang="en-US" dirty="0" err="1">
                <a:latin typeface="Book Antiqua" panose="02040602050305030304" pitchFamily="18" charset="0"/>
              </a:rPr>
              <a:t>transgenders</a:t>
            </a:r>
            <a:r>
              <a:rPr lang="en-US" dirty="0">
                <a:latin typeface="Book Antiqua" panose="02040602050305030304" pitchFamily="18" charset="0"/>
              </a:rPr>
              <a:t>.</a:t>
            </a:r>
          </a:p>
          <a:p>
            <a:endParaRPr lang="en-US" dirty="0">
              <a:latin typeface="Book Antiqua" panose="02040602050305030304" pitchFamily="18" charset="0"/>
            </a:endParaRPr>
          </a:p>
        </p:txBody>
      </p:sp>
    </p:spTree>
    <p:extLst>
      <p:ext uri="{BB962C8B-B14F-4D97-AF65-F5344CB8AC3E}">
        <p14:creationId xmlns:p14="http://schemas.microsoft.com/office/powerpoint/2010/main" val="474447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1034</TotalTime>
  <Words>3308</Words>
  <Application>Microsoft Office PowerPoint</Application>
  <PresentationFormat>Widescreen</PresentationFormat>
  <Paragraphs>667</Paragraphs>
  <Slides>24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Aptos</vt:lpstr>
      <vt:lpstr>Aptos Display</vt:lpstr>
      <vt:lpstr>Arial</vt:lpstr>
      <vt:lpstr>Book Antiqua</vt:lpstr>
      <vt:lpstr>Courier New</vt:lpstr>
      <vt:lpstr>Garamond</vt:lpstr>
      <vt:lpstr>Symbol</vt:lpstr>
      <vt:lpstr>Times New Roman</vt:lpstr>
      <vt:lpstr>Office Theme</vt:lpstr>
      <vt:lpstr>National Consultation on Gender Budgeting with Central Ministries/Departments and State Governments Organized by  Ministry of Women &amp; Child Development </vt:lpstr>
      <vt:lpstr>GB Institutional Mechanism in the State</vt:lpstr>
      <vt:lpstr>Trends in Allocations reported in the Gender Budget Statement during last 3 years </vt:lpstr>
      <vt:lpstr>State Initiatives for strengthening Gender Budgeting Processes  </vt:lpstr>
      <vt:lpstr>PowerPoint Presentation</vt:lpstr>
      <vt:lpstr>Overview of the Schemes/Programmes benefitting women and girls </vt:lpstr>
      <vt:lpstr>Overview of the Schemes/Programmes benefitting women and girls </vt:lpstr>
      <vt:lpstr>Other initiatives by Government of Maharashtra to Improve status of women </vt:lpstr>
      <vt:lpstr>Gender Budgeting- Roles and Responsibilities of various depts/Convergent/ Collaborative Model</vt:lpstr>
      <vt:lpstr>PowerPoint Presentation</vt:lpstr>
      <vt:lpstr>4th Women policy-2024, Government of Maharashtra </vt:lpstr>
      <vt:lpstr>Identification of indicators under the specific schemes through Output-Outcome Monitoring Framework (OOMF) for monitoring progress towards achieving gender equality</vt:lpstr>
      <vt:lpstr>Strategic Implementation Plan – Ending Sexual and Gender Based Violence </vt:lpstr>
      <vt:lpstr>Strategic Implementation Plan – Health, Nutrition and Well being  </vt:lpstr>
      <vt:lpstr> Strategic Implementation Plan – Gender Responsive Livelihoods Enhancement: Employment, Enterprise and Skills Development </vt:lpstr>
      <vt:lpstr>PowerPoint Presentation</vt:lpstr>
      <vt:lpstr>PowerPoint Presentation</vt:lpstr>
      <vt:lpstr>Format For Convergent Annual Action Plan </vt:lpstr>
      <vt:lpstr>High Power Committee for GEWE</vt:lpstr>
      <vt:lpstr>PowerPoint Presentation</vt:lpstr>
      <vt:lpstr>PowerPoint Presentation</vt:lpstr>
      <vt:lpstr>Some of the Schemes</vt:lpstr>
      <vt:lpstr>Way Forward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Consultation on Gender Budgeting with Central Ministries/Departments and State Governments Organized by  Ministry of Women &amp; Child Development </dc:title>
  <dc:creator>Anshul Sharma</dc:creator>
  <cp:lastModifiedBy>Chaitali Kamble</cp:lastModifiedBy>
  <cp:revision>74</cp:revision>
  <cp:lastPrinted>2025-06-17T13:17:37Z</cp:lastPrinted>
  <dcterms:created xsi:type="dcterms:W3CDTF">2025-05-30T10:23:57Z</dcterms:created>
  <dcterms:modified xsi:type="dcterms:W3CDTF">2025-06-18T05:12:11Z</dcterms:modified>
</cp:coreProperties>
</file>