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82" r:id="rId3"/>
    <p:sldId id="291" r:id="rId4"/>
    <p:sldId id="287" r:id="rId5"/>
    <p:sldId id="285" r:id="rId6"/>
    <p:sldId id="260" r:id="rId7"/>
    <p:sldId id="288" r:id="rId8"/>
    <p:sldId id="289" r:id="rId9"/>
    <p:sldId id="286" r:id="rId10"/>
    <p:sldId id="290" r:id="rId11"/>
    <p:sldId id="292" r:id="rId12"/>
    <p:sldId id="261"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5ED192-9847-A677-E4A6-E6E5826063AE}" name="Dr Saroj Kr Adhikari" initials="SKA" userId="Dr Saroj Kr Adhikari"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4643"/>
  </p:normalViewPr>
  <p:slideViewPr>
    <p:cSldViewPr snapToGrid="0">
      <p:cViewPr varScale="1">
        <p:scale>
          <a:sx n="107" d="100"/>
          <a:sy n="107" d="100"/>
        </p:scale>
        <p:origin x="750" y="102"/>
      </p:cViewPr>
      <p:guideLst>
        <p:guide orient="horz" pos="2160"/>
        <p:guide pos="3840"/>
      </p:guideLst>
    </p:cSldViewPr>
  </p:slideViewPr>
  <p:notesTextViewPr>
    <p:cViewPr>
      <p:scale>
        <a:sx n="1" d="1"/>
        <a:sy n="1" d="1"/>
      </p:scale>
      <p:origin x="0" y="0"/>
    </p:cViewPr>
  </p:notesTextViewPr>
  <p:sorterViewPr>
    <p:cViewPr>
      <p:scale>
        <a:sx n="97" d="100"/>
        <a:sy n="97"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9625C-DAA0-4EA6-8FE6-2BE5CA84B106}" type="datetimeFigureOut">
              <a:rPr lang="en-IN" smtClean="0"/>
              <a:t>19-06-2025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8E0D5B-E20B-4088-8370-FD5D9F866C63}" type="slidenum">
              <a:rPr lang="en-IN" smtClean="0"/>
              <a:t>‹#›</a:t>
            </a:fld>
            <a:endParaRPr lang="en-IN"/>
          </a:p>
        </p:txBody>
      </p:sp>
    </p:spTree>
    <p:extLst>
      <p:ext uri="{BB962C8B-B14F-4D97-AF65-F5344CB8AC3E}">
        <p14:creationId xmlns:p14="http://schemas.microsoft.com/office/powerpoint/2010/main" val="3402008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FY 2012-13,m Gender Budget was introduced but the Gender Budget Statement was published since 2017-18</a:t>
            </a:r>
          </a:p>
        </p:txBody>
      </p:sp>
      <p:sp>
        <p:nvSpPr>
          <p:cNvPr id="4" name="Slide Number Placeholder 3"/>
          <p:cNvSpPr>
            <a:spLocks noGrp="1"/>
          </p:cNvSpPr>
          <p:nvPr>
            <p:ph type="sldNum" sz="quarter" idx="5"/>
          </p:nvPr>
        </p:nvSpPr>
        <p:spPr/>
        <p:txBody>
          <a:bodyPr/>
          <a:lstStyle/>
          <a:p>
            <a:fld id="{D48E0D5B-E20B-4088-8370-FD5D9F866C63}" type="slidenum">
              <a:rPr lang="en-IN" smtClean="0"/>
              <a:t>2</a:t>
            </a:fld>
            <a:endParaRPr lang="en-IN"/>
          </a:p>
        </p:txBody>
      </p:sp>
    </p:spTree>
    <p:extLst>
      <p:ext uri="{BB962C8B-B14F-4D97-AF65-F5344CB8AC3E}">
        <p14:creationId xmlns:p14="http://schemas.microsoft.com/office/powerpoint/2010/main" val="2933482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the data are taken as per </a:t>
            </a:r>
            <a:r>
              <a:rPr lang="en-US" dirty="0" err="1"/>
              <a:t>FinAssam</a:t>
            </a:r>
            <a:r>
              <a:rPr lang="en-US" dirty="0"/>
              <a:t> revised data. The above table shows an increasing trend of GB shared compared to the last three FY. The number of reported schemes has also increased.  Although there is slight decline in 2024-25 but there is a sharp increase in 2025-25. It is to be noted that although there is a decline in the total state budget but there is an increase of GB %</a:t>
            </a:r>
          </a:p>
        </p:txBody>
      </p:sp>
      <p:sp>
        <p:nvSpPr>
          <p:cNvPr id="4" name="Slide Number Placeholder 3"/>
          <p:cNvSpPr>
            <a:spLocks noGrp="1"/>
          </p:cNvSpPr>
          <p:nvPr>
            <p:ph type="sldNum" sz="quarter" idx="5"/>
          </p:nvPr>
        </p:nvSpPr>
        <p:spPr/>
        <p:txBody>
          <a:bodyPr/>
          <a:lstStyle/>
          <a:p>
            <a:fld id="{D48E0D5B-E20B-4088-8370-FD5D9F866C63}" type="slidenum">
              <a:rPr lang="en-IN" smtClean="0"/>
              <a:t>3</a:t>
            </a:fld>
            <a:endParaRPr lang="en-IN"/>
          </a:p>
        </p:txBody>
      </p:sp>
    </p:spTree>
    <p:extLst>
      <p:ext uri="{BB962C8B-B14F-4D97-AF65-F5344CB8AC3E}">
        <p14:creationId xmlns:p14="http://schemas.microsoft.com/office/powerpoint/2010/main" val="3932785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i="1" dirty="0"/>
              <a:t>The schemes list includes flagship schemes, SOPD, CSS and EE Schemes </a:t>
            </a:r>
          </a:p>
        </p:txBody>
      </p:sp>
      <p:sp>
        <p:nvSpPr>
          <p:cNvPr id="4" name="Slide Number Placeholder 3"/>
          <p:cNvSpPr>
            <a:spLocks noGrp="1"/>
          </p:cNvSpPr>
          <p:nvPr>
            <p:ph type="sldNum" sz="quarter" idx="5"/>
          </p:nvPr>
        </p:nvSpPr>
        <p:spPr/>
        <p:txBody>
          <a:bodyPr/>
          <a:lstStyle/>
          <a:p>
            <a:fld id="{D48E0D5B-E20B-4088-8370-FD5D9F866C63}" type="slidenum">
              <a:rPr lang="en-IN" smtClean="0"/>
              <a:t>4</a:t>
            </a:fld>
            <a:endParaRPr lang="en-IN"/>
          </a:p>
        </p:txBody>
      </p:sp>
    </p:spTree>
    <p:extLst>
      <p:ext uri="{BB962C8B-B14F-4D97-AF65-F5344CB8AC3E}">
        <p14:creationId xmlns:p14="http://schemas.microsoft.com/office/powerpoint/2010/main" val="3210036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POSH and GBV schemes are for capacity building </a:t>
            </a:r>
          </a:p>
        </p:txBody>
      </p:sp>
      <p:sp>
        <p:nvSpPr>
          <p:cNvPr id="4" name="Slide Number Placeholder 3"/>
          <p:cNvSpPr>
            <a:spLocks noGrp="1"/>
          </p:cNvSpPr>
          <p:nvPr>
            <p:ph type="sldNum" sz="quarter" idx="5"/>
          </p:nvPr>
        </p:nvSpPr>
        <p:spPr/>
        <p:txBody>
          <a:bodyPr/>
          <a:lstStyle/>
          <a:p>
            <a:fld id="{D48E0D5B-E20B-4088-8370-FD5D9F866C63}" type="slidenum">
              <a:rPr lang="en-IN" smtClean="0"/>
              <a:t>5</a:t>
            </a:fld>
            <a:endParaRPr lang="en-IN"/>
          </a:p>
        </p:txBody>
      </p:sp>
    </p:spTree>
    <p:extLst>
      <p:ext uri="{BB962C8B-B14F-4D97-AF65-F5344CB8AC3E}">
        <p14:creationId xmlns:p14="http://schemas.microsoft.com/office/powerpoint/2010/main" val="1455273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In 5 departments, GBCs were formed (</a:t>
            </a:r>
            <a:r>
              <a:rPr lang="en-IN" sz="1200" b="1" i="1" kern="1200" dirty="0">
                <a:solidFill>
                  <a:schemeClr val="tx1"/>
                </a:solidFill>
                <a:effectLst/>
                <a:latin typeface="+mn-lt"/>
                <a:ea typeface="+mn-ea"/>
                <a:cs typeface="+mn-cs"/>
              </a:rPr>
              <a:t>WCD, Housing and Urban Development, Power, Tribal and Indigenous Affairs and General Administrative)</a:t>
            </a:r>
            <a:r>
              <a:rPr lang="en-IN" b="1" i="1" dirty="0"/>
              <a:t> </a:t>
            </a:r>
          </a:p>
        </p:txBody>
      </p:sp>
      <p:sp>
        <p:nvSpPr>
          <p:cNvPr id="4" name="Slide Number Placeholder 3"/>
          <p:cNvSpPr>
            <a:spLocks noGrp="1"/>
          </p:cNvSpPr>
          <p:nvPr>
            <p:ph type="sldNum" sz="quarter" idx="5"/>
          </p:nvPr>
        </p:nvSpPr>
        <p:spPr/>
        <p:txBody>
          <a:bodyPr/>
          <a:lstStyle/>
          <a:p>
            <a:fld id="{D48E0D5B-E20B-4088-8370-FD5D9F866C63}" type="slidenum">
              <a:rPr lang="en-IN" smtClean="0"/>
              <a:t>6</a:t>
            </a:fld>
            <a:endParaRPr lang="en-IN"/>
          </a:p>
        </p:txBody>
      </p:sp>
    </p:spTree>
    <p:extLst>
      <p:ext uri="{BB962C8B-B14F-4D97-AF65-F5344CB8AC3E}">
        <p14:creationId xmlns:p14="http://schemas.microsoft.com/office/powerpoint/2010/main" val="891707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9D0A4-9524-9C36-8181-F0B335CF5E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06A46C-EECA-A94D-2804-2DB1A78E13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180135-C918-AF94-AC1B-61A725E53F0F}"/>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E7AF305A-6A5B-122C-BA01-35BF9284429C}"/>
              </a:ext>
            </a:extLst>
          </p:cNvPr>
          <p:cNvSpPr>
            <a:spLocks noGrp="1"/>
          </p:cNvSpPr>
          <p:nvPr>
            <p:ph type="sldNum" sz="quarter" idx="5"/>
          </p:nvPr>
        </p:nvSpPr>
        <p:spPr/>
        <p:txBody>
          <a:bodyPr/>
          <a:lstStyle/>
          <a:p>
            <a:fld id="{D48E0D5B-E20B-4088-8370-FD5D9F866C63}" type="slidenum">
              <a:rPr lang="en-IN" smtClean="0"/>
              <a:t>7</a:t>
            </a:fld>
            <a:endParaRPr lang="en-IN"/>
          </a:p>
        </p:txBody>
      </p:sp>
    </p:spTree>
    <p:extLst>
      <p:ext uri="{BB962C8B-B14F-4D97-AF65-F5344CB8AC3E}">
        <p14:creationId xmlns:p14="http://schemas.microsoft.com/office/powerpoint/2010/main" val="654224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FD9D-D1E9-0C58-3AFE-200D634C36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5EF3E5-176E-1AEC-C892-B16432E0B5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9067A1-786A-71D9-E1A6-10712104297E}"/>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E5C3B2F0-121B-98AA-C297-72000E13125C}"/>
              </a:ext>
            </a:extLst>
          </p:cNvPr>
          <p:cNvSpPr>
            <a:spLocks noGrp="1"/>
          </p:cNvSpPr>
          <p:nvPr>
            <p:ph type="sldNum" sz="quarter" idx="5"/>
          </p:nvPr>
        </p:nvSpPr>
        <p:spPr/>
        <p:txBody>
          <a:bodyPr/>
          <a:lstStyle/>
          <a:p>
            <a:fld id="{D48E0D5B-E20B-4088-8370-FD5D9F866C63}" type="slidenum">
              <a:rPr lang="en-IN" smtClean="0"/>
              <a:t>9</a:t>
            </a:fld>
            <a:endParaRPr lang="en-IN"/>
          </a:p>
        </p:txBody>
      </p:sp>
    </p:spTree>
    <p:extLst>
      <p:ext uri="{BB962C8B-B14F-4D97-AF65-F5344CB8AC3E}">
        <p14:creationId xmlns:p14="http://schemas.microsoft.com/office/powerpoint/2010/main" val="3925224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FY 2025-26, we have majorly assessed the performance of SOPD schemes and departments are scored based on the SOPD Schemes. The findings of performance assessment is shared with the departments and are also presented during training sessions.</a:t>
            </a:r>
          </a:p>
        </p:txBody>
      </p:sp>
      <p:sp>
        <p:nvSpPr>
          <p:cNvPr id="4" name="Slide Number Placeholder 3"/>
          <p:cNvSpPr>
            <a:spLocks noGrp="1"/>
          </p:cNvSpPr>
          <p:nvPr>
            <p:ph type="sldNum" sz="quarter" idx="5"/>
          </p:nvPr>
        </p:nvSpPr>
        <p:spPr/>
        <p:txBody>
          <a:bodyPr/>
          <a:lstStyle/>
          <a:p>
            <a:fld id="{D48E0D5B-E20B-4088-8370-FD5D9F866C63}" type="slidenum">
              <a:rPr lang="en-IN" smtClean="0"/>
              <a:t>10</a:t>
            </a:fld>
            <a:endParaRPr lang="en-IN"/>
          </a:p>
        </p:txBody>
      </p:sp>
    </p:spTree>
    <p:extLst>
      <p:ext uri="{BB962C8B-B14F-4D97-AF65-F5344CB8AC3E}">
        <p14:creationId xmlns:p14="http://schemas.microsoft.com/office/powerpoint/2010/main" val="1782042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AB2EF-AA6B-071C-F105-65C9E2C6E5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41A2EADD-F337-735B-9EAB-828BD707DC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05AF91AD-DEE9-30BB-87A2-3FFC5A47BD1A}"/>
              </a:ext>
            </a:extLst>
          </p:cNvPr>
          <p:cNvSpPr>
            <a:spLocks noGrp="1"/>
          </p:cNvSpPr>
          <p:nvPr>
            <p:ph type="dt" sz="half" idx="10"/>
          </p:nvPr>
        </p:nvSpPr>
        <p:spPr/>
        <p:txBody>
          <a:bodyPr/>
          <a:lstStyle/>
          <a:p>
            <a:fld id="{574B510A-C19B-4006-A9CC-D0006FE74515}" type="datetimeFigureOut">
              <a:rPr lang="en-IN" smtClean="0"/>
              <a:t>19-06-2025</a:t>
            </a:fld>
            <a:endParaRPr lang="en-IN"/>
          </a:p>
        </p:txBody>
      </p:sp>
      <p:sp>
        <p:nvSpPr>
          <p:cNvPr id="5" name="Footer Placeholder 4">
            <a:extLst>
              <a:ext uri="{FF2B5EF4-FFF2-40B4-BE49-F238E27FC236}">
                <a16:creationId xmlns:a16="http://schemas.microsoft.com/office/drawing/2014/main" id="{3104A14C-3B5E-7521-E48D-5C3A83EA783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2D4755D-EB0D-186C-54A5-500A76E607D2}"/>
              </a:ext>
            </a:extLst>
          </p:cNvPr>
          <p:cNvSpPr>
            <a:spLocks noGrp="1"/>
          </p:cNvSpPr>
          <p:nvPr>
            <p:ph type="sldNum" sz="quarter" idx="12"/>
          </p:nvPr>
        </p:nvSpPr>
        <p:spPr/>
        <p:txBody>
          <a:bodyPr/>
          <a:lstStyle/>
          <a:p>
            <a:fld id="{06281B44-21A1-40F6-9D4B-8D554CFFBC4D}" type="slidenum">
              <a:rPr lang="en-IN" smtClean="0"/>
              <a:t>‹#›</a:t>
            </a:fld>
            <a:endParaRPr lang="en-IN"/>
          </a:p>
        </p:txBody>
      </p:sp>
    </p:spTree>
    <p:extLst>
      <p:ext uri="{BB962C8B-B14F-4D97-AF65-F5344CB8AC3E}">
        <p14:creationId xmlns:p14="http://schemas.microsoft.com/office/powerpoint/2010/main" val="2388236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7E637-AA95-559D-D70D-F93B56540900}"/>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9D3E7ED-96A1-8FAD-8A93-448A9B4C11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00D85FD-76E3-DAF5-A193-A4686EAA2300}"/>
              </a:ext>
            </a:extLst>
          </p:cNvPr>
          <p:cNvSpPr>
            <a:spLocks noGrp="1"/>
          </p:cNvSpPr>
          <p:nvPr>
            <p:ph type="dt" sz="half" idx="10"/>
          </p:nvPr>
        </p:nvSpPr>
        <p:spPr/>
        <p:txBody>
          <a:bodyPr/>
          <a:lstStyle/>
          <a:p>
            <a:fld id="{574B510A-C19B-4006-A9CC-D0006FE74515}" type="datetimeFigureOut">
              <a:rPr lang="en-IN" smtClean="0"/>
              <a:t>19-06-2025</a:t>
            </a:fld>
            <a:endParaRPr lang="en-IN"/>
          </a:p>
        </p:txBody>
      </p:sp>
      <p:sp>
        <p:nvSpPr>
          <p:cNvPr id="5" name="Footer Placeholder 4">
            <a:extLst>
              <a:ext uri="{FF2B5EF4-FFF2-40B4-BE49-F238E27FC236}">
                <a16:creationId xmlns:a16="http://schemas.microsoft.com/office/drawing/2014/main" id="{7BE1B4A0-19CC-AF3F-0A56-38E7600DB86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612B55E-37D5-B37B-3613-2FAC6FEC1E71}"/>
              </a:ext>
            </a:extLst>
          </p:cNvPr>
          <p:cNvSpPr>
            <a:spLocks noGrp="1"/>
          </p:cNvSpPr>
          <p:nvPr>
            <p:ph type="sldNum" sz="quarter" idx="12"/>
          </p:nvPr>
        </p:nvSpPr>
        <p:spPr/>
        <p:txBody>
          <a:bodyPr/>
          <a:lstStyle/>
          <a:p>
            <a:fld id="{06281B44-21A1-40F6-9D4B-8D554CFFBC4D}" type="slidenum">
              <a:rPr lang="en-IN" smtClean="0"/>
              <a:t>‹#›</a:t>
            </a:fld>
            <a:endParaRPr lang="en-IN"/>
          </a:p>
        </p:txBody>
      </p:sp>
    </p:spTree>
    <p:extLst>
      <p:ext uri="{BB962C8B-B14F-4D97-AF65-F5344CB8AC3E}">
        <p14:creationId xmlns:p14="http://schemas.microsoft.com/office/powerpoint/2010/main" val="96890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AF6AAB-2DA7-47DF-A0D1-37742C24182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A114D6A-155E-B6B6-3A0C-2372F1BDCB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DAF5502-35A1-FBC8-4DDF-3C975566A571}"/>
              </a:ext>
            </a:extLst>
          </p:cNvPr>
          <p:cNvSpPr>
            <a:spLocks noGrp="1"/>
          </p:cNvSpPr>
          <p:nvPr>
            <p:ph type="dt" sz="half" idx="10"/>
          </p:nvPr>
        </p:nvSpPr>
        <p:spPr/>
        <p:txBody>
          <a:bodyPr/>
          <a:lstStyle/>
          <a:p>
            <a:fld id="{574B510A-C19B-4006-A9CC-D0006FE74515}" type="datetimeFigureOut">
              <a:rPr lang="en-IN" smtClean="0"/>
              <a:t>19-06-2025</a:t>
            </a:fld>
            <a:endParaRPr lang="en-IN"/>
          </a:p>
        </p:txBody>
      </p:sp>
      <p:sp>
        <p:nvSpPr>
          <p:cNvPr id="5" name="Footer Placeholder 4">
            <a:extLst>
              <a:ext uri="{FF2B5EF4-FFF2-40B4-BE49-F238E27FC236}">
                <a16:creationId xmlns:a16="http://schemas.microsoft.com/office/drawing/2014/main" id="{2093C995-CFD2-1510-2C5F-2937F20777F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559977B-E1E1-F99F-3CB9-17D8C60B994C}"/>
              </a:ext>
            </a:extLst>
          </p:cNvPr>
          <p:cNvSpPr>
            <a:spLocks noGrp="1"/>
          </p:cNvSpPr>
          <p:nvPr>
            <p:ph type="sldNum" sz="quarter" idx="12"/>
          </p:nvPr>
        </p:nvSpPr>
        <p:spPr/>
        <p:txBody>
          <a:bodyPr/>
          <a:lstStyle/>
          <a:p>
            <a:fld id="{06281B44-21A1-40F6-9D4B-8D554CFFBC4D}" type="slidenum">
              <a:rPr lang="en-IN" smtClean="0"/>
              <a:t>‹#›</a:t>
            </a:fld>
            <a:endParaRPr lang="en-IN"/>
          </a:p>
        </p:txBody>
      </p:sp>
    </p:spTree>
    <p:extLst>
      <p:ext uri="{BB962C8B-B14F-4D97-AF65-F5344CB8AC3E}">
        <p14:creationId xmlns:p14="http://schemas.microsoft.com/office/powerpoint/2010/main" val="261334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AA707-27D8-6330-C645-232C8CFAEC6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80F2DDF-5627-618C-A777-CEEE553790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5EDDD3C-3D56-43FA-5868-A77DA11BE5D2}"/>
              </a:ext>
            </a:extLst>
          </p:cNvPr>
          <p:cNvSpPr>
            <a:spLocks noGrp="1"/>
          </p:cNvSpPr>
          <p:nvPr>
            <p:ph type="dt" sz="half" idx="10"/>
          </p:nvPr>
        </p:nvSpPr>
        <p:spPr/>
        <p:txBody>
          <a:bodyPr/>
          <a:lstStyle/>
          <a:p>
            <a:fld id="{574B510A-C19B-4006-A9CC-D0006FE74515}" type="datetimeFigureOut">
              <a:rPr lang="en-IN" smtClean="0"/>
              <a:t>19-06-2025</a:t>
            </a:fld>
            <a:endParaRPr lang="en-IN"/>
          </a:p>
        </p:txBody>
      </p:sp>
      <p:sp>
        <p:nvSpPr>
          <p:cNvPr id="5" name="Footer Placeholder 4">
            <a:extLst>
              <a:ext uri="{FF2B5EF4-FFF2-40B4-BE49-F238E27FC236}">
                <a16:creationId xmlns:a16="http://schemas.microsoft.com/office/drawing/2014/main" id="{EE1DD1F9-64AA-0345-BDF1-90D7ACB0452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D851507-8A13-3A44-6142-76270702D6BB}"/>
              </a:ext>
            </a:extLst>
          </p:cNvPr>
          <p:cNvSpPr>
            <a:spLocks noGrp="1"/>
          </p:cNvSpPr>
          <p:nvPr>
            <p:ph type="sldNum" sz="quarter" idx="12"/>
          </p:nvPr>
        </p:nvSpPr>
        <p:spPr/>
        <p:txBody>
          <a:bodyPr/>
          <a:lstStyle/>
          <a:p>
            <a:fld id="{06281B44-21A1-40F6-9D4B-8D554CFFBC4D}" type="slidenum">
              <a:rPr lang="en-IN" smtClean="0"/>
              <a:t>‹#›</a:t>
            </a:fld>
            <a:endParaRPr lang="en-IN"/>
          </a:p>
        </p:txBody>
      </p:sp>
    </p:spTree>
    <p:extLst>
      <p:ext uri="{BB962C8B-B14F-4D97-AF65-F5344CB8AC3E}">
        <p14:creationId xmlns:p14="http://schemas.microsoft.com/office/powerpoint/2010/main" val="3399254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103CB-0F1E-7553-8B20-A31B47BE3C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153CFA3D-C3FF-F260-18F4-B11E60B5338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8FD8DD-FF41-D05D-5907-7DD8B894C017}"/>
              </a:ext>
            </a:extLst>
          </p:cNvPr>
          <p:cNvSpPr>
            <a:spLocks noGrp="1"/>
          </p:cNvSpPr>
          <p:nvPr>
            <p:ph type="dt" sz="half" idx="10"/>
          </p:nvPr>
        </p:nvSpPr>
        <p:spPr/>
        <p:txBody>
          <a:bodyPr/>
          <a:lstStyle/>
          <a:p>
            <a:fld id="{574B510A-C19B-4006-A9CC-D0006FE74515}" type="datetimeFigureOut">
              <a:rPr lang="en-IN" smtClean="0"/>
              <a:t>19-06-2025</a:t>
            </a:fld>
            <a:endParaRPr lang="en-IN"/>
          </a:p>
        </p:txBody>
      </p:sp>
      <p:sp>
        <p:nvSpPr>
          <p:cNvPr id="5" name="Footer Placeholder 4">
            <a:extLst>
              <a:ext uri="{FF2B5EF4-FFF2-40B4-BE49-F238E27FC236}">
                <a16:creationId xmlns:a16="http://schemas.microsoft.com/office/drawing/2014/main" id="{A0E47119-0DED-EC8E-0856-14CF9224313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A6071FD-F23B-2DBC-CDEE-3AF964052058}"/>
              </a:ext>
            </a:extLst>
          </p:cNvPr>
          <p:cNvSpPr>
            <a:spLocks noGrp="1"/>
          </p:cNvSpPr>
          <p:nvPr>
            <p:ph type="sldNum" sz="quarter" idx="12"/>
          </p:nvPr>
        </p:nvSpPr>
        <p:spPr/>
        <p:txBody>
          <a:bodyPr/>
          <a:lstStyle/>
          <a:p>
            <a:fld id="{06281B44-21A1-40F6-9D4B-8D554CFFBC4D}" type="slidenum">
              <a:rPr lang="en-IN" smtClean="0"/>
              <a:t>‹#›</a:t>
            </a:fld>
            <a:endParaRPr lang="en-IN"/>
          </a:p>
        </p:txBody>
      </p:sp>
    </p:spTree>
    <p:extLst>
      <p:ext uri="{BB962C8B-B14F-4D97-AF65-F5344CB8AC3E}">
        <p14:creationId xmlns:p14="http://schemas.microsoft.com/office/powerpoint/2010/main" val="2685492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E5215-95E1-BE93-4C12-6B4B80A76AB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8B8B669-7658-9F2C-7F2E-7B7BE092E0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5F7FD9EB-2DE0-66A2-39BC-86A9D11829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572BBB7E-4908-8456-061B-BCEB5EC3693E}"/>
              </a:ext>
            </a:extLst>
          </p:cNvPr>
          <p:cNvSpPr>
            <a:spLocks noGrp="1"/>
          </p:cNvSpPr>
          <p:nvPr>
            <p:ph type="dt" sz="half" idx="10"/>
          </p:nvPr>
        </p:nvSpPr>
        <p:spPr/>
        <p:txBody>
          <a:bodyPr/>
          <a:lstStyle/>
          <a:p>
            <a:fld id="{574B510A-C19B-4006-A9CC-D0006FE74515}" type="datetimeFigureOut">
              <a:rPr lang="en-IN" smtClean="0"/>
              <a:t>19-06-2025</a:t>
            </a:fld>
            <a:endParaRPr lang="en-IN"/>
          </a:p>
        </p:txBody>
      </p:sp>
      <p:sp>
        <p:nvSpPr>
          <p:cNvPr id="6" name="Footer Placeholder 5">
            <a:extLst>
              <a:ext uri="{FF2B5EF4-FFF2-40B4-BE49-F238E27FC236}">
                <a16:creationId xmlns:a16="http://schemas.microsoft.com/office/drawing/2014/main" id="{1271D39F-2AC6-AEDF-AAE9-90CF1EF24D0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75256EF-825E-6D47-45C5-88F2E7A2B474}"/>
              </a:ext>
            </a:extLst>
          </p:cNvPr>
          <p:cNvSpPr>
            <a:spLocks noGrp="1"/>
          </p:cNvSpPr>
          <p:nvPr>
            <p:ph type="sldNum" sz="quarter" idx="12"/>
          </p:nvPr>
        </p:nvSpPr>
        <p:spPr/>
        <p:txBody>
          <a:bodyPr/>
          <a:lstStyle/>
          <a:p>
            <a:fld id="{06281B44-21A1-40F6-9D4B-8D554CFFBC4D}" type="slidenum">
              <a:rPr lang="en-IN" smtClean="0"/>
              <a:t>‹#›</a:t>
            </a:fld>
            <a:endParaRPr lang="en-IN"/>
          </a:p>
        </p:txBody>
      </p:sp>
    </p:spTree>
    <p:extLst>
      <p:ext uri="{BB962C8B-B14F-4D97-AF65-F5344CB8AC3E}">
        <p14:creationId xmlns:p14="http://schemas.microsoft.com/office/powerpoint/2010/main" val="121743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90EEF-B379-3CF1-7434-1852D8AA890E}"/>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DF19777-D693-A76E-A56E-F480DDC33E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097C60-8558-D908-3D43-3D6AE41B92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AEB4BC51-D262-85FB-893D-9F7184C968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39D572-39BC-5A02-7276-68C7F3C24A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F8C439E9-DC51-9742-9C01-19409BCDF1D3}"/>
              </a:ext>
            </a:extLst>
          </p:cNvPr>
          <p:cNvSpPr>
            <a:spLocks noGrp="1"/>
          </p:cNvSpPr>
          <p:nvPr>
            <p:ph type="dt" sz="half" idx="10"/>
          </p:nvPr>
        </p:nvSpPr>
        <p:spPr/>
        <p:txBody>
          <a:bodyPr/>
          <a:lstStyle/>
          <a:p>
            <a:fld id="{574B510A-C19B-4006-A9CC-D0006FE74515}" type="datetimeFigureOut">
              <a:rPr lang="en-IN" smtClean="0"/>
              <a:t>19-06-2025</a:t>
            </a:fld>
            <a:endParaRPr lang="en-IN"/>
          </a:p>
        </p:txBody>
      </p:sp>
      <p:sp>
        <p:nvSpPr>
          <p:cNvPr id="8" name="Footer Placeholder 7">
            <a:extLst>
              <a:ext uri="{FF2B5EF4-FFF2-40B4-BE49-F238E27FC236}">
                <a16:creationId xmlns:a16="http://schemas.microsoft.com/office/drawing/2014/main" id="{E633E5F0-3C84-2B6E-191A-88257063484D}"/>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425A6FF9-12A6-553F-E84C-D0F5543EF53E}"/>
              </a:ext>
            </a:extLst>
          </p:cNvPr>
          <p:cNvSpPr>
            <a:spLocks noGrp="1"/>
          </p:cNvSpPr>
          <p:nvPr>
            <p:ph type="sldNum" sz="quarter" idx="12"/>
          </p:nvPr>
        </p:nvSpPr>
        <p:spPr/>
        <p:txBody>
          <a:bodyPr/>
          <a:lstStyle/>
          <a:p>
            <a:fld id="{06281B44-21A1-40F6-9D4B-8D554CFFBC4D}" type="slidenum">
              <a:rPr lang="en-IN" smtClean="0"/>
              <a:t>‹#›</a:t>
            </a:fld>
            <a:endParaRPr lang="en-IN"/>
          </a:p>
        </p:txBody>
      </p:sp>
    </p:spTree>
    <p:extLst>
      <p:ext uri="{BB962C8B-B14F-4D97-AF65-F5344CB8AC3E}">
        <p14:creationId xmlns:p14="http://schemas.microsoft.com/office/powerpoint/2010/main" val="16089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4588E-BBFC-3C3C-4037-4A9D35602411}"/>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631A0761-F735-BC3A-7F5E-8F035B716A64}"/>
              </a:ext>
            </a:extLst>
          </p:cNvPr>
          <p:cNvSpPr>
            <a:spLocks noGrp="1"/>
          </p:cNvSpPr>
          <p:nvPr>
            <p:ph type="dt" sz="half" idx="10"/>
          </p:nvPr>
        </p:nvSpPr>
        <p:spPr/>
        <p:txBody>
          <a:bodyPr/>
          <a:lstStyle/>
          <a:p>
            <a:fld id="{574B510A-C19B-4006-A9CC-D0006FE74515}" type="datetimeFigureOut">
              <a:rPr lang="en-IN" smtClean="0"/>
              <a:t>19-06-2025</a:t>
            </a:fld>
            <a:endParaRPr lang="en-IN"/>
          </a:p>
        </p:txBody>
      </p:sp>
      <p:sp>
        <p:nvSpPr>
          <p:cNvPr id="4" name="Footer Placeholder 3">
            <a:extLst>
              <a:ext uri="{FF2B5EF4-FFF2-40B4-BE49-F238E27FC236}">
                <a16:creationId xmlns:a16="http://schemas.microsoft.com/office/drawing/2014/main" id="{7714134B-0792-9C69-7341-E937BC7E6E48}"/>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5608ECB9-85FD-1CBE-0723-BBC71A40DB18}"/>
              </a:ext>
            </a:extLst>
          </p:cNvPr>
          <p:cNvSpPr>
            <a:spLocks noGrp="1"/>
          </p:cNvSpPr>
          <p:nvPr>
            <p:ph type="sldNum" sz="quarter" idx="12"/>
          </p:nvPr>
        </p:nvSpPr>
        <p:spPr/>
        <p:txBody>
          <a:bodyPr/>
          <a:lstStyle/>
          <a:p>
            <a:fld id="{06281B44-21A1-40F6-9D4B-8D554CFFBC4D}" type="slidenum">
              <a:rPr lang="en-IN" smtClean="0"/>
              <a:t>‹#›</a:t>
            </a:fld>
            <a:endParaRPr lang="en-IN"/>
          </a:p>
        </p:txBody>
      </p:sp>
    </p:spTree>
    <p:extLst>
      <p:ext uri="{BB962C8B-B14F-4D97-AF65-F5344CB8AC3E}">
        <p14:creationId xmlns:p14="http://schemas.microsoft.com/office/powerpoint/2010/main" val="2262407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A30E1-29FF-2655-4342-35AC49596718}"/>
              </a:ext>
            </a:extLst>
          </p:cNvPr>
          <p:cNvSpPr>
            <a:spLocks noGrp="1"/>
          </p:cNvSpPr>
          <p:nvPr>
            <p:ph type="dt" sz="half" idx="10"/>
          </p:nvPr>
        </p:nvSpPr>
        <p:spPr/>
        <p:txBody>
          <a:bodyPr/>
          <a:lstStyle/>
          <a:p>
            <a:fld id="{574B510A-C19B-4006-A9CC-D0006FE74515}" type="datetimeFigureOut">
              <a:rPr lang="en-IN" smtClean="0"/>
              <a:t>19-06-2025</a:t>
            </a:fld>
            <a:endParaRPr lang="en-IN"/>
          </a:p>
        </p:txBody>
      </p:sp>
      <p:sp>
        <p:nvSpPr>
          <p:cNvPr id="3" name="Footer Placeholder 2">
            <a:extLst>
              <a:ext uri="{FF2B5EF4-FFF2-40B4-BE49-F238E27FC236}">
                <a16:creationId xmlns:a16="http://schemas.microsoft.com/office/drawing/2014/main" id="{497BBEB7-FF95-3EE5-162F-ACBBD14BC147}"/>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8B80478D-D0F0-9EC7-203D-935626DE1CF2}"/>
              </a:ext>
            </a:extLst>
          </p:cNvPr>
          <p:cNvSpPr>
            <a:spLocks noGrp="1"/>
          </p:cNvSpPr>
          <p:nvPr>
            <p:ph type="sldNum" sz="quarter" idx="12"/>
          </p:nvPr>
        </p:nvSpPr>
        <p:spPr/>
        <p:txBody>
          <a:bodyPr/>
          <a:lstStyle/>
          <a:p>
            <a:fld id="{06281B44-21A1-40F6-9D4B-8D554CFFBC4D}" type="slidenum">
              <a:rPr lang="en-IN" smtClean="0"/>
              <a:t>‹#›</a:t>
            </a:fld>
            <a:endParaRPr lang="en-IN"/>
          </a:p>
        </p:txBody>
      </p:sp>
    </p:spTree>
    <p:extLst>
      <p:ext uri="{BB962C8B-B14F-4D97-AF65-F5344CB8AC3E}">
        <p14:creationId xmlns:p14="http://schemas.microsoft.com/office/powerpoint/2010/main" val="2694612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275BA-2472-F636-494F-29B97D1FCE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49C78DA0-931F-0230-7533-86E09AF698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47115A82-FD31-51BF-E2C6-162296ABE4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2EC6A1-D5E6-6C5D-7D73-5426ACE03DB9}"/>
              </a:ext>
            </a:extLst>
          </p:cNvPr>
          <p:cNvSpPr>
            <a:spLocks noGrp="1"/>
          </p:cNvSpPr>
          <p:nvPr>
            <p:ph type="dt" sz="half" idx="10"/>
          </p:nvPr>
        </p:nvSpPr>
        <p:spPr/>
        <p:txBody>
          <a:bodyPr/>
          <a:lstStyle/>
          <a:p>
            <a:fld id="{574B510A-C19B-4006-A9CC-D0006FE74515}" type="datetimeFigureOut">
              <a:rPr lang="en-IN" smtClean="0"/>
              <a:t>19-06-2025</a:t>
            </a:fld>
            <a:endParaRPr lang="en-IN"/>
          </a:p>
        </p:txBody>
      </p:sp>
      <p:sp>
        <p:nvSpPr>
          <p:cNvPr id="6" name="Footer Placeholder 5">
            <a:extLst>
              <a:ext uri="{FF2B5EF4-FFF2-40B4-BE49-F238E27FC236}">
                <a16:creationId xmlns:a16="http://schemas.microsoft.com/office/drawing/2014/main" id="{36BA2CD2-DAE6-6A6F-15A5-C49FE9BA590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124BE0B-5296-6574-14C2-C7150B512677}"/>
              </a:ext>
            </a:extLst>
          </p:cNvPr>
          <p:cNvSpPr>
            <a:spLocks noGrp="1"/>
          </p:cNvSpPr>
          <p:nvPr>
            <p:ph type="sldNum" sz="quarter" idx="12"/>
          </p:nvPr>
        </p:nvSpPr>
        <p:spPr/>
        <p:txBody>
          <a:bodyPr/>
          <a:lstStyle/>
          <a:p>
            <a:fld id="{06281B44-21A1-40F6-9D4B-8D554CFFBC4D}" type="slidenum">
              <a:rPr lang="en-IN" smtClean="0"/>
              <a:t>‹#›</a:t>
            </a:fld>
            <a:endParaRPr lang="en-IN"/>
          </a:p>
        </p:txBody>
      </p:sp>
    </p:spTree>
    <p:extLst>
      <p:ext uri="{BB962C8B-B14F-4D97-AF65-F5344CB8AC3E}">
        <p14:creationId xmlns:p14="http://schemas.microsoft.com/office/powerpoint/2010/main" val="1117495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165EB-714E-11E1-AE3B-C7D2447A75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8FA9CA93-2D85-DD0F-0018-33EE5AD81F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E5B0B18-25D2-5C80-4F5F-DC7C45645A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E88EA3-1334-1584-E7CB-EA4CEA1D4E00}"/>
              </a:ext>
            </a:extLst>
          </p:cNvPr>
          <p:cNvSpPr>
            <a:spLocks noGrp="1"/>
          </p:cNvSpPr>
          <p:nvPr>
            <p:ph type="dt" sz="half" idx="10"/>
          </p:nvPr>
        </p:nvSpPr>
        <p:spPr/>
        <p:txBody>
          <a:bodyPr/>
          <a:lstStyle/>
          <a:p>
            <a:fld id="{574B510A-C19B-4006-A9CC-D0006FE74515}" type="datetimeFigureOut">
              <a:rPr lang="en-IN" smtClean="0"/>
              <a:t>19-06-2025</a:t>
            </a:fld>
            <a:endParaRPr lang="en-IN"/>
          </a:p>
        </p:txBody>
      </p:sp>
      <p:sp>
        <p:nvSpPr>
          <p:cNvPr id="6" name="Footer Placeholder 5">
            <a:extLst>
              <a:ext uri="{FF2B5EF4-FFF2-40B4-BE49-F238E27FC236}">
                <a16:creationId xmlns:a16="http://schemas.microsoft.com/office/drawing/2014/main" id="{8B666295-9FC9-56DE-E44C-96E15F05CAE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72FD752-9C24-F11D-4C4A-7BF9548277E0}"/>
              </a:ext>
            </a:extLst>
          </p:cNvPr>
          <p:cNvSpPr>
            <a:spLocks noGrp="1"/>
          </p:cNvSpPr>
          <p:nvPr>
            <p:ph type="sldNum" sz="quarter" idx="12"/>
          </p:nvPr>
        </p:nvSpPr>
        <p:spPr/>
        <p:txBody>
          <a:bodyPr/>
          <a:lstStyle/>
          <a:p>
            <a:fld id="{06281B44-21A1-40F6-9D4B-8D554CFFBC4D}" type="slidenum">
              <a:rPr lang="en-IN" smtClean="0"/>
              <a:t>‹#›</a:t>
            </a:fld>
            <a:endParaRPr lang="en-IN"/>
          </a:p>
        </p:txBody>
      </p:sp>
    </p:spTree>
    <p:extLst>
      <p:ext uri="{BB962C8B-B14F-4D97-AF65-F5344CB8AC3E}">
        <p14:creationId xmlns:p14="http://schemas.microsoft.com/office/powerpoint/2010/main" val="534240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A89212-9DAD-92F4-8E73-2334CCBD77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4FB7446-515C-DE41-4EAD-544CA1D2A2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B1DAB6D-2BF7-8BE2-2627-DD6BBC5F86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4B510A-C19B-4006-A9CC-D0006FE74515}" type="datetimeFigureOut">
              <a:rPr lang="en-IN" smtClean="0"/>
              <a:t>19-06-2025</a:t>
            </a:fld>
            <a:endParaRPr lang="en-IN"/>
          </a:p>
        </p:txBody>
      </p:sp>
      <p:sp>
        <p:nvSpPr>
          <p:cNvPr id="5" name="Footer Placeholder 4">
            <a:extLst>
              <a:ext uri="{FF2B5EF4-FFF2-40B4-BE49-F238E27FC236}">
                <a16:creationId xmlns:a16="http://schemas.microsoft.com/office/drawing/2014/main" id="{FA5C18AD-3BC3-3FAF-E2FC-3F931D7DFF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7EA279C3-6109-B876-BC78-223E10EB92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6281B44-21A1-40F6-9D4B-8D554CFFBC4D}" type="slidenum">
              <a:rPr lang="en-IN" smtClean="0"/>
              <a:t>‹#›</a:t>
            </a:fld>
            <a:endParaRPr lang="en-IN"/>
          </a:p>
        </p:txBody>
      </p:sp>
    </p:spTree>
    <p:extLst>
      <p:ext uri="{BB962C8B-B14F-4D97-AF65-F5344CB8AC3E}">
        <p14:creationId xmlns:p14="http://schemas.microsoft.com/office/powerpoint/2010/main" val="1537506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845E6-BCD5-7895-D715-C5078C143620}"/>
              </a:ext>
            </a:extLst>
          </p:cNvPr>
          <p:cNvSpPr>
            <a:spLocks noGrp="1"/>
          </p:cNvSpPr>
          <p:nvPr>
            <p:ph type="ctrTitle"/>
          </p:nvPr>
        </p:nvSpPr>
        <p:spPr>
          <a:xfrm>
            <a:off x="790575" y="542220"/>
            <a:ext cx="10515599" cy="2186502"/>
          </a:xfrm>
        </p:spPr>
        <p:txBody>
          <a:bodyPr>
            <a:noAutofit/>
          </a:bodyPr>
          <a:lstStyle/>
          <a:p>
            <a:pPr marL="0" marR="0" algn="ctr">
              <a:lnSpc>
                <a:spcPct val="100000"/>
              </a:lnSpc>
              <a:spcBef>
                <a:spcPts val="1800"/>
              </a:spcBef>
              <a:spcAft>
                <a:spcPts val="0"/>
              </a:spcAft>
            </a:pP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National Consultation on Gender Budgeting with Central Ministries/Departments and State Governments</a:t>
            </a:r>
            <a:b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200" b="1" i="1" dirty="0">
                <a:effectLst/>
                <a:latin typeface="Times New Roman" panose="02020603050405020304" pitchFamily="18" charset="0"/>
                <a:ea typeface="Calibri" panose="020F0502020204030204" pitchFamily="34" charset="0"/>
                <a:cs typeface="Times New Roman" panose="02020603050405020304" pitchFamily="18" charset="0"/>
              </a:rPr>
              <a:t>Organized by </a:t>
            </a:r>
            <a:br>
              <a:rPr lang="en-US" sz="28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Ministry of Women &amp; Child Development</a:t>
            </a:r>
            <a:br>
              <a:rPr lang="en-US" sz="2400" b="1" dirty="0">
                <a:effectLst/>
                <a:latin typeface="Times New Roman" panose="02020603050405020304" pitchFamily="18" charset="0"/>
                <a:ea typeface="Calibri" panose="020F0502020204030204" pitchFamily="34" charset="0"/>
                <a:cs typeface="Times New Roman" panose="02020603050405020304" pitchFamily="18" charset="0"/>
              </a:rPr>
            </a:br>
            <a:endParaRPr lang="en-IN" sz="24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CA44A5B9-4C06-0550-1FB4-C7B93A17C8F2}"/>
              </a:ext>
            </a:extLst>
          </p:cNvPr>
          <p:cNvSpPr>
            <a:spLocks noGrp="1"/>
          </p:cNvSpPr>
          <p:nvPr>
            <p:ph type="subTitle" idx="1"/>
          </p:nvPr>
        </p:nvSpPr>
        <p:spPr>
          <a:xfrm>
            <a:off x="1667662" y="2728722"/>
            <a:ext cx="9144000" cy="700278"/>
          </a:xfrm>
        </p:spPr>
        <p:txBody>
          <a:bodyPr vert="horz" lIns="91440" tIns="45720" rIns="91440" bIns="45720" rtlCol="0" anchor="t">
            <a:noAutofit/>
          </a:bodyPr>
          <a:lstStyle/>
          <a:p>
            <a:r>
              <a:rPr lang="en-IN" sz="1800" b="1" dirty="0">
                <a:solidFill>
                  <a:srgbClr val="002060"/>
                </a:solidFill>
                <a:latin typeface="Times New Roman" panose="02020603050405020304" pitchFamily="18" charset="0"/>
                <a:cs typeface="Times New Roman" panose="02020603050405020304" pitchFamily="18" charset="0"/>
              </a:rPr>
              <a:t>19 June 2025</a:t>
            </a:r>
          </a:p>
          <a:p>
            <a:r>
              <a:rPr lang="en-IN" sz="1800" b="1" dirty="0">
                <a:solidFill>
                  <a:srgbClr val="002060"/>
                </a:solidFill>
                <a:latin typeface="Times New Roman" panose="02020603050405020304" pitchFamily="18" charset="0"/>
                <a:cs typeface="Times New Roman" panose="02020603050405020304" pitchFamily="18" charset="0"/>
              </a:rPr>
              <a:t>Hall No 2 &amp; 3: Vigyan Bhawan, New Delhi</a:t>
            </a:r>
          </a:p>
        </p:txBody>
      </p:sp>
      <p:sp>
        <p:nvSpPr>
          <p:cNvPr id="4" name="Subtitle 2">
            <a:extLst>
              <a:ext uri="{FF2B5EF4-FFF2-40B4-BE49-F238E27FC236}">
                <a16:creationId xmlns:a16="http://schemas.microsoft.com/office/drawing/2014/main" id="{9B9E49F2-AC6D-FC3C-41A3-D34A1193A3A7}"/>
              </a:ext>
            </a:extLst>
          </p:cNvPr>
          <p:cNvSpPr txBox="1">
            <a:spLocks/>
          </p:cNvSpPr>
          <p:nvPr/>
        </p:nvSpPr>
        <p:spPr>
          <a:xfrm>
            <a:off x="1667662" y="3790950"/>
            <a:ext cx="9144000" cy="203911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Initiatives to strengthen and advance Gender Budgeting</a:t>
            </a:r>
          </a:p>
          <a:p>
            <a:r>
              <a:rPr lang="en-US" sz="2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Sharing of lessons by the State Government  </a:t>
            </a:r>
            <a:endParaRPr lang="en-US" sz="2000" b="1" dirty="0">
              <a:solidFill>
                <a:srgbClr val="002060"/>
              </a:solidFill>
              <a:latin typeface="Times New Roman" panose="02020603050405020304" pitchFamily="18" charset="0"/>
              <a:cs typeface="Times New Roman" panose="02020603050405020304" pitchFamily="18" charset="0"/>
            </a:endParaRPr>
          </a:p>
          <a:p>
            <a:r>
              <a:rPr lang="en-US" sz="2000" b="1" dirty="0">
                <a:solidFill>
                  <a:srgbClr val="002060"/>
                </a:solidFill>
                <a:latin typeface="Times New Roman" panose="02020603050405020304" pitchFamily="18" charset="0"/>
                <a:cs typeface="Times New Roman" panose="02020603050405020304" pitchFamily="18" charset="0"/>
              </a:rPr>
              <a:t>Presented by</a:t>
            </a:r>
            <a:r>
              <a:rPr lang="en-US" sz="2000" dirty="0">
                <a:solidFill>
                  <a:srgbClr val="002060"/>
                </a:solidFill>
                <a:latin typeface="Times New Roman" panose="02020603050405020304" pitchFamily="18" charset="0"/>
                <a:cs typeface="Times New Roman" panose="02020603050405020304" pitchFamily="18" charset="0"/>
              </a:rPr>
              <a:t>: </a:t>
            </a:r>
            <a:endParaRPr lang="en-US" sz="2000" b="1" dirty="0">
              <a:solidFill>
                <a:srgbClr val="002060"/>
              </a:solidFill>
              <a:latin typeface="Times New Roman" panose="02020603050405020304" pitchFamily="18" charset="0"/>
              <a:cs typeface="Times New Roman" panose="02020603050405020304" pitchFamily="18" charset="0"/>
            </a:endParaRPr>
          </a:p>
          <a:p>
            <a:r>
              <a:rPr lang="en-US" sz="2000" b="1" dirty="0">
                <a:solidFill>
                  <a:srgbClr val="002060"/>
                </a:solidFill>
                <a:latin typeface="Times New Roman" panose="02020603050405020304" pitchFamily="18" charset="0"/>
                <a:cs typeface="Times New Roman" panose="02020603050405020304" pitchFamily="18" charset="0"/>
              </a:rPr>
              <a:t>Finance &amp;</a:t>
            </a:r>
          </a:p>
          <a:p>
            <a:r>
              <a:rPr lang="en-US" sz="2000" b="1" dirty="0">
                <a:solidFill>
                  <a:srgbClr val="002060"/>
                </a:solidFill>
                <a:latin typeface="Times New Roman" panose="02020603050405020304" pitchFamily="18" charset="0"/>
                <a:cs typeface="Times New Roman" panose="02020603050405020304" pitchFamily="18" charset="0"/>
              </a:rPr>
              <a:t>Women and Child Development,</a:t>
            </a:r>
            <a:r>
              <a:rPr lang="en-IN" sz="2000" b="1" dirty="0">
                <a:solidFill>
                  <a:srgbClr val="002060"/>
                </a:solidFill>
                <a:latin typeface="Times New Roman" panose="02020603050405020304" pitchFamily="18" charset="0"/>
                <a:cs typeface="Times New Roman" panose="02020603050405020304" pitchFamily="18" charset="0"/>
              </a:rPr>
              <a:t> </a:t>
            </a:r>
          </a:p>
          <a:p>
            <a:r>
              <a:rPr lang="en-US" sz="2000" b="1" dirty="0">
                <a:solidFill>
                  <a:srgbClr val="002060"/>
                </a:solidFill>
                <a:latin typeface="Times New Roman" panose="02020603050405020304" pitchFamily="18" charset="0"/>
                <a:cs typeface="Times New Roman" panose="02020603050405020304" pitchFamily="18" charset="0"/>
              </a:rPr>
              <a:t>Government of Assam</a:t>
            </a:r>
            <a:endParaRPr lang="en-IN" sz="2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7546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157AF3-1436-3345-4D03-0DE51785FC23}"/>
              </a:ext>
            </a:extLst>
          </p:cNvPr>
          <p:cNvSpPr>
            <a:spLocks noGrp="1"/>
          </p:cNvSpPr>
          <p:nvPr>
            <p:ph type="title"/>
          </p:nvPr>
        </p:nvSpPr>
        <p:spPr>
          <a:xfrm>
            <a:off x="838200" y="365125"/>
            <a:ext cx="10515600" cy="815975"/>
          </a:xfrm>
        </p:spPr>
        <p:txBody>
          <a:bodyPr vert="horz" lIns="91440" tIns="45720" rIns="91440" bIns="45720" rtlCol="0" anchor="ctr">
            <a:normAutofit/>
          </a:bodyPr>
          <a:lstStyle/>
          <a:p>
            <a:pPr algn="ctr"/>
            <a:r>
              <a:rPr lang="en-US" sz="3200" kern="1200" dirty="0">
                <a:solidFill>
                  <a:schemeClr val="tx1"/>
                </a:solidFill>
                <a:latin typeface="Times New Roman" panose="02020603050405020304" pitchFamily="18" charset="0"/>
                <a:cs typeface="Times New Roman" panose="02020603050405020304" pitchFamily="18" charset="0"/>
              </a:rPr>
              <a:t>Snapshot of Scorecard report</a:t>
            </a:r>
          </a:p>
        </p:txBody>
      </p:sp>
      <p:pic>
        <p:nvPicPr>
          <p:cNvPr id="4" name="Picture 3">
            <a:extLst>
              <a:ext uri="{FF2B5EF4-FFF2-40B4-BE49-F238E27FC236}">
                <a16:creationId xmlns:a16="http://schemas.microsoft.com/office/drawing/2014/main" id="{132BC67B-EA8B-53D7-3422-285378D4C1C1}"/>
              </a:ext>
            </a:extLst>
          </p:cNvPr>
          <p:cNvPicPr>
            <a:picLocks noChangeAspect="1"/>
          </p:cNvPicPr>
          <p:nvPr/>
        </p:nvPicPr>
        <p:blipFill>
          <a:blip r:embed="rId3"/>
          <a:stretch>
            <a:fillRect/>
          </a:stretch>
        </p:blipFill>
        <p:spPr>
          <a:xfrm>
            <a:off x="-1" y="1546225"/>
            <a:ext cx="6306973" cy="3500368"/>
          </a:xfrm>
          <a:prstGeom prst="rect">
            <a:avLst/>
          </a:prstGeom>
        </p:spPr>
      </p:pic>
      <p:pic>
        <p:nvPicPr>
          <p:cNvPr id="6" name="Picture 5">
            <a:extLst>
              <a:ext uri="{FF2B5EF4-FFF2-40B4-BE49-F238E27FC236}">
                <a16:creationId xmlns:a16="http://schemas.microsoft.com/office/drawing/2014/main" id="{B965BBBB-AC7B-0F28-8A79-9C33534FAC07}"/>
              </a:ext>
            </a:extLst>
          </p:cNvPr>
          <p:cNvPicPr>
            <a:picLocks noChangeAspect="1"/>
          </p:cNvPicPr>
          <p:nvPr/>
        </p:nvPicPr>
        <p:blipFill>
          <a:blip r:embed="rId4"/>
          <a:stretch>
            <a:fillRect/>
          </a:stretch>
        </p:blipFill>
        <p:spPr>
          <a:xfrm>
            <a:off x="6094475" y="1708398"/>
            <a:ext cx="5936489" cy="3176021"/>
          </a:xfrm>
          <a:prstGeom prst="rect">
            <a:avLst/>
          </a:prstGeom>
        </p:spPr>
      </p:pic>
      <p:sp>
        <p:nvSpPr>
          <p:cNvPr id="7" name="TextBox 6">
            <a:extLst>
              <a:ext uri="{FF2B5EF4-FFF2-40B4-BE49-F238E27FC236}">
                <a16:creationId xmlns:a16="http://schemas.microsoft.com/office/drawing/2014/main" id="{8C6F0C04-D060-BB9E-A869-5987872916A9}"/>
              </a:ext>
            </a:extLst>
          </p:cNvPr>
          <p:cNvSpPr txBox="1"/>
          <p:nvPr/>
        </p:nvSpPr>
        <p:spPr>
          <a:xfrm>
            <a:off x="4382282" y="5149602"/>
            <a:ext cx="2715230" cy="369332"/>
          </a:xfrm>
          <a:prstGeom prst="rect">
            <a:avLst/>
          </a:prstGeom>
          <a:noFill/>
        </p:spPr>
        <p:txBody>
          <a:bodyPr wrap="none" rtlCol="0">
            <a:spAutoFit/>
          </a:bodyPr>
          <a:lstStyle/>
          <a:p>
            <a:r>
              <a:rPr lang="en-US" b="1" i="1" dirty="0">
                <a:latin typeface="Times New Roman" panose="02020603050405020304" pitchFamily="18" charset="0"/>
                <a:cs typeface="Times New Roman" panose="02020603050405020304" pitchFamily="18" charset="0"/>
              </a:rPr>
              <a:t>Score card for FY 2025-26</a:t>
            </a:r>
          </a:p>
        </p:txBody>
      </p:sp>
      <p:sp>
        <p:nvSpPr>
          <p:cNvPr id="3" name="TextBox 2">
            <a:extLst>
              <a:ext uri="{FF2B5EF4-FFF2-40B4-BE49-F238E27FC236}">
                <a16:creationId xmlns:a16="http://schemas.microsoft.com/office/drawing/2014/main" id="{C74429AE-1996-8689-1E72-1A8BFA3E2077}"/>
              </a:ext>
            </a:extLst>
          </p:cNvPr>
          <p:cNvSpPr txBox="1"/>
          <p:nvPr/>
        </p:nvSpPr>
        <p:spPr>
          <a:xfrm>
            <a:off x="1187786" y="5819135"/>
            <a:ext cx="8692814" cy="276999"/>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The data are collected from </a:t>
            </a:r>
            <a:r>
              <a:rPr lang="en-US" sz="1200" i="1" dirty="0" err="1">
                <a:latin typeface="Times New Roman" panose="02020603050405020304" pitchFamily="18" charset="0"/>
                <a:cs typeface="Times New Roman" panose="02020603050405020304" pitchFamily="18" charset="0"/>
              </a:rPr>
              <a:t>FinAssam</a:t>
            </a:r>
            <a:endParaRPr lang="en-US"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8275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810D08-91E0-775F-A3DF-6ECD16B9E1D0}"/>
              </a:ext>
            </a:extLst>
          </p:cNvPr>
          <p:cNvSpPr txBox="1"/>
          <p:nvPr/>
        </p:nvSpPr>
        <p:spPr>
          <a:xfrm>
            <a:off x="2386818" y="594946"/>
            <a:ext cx="6406882" cy="369332"/>
          </a:xfrm>
          <a:prstGeom prst="rect">
            <a:avLst/>
          </a:prstGeom>
          <a:noFill/>
        </p:spPr>
        <p:txBody>
          <a:bodyPr wrap="none" rtlCol="0">
            <a:spAutoFit/>
          </a:bodyPr>
          <a:lstStyle/>
          <a:p>
            <a:r>
              <a:rPr lang="en-IN" b="1" dirty="0">
                <a:solidFill>
                  <a:schemeClr val="tx2"/>
                </a:solidFill>
                <a:latin typeface="Times New Roman" panose="02020603050405020304" pitchFamily="18" charset="0"/>
                <a:cs typeface="Times New Roman" panose="02020603050405020304" pitchFamily="18" charset="0"/>
              </a:rPr>
              <a:t>State Initiatives for strengthening Gender Budgeting Processes </a:t>
            </a:r>
            <a:endParaRPr lang="en-US" dirty="0"/>
          </a:p>
        </p:txBody>
      </p:sp>
      <p:sp>
        <p:nvSpPr>
          <p:cNvPr id="3" name="Content Placeholder 2">
            <a:extLst>
              <a:ext uri="{FF2B5EF4-FFF2-40B4-BE49-F238E27FC236}">
                <a16:creationId xmlns:a16="http://schemas.microsoft.com/office/drawing/2014/main" id="{9E66886B-4A31-8211-0248-F31DAA59BDDB}"/>
              </a:ext>
            </a:extLst>
          </p:cNvPr>
          <p:cNvSpPr txBox="1">
            <a:spLocks/>
          </p:cNvSpPr>
          <p:nvPr/>
        </p:nvSpPr>
        <p:spPr>
          <a:xfrm>
            <a:off x="187369" y="1462797"/>
            <a:ext cx="11920547" cy="4591161"/>
          </a:xfrm>
          <a:prstGeom prst="rect">
            <a:avLst/>
          </a:prstGeom>
        </p:spPr>
        <p:txBody>
          <a:bodyPr vert="horz" lIns="91440" tIns="45720" rIns="91440" bIns="45720" rtlCol="0" anchor="ctr">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IN" sz="6400" b="1" cap="small"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IN" sz="6400" b="1" cap="small" dirty="0">
                <a:latin typeface="Times New Roman" panose="02020603050405020304" pitchFamily="18" charset="0"/>
                <a:cs typeface="Times New Roman" panose="02020603050405020304" pitchFamily="18" charset="0"/>
              </a:rPr>
              <a:t>Methodology </a:t>
            </a:r>
          </a:p>
          <a:p>
            <a:pPr marL="0" indent="0">
              <a:buFont typeface="Arial" panose="020B0604020202020204" pitchFamily="34" charset="0"/>
              <a:buNone/>
            </a:pPr>
            <a:r>
              <a:rPr lang="en-IN" sz="6400" b="1" cap="small" dirty="0">
                <a:latin typeface="Times New Roman" panose="02020603050405020304" pitchFamily="18" charset="0"/>
                <a:cs typeface="Times New Roman" panose="02020603050405020304" pitchFamily="18" charset="0"/>
              </a:rPr>
              <a:t>Budget Estimations for Gender Empowerment</a:t>
            </a:r>
            <a:endParaRPr lang="en-IN" sz="6400" dirty="0">
              <a:latin typeface="Times New Roman" panose="02020603050405020304" pitchFamily="18" charset="0"/>
              <a:cs typeface="Times New Roman" panose="02020603050405020304" pitchFamily="18" charset="0"/>
            </a:endParaRPr>
          </a:p>
          <a:p>
            <a:r>
              <a:rPr lang="en-IN" sz="6400" dirty="0">
                <a:latin typeface="Times New Roman" panose="02020603050405020304" pitchFamily="18" charset="0"/>
                <a:cs typeface="Times New Roman" panose="02020603050405020304" pitchFamily="18" charset="0"/>
              </a:rPr>
              <a:t>For </a:t>
            </a:r>
            <a:r>
              <a:rPr lang="en-IN" sz="6400" b="1" dirty="0">
                <a:latin typeface="Times New Roman" panose="02020603050405020304" pitchFamily="18" charset="0"/>
                <a:cs typeface="Times New Roman" panose="02020603050405020304" pitchFamily="18" charset="0"/>
              </a:rPr>
              <a:t>FY 2025-26</a:t>
            </a:r>
            <a:r>
              <a:rPr lang="en-IN" sz="6400" dirty="0">
                <a:latin typeface="Times New Roman" panose="02020603050405020304" pitchFamily="18" charset="0"/>
                <a:cs typeface="Times New Roman" panose="02020603050405020304" pitchFamily="18" charset="0"/>
              </a:rPr>
              <a:t>, a new column, </a:t>
            </a:r>
            <a:r>
              <a:rPr lang="en-IN" sz="6400" b="1" dirty="0">
                <a:latin typeface="Times New Roman" panose="02020603050405020304" pitchFamily="18" charset="0"/>
                <a:cs typeface="Times New Roman" panose="02020603050405020304" pitchFamily="18" charset="0"/>
              </a:rPr>
              <a:t>"Budget Estimation for Gender Empowerment</a:t>
            </a:r>
          </a:p>
          <a:p>
            <a:r>
              <a:rPr lang="en-IN" sz="6400" dirty="0">
                <a:latin typeface="Times New Roman" panose="02020603050405020304" pitchFamily="18" charset="0"/>
                <a:cs typeface="Times New Roman" panose="02020603050405020304" pitchFamily="18" charset="0"/>
              </a:rPr>
              <a:t>This column reflects the portion of the total scheme budget allocated for women, calculated based on the percentage of actual or estimated female beneficiaries.</a:t>
            </a:r>
          </a:p>
          <a:p>
            <a:pPr marL="0" indent="0">
              <a:buFont typeface="Arial" panose="020B0604020202020204" pitchFamily="34" charset="0"/>
              <a:buNone/>
            </a:pPr>
            <a:r>
              <a:rPr lang="en-IN" sz="6400" b="1" dirty="0">
                <a:latin typeface="Times New Roman" panose="02020603050405020304" pitchFamily="18" charset="0"/>
                <a:cs typeface="Times New Roman" panose="02020603050405020304" pitchFamily="18" charset="0"/>
              </a:rPr>
              <a:t>Budget Estimations for Beneficiary- and Non-Beneficiary-Oriented Schemes</a:t>
            </a:r>
            <a:endParaRPr lang="en-IN" sz="6400" dirty="0">
              <a:latin typeface="Times New Roman" panose="02020603050405020304" pitchFamily="18" charset="0"/>
              <a:cs typeface="Times New Roman" panose="02020603050405020304" pitchFamily="18" charset="0"/>
            </a:endParaRPr>
          </a:p>
          <a:p>
            <a:pPr marL="457200" lvl="1" indent="0">
              <a:buFont typeface="Arial" panose="020B0604020202020204" pitchFamily="34" charset="0"/>
              <a:buNone/>
            </a:pPr>
            <a:r>
              <a:rPr lang="en-IN" sz="6000" b="1" dirty="0">
                <a:latin typeface="Times New Roman" panose="02020603050405020304" pitchFamily="18" charset="0"/>
                <a:cs typeface="Times New Roman" panose="02020603050405020304" pitchFamily="18" charset="0"/>
              </a:rPr>
              <a:t>Beneficiary-Oriented Schemes:</a:t>
            </a:r>
            <a:endParaRPr lang="en-IN" sz="6000" dirty="0">
              <a:latin typeface="Times New Roman" panose="02020603050405020304" pitchFamily="18" charset="0"/>
              <a:cs typeface="Times New Roman" panose="02020603050405020304" pitchFamily="18" charset="0"/>
            </a:endParaRPr>
          </a:p>
          <a:p>
            <a:pPr lvl="1"/>
            <a:r>
              <a:rPr lang="en-IN" sz="6400" dirty="0">
                <a:latin typeface="Times New Roman" panose="02020603050405020304" pitchFamily="18" charset="0"/>
                <a:cs typeface="Times New Roman" panose="02020603050405020304" pitchFamily="18" charset="0"/>
              </a:rPr>
              <a:t>For schemes with </a:t>
            </a:r>
            <a:r>
              <a:rPr lang="en-IN" sz="6400" b="1" dirty="0">
                <a:latin typeface="Times New Roman" panose="02020603050405020304" pitchFamily="18" charset="0"/>
                <a:cs typeface="Times New Roman" panose="02020603050405020304" pitchFamily="18" charset="0"/>
              </a:rPr>
              <a:t>direct beneficiaries</a:t>
            </a:r>
            <a:r>
              <a:rPr lang="en-IN" sz="6400" dirty="0">
                <a:latin typeface="Times New Roman" panose="02020603050405020304" pitchFamily="18" charset="0"/>
                <a:cs typeface="Times New Roman" panose="02020603050405020304" pitchFamily="18" charset="0"/>
              </a:rPr>
              <a:t>, budget estimations are reported using </a:t>
            </a:r>
            <a:r>
              <a:rPr lang="en-IN" sz="6400" b="1" dirty="0">
                <a:latin typeface="Times New Roman" panose="02020603050405020304" pitchFamily="18" charset="0"/>
                <a:cs typeface="Times New Roman" panose="02020603050405020304" pitchFamily="18" charset="0"/>
              </a:rPr>
              <a:t>gender-disaggregated data</a:t>
            </a:r>
            <a:r>
              <a:rPr lang="en-IN" sz="6400" dirty="0">
                <a:latin typeface="Times New Roman" panose="02020603050405020304" pitchFamily="18" charset="0"/>
                <a:cs typeface="Times New Roman" panose="02020603050405020304" pitchFamily="18" charset="0"/>
              </a:rPr>
              <a:t>.</a:t>
            </a:r>
          </a:p>
          <a:p>
            <a:r>
              <a:rPr lang="en-IN" sz="6400" b="1" dirty="0">
                <a:latin typeface="Times New Roman" panose="02020603050405020304" pitchFamily="18" charset="0"/>
                <a:cs typeface="Times New Roman" panose="02020603050405020304" pitchFamily="18" charset="0"/>
              </a:rPr>
              <a:t>Non-Beneficiary-Oriented Schemes:</a:t>
            </a:r>
            <a:endParaRPr lang="en-IN" sz="6400" dirty="0">
              <a:latin typeface="Times New Roman" panose="02020603050405020304" pitchFamily="18" charset="0"/>
              <a:cs typeface="Times New Roman" panose="02020603050405020304" pitchFamily="18" charset="0"/>
            </a:endParaRPr>
          </a:p>
          <a:p>
            <a:pPr lvl="1"/>
            <a:r>
              <a:rPr lang="en-IN" sz="6400" dirty="0">
                <a:latin typeface="Times New Roman" panose="02020603050405020304" pitchFamily="18" charset="0"/>
                <a:cs typeface="Times New Roman" panose="02020603050405020304" pitchFamily="18" charset="0"/>
              </a:rPr>
              <a:t>For schemes without direct beneficiaries, budget estimations are based on projected female participation or usage, with appropriate justification.</a:t>
            </a:r>
          </a:p>
          <a:p>
            <a:pPr>
              <a:spcBef>
                <a:spcPts val="1800"/>
              </a:spcBef>
            </a:pPr>
            <a:endParaRPr lang="en-US" sz="1500" i="1" dirty="0">
              <a:solidFill>
                <a:schemeClr val="tx2"/>
              </a:solidFill>
              <a:latin typeface="Book Antiqua" panose="02040602050305030304" pitchFamily="18" charset="0"/>
            </a:endParaRPr>
          </a:p>
        </p:txBody>
      </p:sp>
    </p:spTree>
    <p:extLst>
      <p:ext uri="{BB962C8B-B14F-4D97-AF65-F5344CB8AC3E}">
        <p14:creationId xmlns:p14="http://schemas.microsoft.com/office/powerpoint/2010/main" val="3577255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CA6F80-D392-A64E-3CF8-F28F1CCEE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DDE96B-A19E-3A8E-94E2-85C9A2BD8FCC}"/>
              </a:ext>
            </a:extLst>
          </p:cNvPr>
          <p:cNvSpPr>
            <a:spLocks noGrp="1"/>
          </p:cNvSpPr>
          <p:nvPr>
            <p:ph type="title"/>
          </p:nvPr>
        </p:nvSpPr>
        <p:spPr>
          <a:xfrm>
            <a:off x="614679" y="548640"/>
            <a:ext cx="4779572" cy="2067705"/>
          </a:xfrm>
        </p:spPr>
        <p:txBody>
          <a:bodyPr anchor="t">
            <a:normAutofit/>
          </a:bodyPr>
          <a:lstStyle/>
          <a:p>
            <a:r>
              <a:rPr lang="en-IN" b="1">
                <a:latin typeface="Times New Roman" panose="02020603050405020304" pitchFamily="18" charset="0"/>
                <a:cs typeface="Times New Roman" panose="02020603050405020304" pitchFamily="18" charset="0"/>
              </a:rPr>
              <a:t>Way Forward</a:t>
            </a:r>
          </a:p>
        </p:txBody>
      </p:sp>
      <p:pic>
        <p:nvPicPr>
          <p:cNvPr id="7" name="Graphic 6" descr="Meeting">
            <a:extLst>
              <a:ext uri="{FF2B5EF4-FFF2-40B4-BE49-F238E27FC236}">
                <a16:creationId xmlns:a16="http://schemas.microsoft.com/office/drawing/2014/main" id="{24B723BC-1BCF-277A-2DA2-D702B4D69D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4720" y="1582492"/>
            <a:ext cx="3333077" cy="3333077"/>
          </a:xfrm>
          <a:prstGeom prst="rect">
            <a:avLst/>
          </a:prstGeom>
        </p:spPr>
      </p:pic>
      <p:sp>
        <p:nvSpPr>
          <p:cNvPr id="3" name="Content Placeholder 2">
            <a:extLst>
              <a:ext uri="{FF2B5EF4-FFF2-40B4-BE49-F238E27FC236}">
                <a16:creationId xmlns:a16="http://schemas.microsoft.com/office/drawing/2014/main" id="{120973E3-72FF-5745-40A1-1C5793685490}"/>
              </a:ext>
            </a:extLst>
          </p:cNvPr>
          <p:cNvSpPr>
            <a:spLocks noGrp="1"/>
          </p:cNvSpPr>
          <p:nvPr>
            <p:ph idx="1"/>
          </p:nvPr>
        </p:nvSpPr>
        <p:spPr>
          <a:xfrm>
            <a:off x="5062806" y="548640"/>
            <a:ext cx="6837094" cy="5760720"/>
          </a:xfrm>
        </p:spPr>
        <p:txBody>
          <a:bodyPr vert="horz" lIns="91440" tIns="45720" rIns="91440" bIns="45720" rtlCol="0" anchor="t">
            <a:normAutofit fontScale="70000" lnSpcReduction="20000"/>
          </a:bodyPr>
          <a:lstStyle/>
          <a:p>
            <a:pPr marL="0" indent="0">
              <a:buNone/>
            </a:pPr>
            <a:endParaRPr lang="en-IN" sz="1800" i="1" dirty="0">
              <a:latin typeface="Book Antiqua" panose="02040602050305030304" pitchFamily="18" charset="0"/>
            </a:endParaRPr>
          </a:p>
          <a:p>
            <a:pPr lvl="1"/>
            <a:r>
              <a:rPr lang="en-IN" sz="3200" i="1" dirty="0">
                <a:latin typeface="Times New Roman" panose="02020603050405020304" pitchFamily="18" charset="0"/>
                <a:cs typeface="Times New Roman" panose="02020603050405020304" pitchFamily="18" charset="0"/>
              </a:rPr>
              <a:t>Formation of Inter-Departmental Monitoring Committee</a:t>
            </a:r>
          </a:p>
          <a:p>
            <a:pPr lvl="1"/>
            <a:endParaRPr lang="en-IN" sz="3200" i="1" dirty="0">
              <a:latin typeface="Times New Roman" panose="02020603050405020304" pitchFamily="18" charset="0"/>
              <a:cs typeface="Times New Roman" panose="02020603050405020304" pitchFamily="18" charset="0"/>
            </a:endParaRPr>
          </a:p>
          <a:p>
            <a:pPr lvl="1"/>
            <a:r>
              <a:rPr lang="en-IN" sz="3200" i="1" dirty="0">
                <a:latin typeface="Times New Roman" panose="02020603050405020304" pitchFamily="18" charset="0"/>
                <a:cs typeface="Times New Roman" panose="02020603050405020304" pitchFamily="18" charset="0"/>
              </a:rPr>
              <a:t>Formation of the Gender Budget Cell/Inclusive Budget Cell in the line departments </a:t>
            </a:r>
          </a:p>
          <a:p>
            <a:pPr lvl="1"/>
            <a:endParaRPr lang="en-IN" sz="3200" i="1" dirty="0">
              <a:latin typeface="Times New Roman" panose="02020603050405020304" pitchFamily="18" charset="0"/>
              <a:cs typeface="Times New Roman" panose="02020603050405020304" pitchFamily="18" charset="0"/>
            </a:endParaRPr>
          </a:p>
          <a:p>
            <a:pPr lvl="1"/>
            <a:r>
              <a:rPr lang="en-IN" sz="3200" i="1" dirty="0">
                <a:latin typeface="Times New Roman" panose="02020603050405020304" pitchFamily="18" charset="0"/>
                <a:cs typeface="Times New Roman" panose="02020603050405020304" pitchFamily="18" charset="0"/>
              </a:rPr>
              <a:t>Strengthening the Monitoring and tracking process </a:t>
            </a:r>
          </a:p>
          <a:p>
            <a:pPr marL="457200" lvl="1" indent="0">
              <a:buNone/>
            </a:pPr>
            <a:endParaRPr lang="en-IN" sz="3200" i="1" dirty="0">
              <a:latin typeface="Times New Roman" panose="02020603050405020304" pitchFamily="18" charset="0"/>
              <a:cs typeface="Times New Roman" panose="02020603050405020304" pitchFamily="18" charset="0"/>
            </a:endParaRPr>
          </a:p>
          <a:p>
            <a:pPr lvl="1"/>
            <a:r>
              <a:rPr lang="en-IN" sz="3200" i="1" dirty="0">
                <a:latin typeface="Times New Roman" panose="02020603050405020304" pitchFamily="18" charset="0"/>
                <a:cs typeface="Times New Roman" panose="02020603050405020304" pitchFamily="18" charset="0"/>
              </a:rPr>
              <a:t>Strengthening the gender disaggregated data in the state </a:t>
            </a:r>
          </a:p>
          <a:p>
            <a:pPr lvl="1"/>
            <a:endParaRPr lang="en-IN" sz="3200" i="1" dirty="0">
              <a:latin typeface="Times New Roman" panose="02020603050405020304" pitchFamily="18" charset="0"/>
              <a:cs typeface="Times New Roman" panose="02020603050405020304" pitchFamily="18" charset="0"/>
            </a:endParaRPr>
          </a:p>
          <a:p>
            <a:pPr lvl="1"/>
            <a:r>
              <a:rPr lang="en-IN" sz="3200" i="1" dirty="0">
                <a:latin typeface="Times New Roman" panose="02020603050405020304" pitchFamily="18" charset="0"/>
                <a:cs typeface="Times New Roman" panose="02020603050405020304" pitchFamily="18" charset="0"/>
              </a:rPr>
              <a:t>Post Budget Consultation with the line departments to discuss the findings of the post-budget performance scorecard </a:t>
            </a:r>
          </a:p>
          <a:p>
            <a:pPr lvl="1"/>
            <a:endParaRPr lang="en-IN" sz="3200" i="1" dirty="0">
              <a:latin typeface="Times New Roman" panose="02020603050405020304" pitchFamily="18" charset="0"/>
              <a:cs typeface="Times New Roman" panose="02020603050405020304" pitchFamily="18" charset="0"/>
            </a:endParaRPr>
          </a:p>
          <a:p>
            <a:pPr lvl="1"/>
            <a:r>
              <a:rPr lang="en-IN" sz="3200" i="1" dirty="0">
                <a:latin typeface="Times New Roman" panose="02020603050405020304" pitchFamily="18" charset="0"/>
                <a:cs typeface="Times New Roman" panose="02020603050405020304" pitchFamily="18" charset="0"/>
              </a:rPr>
              <a:t>State level training program for Nodal Officers on GRB</a:t>
            </a:r>
          </a:p>
          <a:p>
            <a:pPr marL="457200" lvl="1" indent="0">
              <a:buNone/>
            </a:pPr>
            <a:endParaRPr lang="en-IN" sz="3200" i="1" dirty="0">
              <a:latin typeface="Times New Roman" panose="02020603050405020304" pitchFamily="18" charset="0"/>
              <a:cs typeface="Times New Roman" panose="02020603050405020304" pitchFamily="18" charset="0"/>
            </a:endParaRPr>
          </a:p>
          <a:p>
            <a:pPr lvl="1"/>
            <a:r>
              <a:rPr lang="en-IN" sz="3200" i="1" dirty="0">
                <a:latin typeface="Times New Roman" panose="02020603050405020304" pitchFamily="18" charset="0"/>
                <a:cs typeface="Times New Roman" panose="02020603050405020304" pitchFamily="18" charset="0"/>
              </a:rPr>
              <a:t>Pre-Budget Consultation with the CSO/partner organisation and other community groups </a:t>
            </a:r>
          </a:p>
          <a:p>
            <a:pPr marL="0" indent="0">
              <a:buNone/>
            </a:pPr>
            <a:endParaRPr lang="en-IN" sz="1800" i="1" dirty="0">
              <a:latin typeface="Times New Roman" panose="02020603050405020304" pitchFamily="18" charset="0"/>
              <a:cs typeface="Times New Roman" panose="02020603050405020304" pitchFamily="18" charset="0"/>
            </a:endParaRPr>
          </a:p>
          <a:p>
            <a:pPr marL="0" indent="0">
              <a:buNone/>
            </a:pPr>
            <a:endParaRPr lang="en-US" sz="1800" i="1" dirty="0">
              <a:latin typeface="Book Antiqua" panose="02040602050305030304" pitchFamily="18" charset="0"/>
            </a:endParaRPr>
          </a:p>
          <a:p>
            <a:endParaRPr lang="en-IN" sz="1800" i="1" dirty="0">
              <a:latin typeface="Book Antiqua" panose="02040602050305030304" pitchFamily="18" charset="0"/>
            </a:endParaRPr>
          </a:p>
        </p:txBody>
      </p:sp>
    </p:spTree>
    <p:extLst>
      <p:ext uri="{BB962C8B-B14F-4D97-AF65-F5344CB8AC3E}">
        <p14:creationId xmlns:p14="http://schemas.microsoft.com/office/powerpoint/2010/main" val="2439418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C21C1-55C2-4AA4-C5CF-0EDD6CE4B30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9F8A00-0EA5-B6D4-BA70-E639568292CA}"/>
              </a:ext>
            </a:extLst>
          </p:cNvPr>
          <p:cNvSpPr>
            <a:spLocks noGrp="1"/>
          </p:cNvSpPr>
          <p:nvPr>
            <p:ph idx="1"/>
          </p:nvPr>
        </p:nvSpPr>
        <p:spPr>
          <a:xfrm>
            <a:off x="714375" y="901700"/>
            <a:ext cx="10515600" cy="4351338"/>
          </a:xfrm>
        </p:spPr>
        <p:txBody>
          <a:bodyPr vert="horz" lIns="91440" tIns="45720" rIns="91440" bIns="45720" rtlCol="0" anchor="t">
            <a:normAutofit/>
          </a:bodyPr>
          <a:lstStyle/>
          <a:p>
            <a:pPr marL="0" indent="0" algn="ctr">
              <a:buNone/>
            </a:pPr>
            <a:endParaRPr lang="en-US" dirty="0">
              <a:latin typeface="Book Antiqua" panose="02040602050305030304" pitchFamily="18" charset="0"/>
            </a:endParaRPr>
          </a:p>
          <a:p>
            <a:pPr marL="0" indent="0" algn="ctr">
              <a:buNone/>
            </a:pPr>
            <a:endParaRPr lang="en-US" dirty="0">
              <a:latin typeface="Book Antiqua" panose="02040602050305030304" pitchFamily="18" charset="0"/>
            </a:endParaRPr>
          </a:p>
          <a:p>
            <a:pPr marL="0" indent="0" algn="ctr">
              <a:buNone/>
            </a:pPr>
            <a:endParaRPr lang="en-US" dirty="0">
              <a:latin typeface="Book Antiqua" panose="02040602050305030304" pitchFamily="18" charset="0"/>
            </a:endParaRPr>
          </a:p>
          <a:p>
            <a:pPr marL="0" indent="0" algn="ctr">
              <a:buNone/>
            </a:pPr>
            <a:r>
              <a:rPr lang="en-US" sz="4500" dirty="0">
                <a:latin typeface="Book Antiqua" panose="02040602050305030304" pitchFamily="18" charset="0"/>
              </a:rPr>
              <a:t>Thank you!</a:t>
            </a:r>
          </a:p>
          <a:p>
            <a:endParaRPr lang="en-IN" dirty="0">
              <a:latin typeface="Book Antiqua" panose="02040602050305030304" pitchFamily="18" charset="0"/>
            </a:endParaRPr>
          </a:p>
        </p:txBody>
      </p:sp>
    </p:spTree>
    <p:extLst>
      <p:ext uri="{BB962C8B-B14F-4D97-AF65-F5344CB8AC3E}">
        <p14:creationId xmlns:p14="http://schemas.microsoft.com/office/powerpoint/2010/main" val="2268821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3185E-0819-62C2-C5C6-39849EE17921}"/>
              </a:ext>
            </a:extLst>
          </p:cNvPr>
          <p:cNvSpPr>
            <a:spLocks noGrp="1"/>
          </p:cNvSpPr>
          <p:nvPr>
            <p:ph type="title"/>
          </p:nvPr>
        </p:nvSpPr>
        <p:spPr>
          <a:xfrm>
            <a:off x="495299" y="402583"/>
            <a:ext cx="8753473" cy="797567"/>
          </a:xfrm>
        </p:spPr>
        <p:txBody>
          <a:bodyPr>
            <a:normAutofit/>
          </a:bodyPr>
          <a:lstStyle/>
          <a:p>
            <a:r>
              <a:rPr lang="en-IN" sz="3200" b="1" dirty="0">
                <a:latin typeface="Times New Roman" panose="02020603050405020304" pitchFamily="18" charset="0"/>
                <a:cs typeface="Times New Roman" panose="02020603050405020304" pitchFamily="18" charset="0"/>
              </a:rPr>
              <a:t>GB Institutional Mechanism in the State</a:t>
            </a:r>
          </a:p>
        </p:txBody>
      </p:sp>
      <p:graphicFrame>
        <p:nvGraphicFramePr>
          <p:cNvPr id="3" name="Table 2">
            <a:extLst>
              <a:ext uri="{FF2B5EF4-FFF2-40B4-BE49-F238E27FC236}">
                <a16:creationId xmlns:a16="http://schemas.microsoft.com/office/drawing/2014/main" id="{45FFAF92-7716-75F8-7076-13FE56287A1E}"/>
              </a:ext>
            </a:extLst>
          </p:cNvPr>
          <p:cNvGraphicFramePr>
            <a:graphicFrameLocks noGrp="1"/>
          </p:cNvGraphicFramePr>
          <p:nvPr>
            <p:extLst>
              <p:ext uri="{D42A27DB-BD31-4B8C-83A1-F6EECF244321}">
                <p14:modId xmlns:p14="http://schemas.microsoft.com/office/powerpoint/2010/main" val="2094902781"/>
              </p:ext>
            </p:extLst>
          </p:nvPr>
        </p:nvGraphicFramePr>
        <p:xfrm>
          <a:off x="981076" y="1381282"/>
          <a:ext cx="9515474" cy="5371956"/>
        </p:xfrm>
        <a:graphic>
          <a:graphicData uri="http://schemas.openxmlformats.org/drawingml/2006/table">
            <a:tbl>
              <a:tblPr firstRow="1" bandRow="1">
                <a:tableStyleId>{5C22544A-7EE6-4342-B048-85BDC9FD1C3A}</a:tableStyleId>
              </a:tblPr>
              <a:tblGrid>
                <a:gridCol w="6714976">
                  <a:extLst>
                    <a:ext uri="{9D8B030D-6E8A-4147-A177-3AD203B41FA5}">
                      <a16:colId xmlns:a16="http://schemas.microsoft.com/office/drawing/2014/main" val="2096931195"/>
                    </a:ext>
                  </a:extLst>
                </a:gridCol>
                <a:gridCol w="2800498">
                  <a:extLst>
                    <a:ext uri="{9D8B030D-6E8A-4147-A177-3AD203B41FA5}">
                      <a16:colId xmlns:a16="http://schemas.microsoft.com/office/drawing/2014/main" val="4168192296"/>
                    </a:ext>
                  </a:extLst>
                </a:gridCol>
              </a:tblGrid>
              <a:tr h="301207">
                <a:tc>
                  <a:txBody>
                    <a:bodyPr/>
                    <a:lstStyle/>
                    <a:p>
                      <a:pPr marL="0" marR="0">
                        <a:lnSpc>
                          <a:spcPct val="107000"/>
                        </a:lnSpc>
                        <a:spcBef>
                          <a:spcPts val="0"/>
                        </a:spcBef>
                        <a:spcAft>
                          <a:spcPts val="800"/>
                        </a:spcAft>
                      </a:pPr>
                      <a:r>
                        <a:rPr lang="en-IN" sz="1600" kern="100" dirty="0">
                          <a:effectLst/>
                          <a:latin typeface="Times New Roman" panose="02020603050405020304" pitchFamily="18" charset="0"/>
                          <a:cs typeface="Times New Roman" panose="02020603050405020304" pitchFamily="18" charset="0"/>
                        </a:rPr>
                        <a:t> Key Initiatives</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800"/>
                        </a:spcAft>
                      </a:pPr>
                      <a:r>
                        <a:rPr lang="en-GB" sz="1600" kern="100">
                          <a:effectLst/>
                          <a:latin typeface="Times New Roman" panose="02020603050405020304" pitchFamily="18" charset="0"/>
                          <a:cs typeface="Times New Roman" panose="02020603050405020304" pitchFamily="18" charset="0"/>
                        </a:rPr>
                        <a:t>Inputs  </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0320" marR="20320" marT="10160" marB="10160" anchor="ctr"/>
                </a:tc>
                <a:extLst>
                  <a:ext uri="{0D108BD9-81ED-4DB2-BD59-A6C34878D82A}">
                    <a16:rowId xmlns:a16="http://schemas.microsoft.com/office/drawing/2014/main" val="1351429616"/>
                  </a:ext>
                </a:extLst>
              </a:tr>
              <a:tr h="431095">
                <a:tc>
                  <a:txBody>
                    <a:bodyPr/>
                    <a:lstStyle/>
                    <a:p>
                      <a:pPr marL="0" marR="0">
                        <a:lnSpc>
                          <a:spcPct val="107000"/>
                        </a:lnSpc>
                        <a:spcBef>
                          <a:spcPts val="0"/>
                        </a:spcBef>
                        <a:spcAft>
                          <a:spcPts val="800"/>
                        </a:spcAft>
                      </a:pPr>
                      <a:r>
                        <a:rPr lang="en-US" sz="1600" kern="100" dirty="0">
                          <a:effectLst/>
                          <a:latin typeface="Times New Roman" panose="02020603050405020304" pitchFamily="18" charset="0"/>
                          <a:cs typeface="Times New Roman" panose="02020603050405020304" pitchFamily="18" charset="0"/>
                        </a:rPr>
                        <a:t>(</a:t>
                      </a:r>
                      <a:r>
                        <a:rPr lang="en-US" sz="1600" kern="100" dirty="0" err="1">
                          <a:effectLst/>
                          <a:latin typeface="Times New Roman" panose="02020603050405020304" pitchFamily="18" charset="0"/>
                          <a:cs typeface="Times New Roman" panose="02020603050405020304" pitchFamily="18" charset="0"/>
                        </a:rPr>
                        <a:t>i</a:t>
                      </a:r>
                      <a:r>
                        <a:rPr lang="en-US" sz="1600" kern="100" dirty="0">
                          <a:effectLst/>
                          <a:latin typeface="Times New Roman" panose="02020603050405020304" pitchFamily="18" charset="0"/>
                          <a:cs typeface="Times New Roman" panose="02020603050405020304" pitchFamily="18" charset="0"/>
                        </a:rPr>
                        <a:t>)  Year of adoption of Gender Budgeting by the State</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320" marR="20320" marT="10160" marB="10160" anchor="ctr"/>
                </a:tc>
                <a:tc>
                  <a:txBody>
                    <a:bodyPr/>
                    <a:lstStyle/>
                    <a:p>
                      <a:pPr marL="0" marR="0">
                        <a:lnSpc>
                          <a:spcPct val="107000"/>
                        </a:lnSpc>
                        <a:spcBef>
                          <a:spcPts val="0"/>
                        </a:spcBef>
                        <a:spcAft>
                          <a:spcPts val="800"/>
                        </a:spcAft>
                      </a:pPr>
                      <a:r>
                        <a:rPr lang="en-IN" sz="1600" kern="100" dirty="0">
                          <a:effectLst/>
                          <a:latin typeface="Times New Roman" panose="02020603050405020304" pitchFamily="18" charset="0"/>
                          <a:ea typeface="Calibri" panose="020F0502020204030204" pitchFamily="34" charset="0"/>
                          <a:cs typeface="Times New Roman" panose="02020603050405020304" pitchFamily="18" charset="0"/>
                        </a:rPr>
                        <a:t>2012-2013</a:t>
                      </a:r>
                    </a:p>
                  </a:txBody>
                  <a:tcPr marL="20320" marR="20320" marT="10160" marB="10160" anchor="ctr"/>
                </a:tc>
                <a:extLst>
                  <a:ext uri="{0D108BD9-81ED-4DB2-BD59-A6C34878D82A}">
                    <a16:rowId xmlns:a16="http://schemas.microsoft.com/office/drawing/2014/main" val="1583073361"/>
                  </a:ext>
                </a:extLst>
              </a:tr>
              <a:tr h="414578">
                <a:tc>
                  <a:txBody>
                    <a:bodyPr/>
                    <a:lstStyle/>
                    <a:p>
                      <a:pPr marL="0" marR="0">
                        <a:lnSpc>
                          <a:spcPct val="107000"/>
                        </a:lnSpc>
                        <a:spcBef>
                          <a:spcPts val="0"/>
                        </a:spcBef>
                        <a:spcAft>
                          <a:spcPts val="800"/>
                        </a:spcAft>
                      </a:pPr>
                      <a:r>
                        <a:rPr lang="en-GB" sz="1600" kern="100" dirty="0">
                          <a:effectLst/>
                          <a:latin typeface="Times New Roman" panose="02020603050405020304" pitchFamily="18" charset="0"/>
                          <a:cs typeface="Times New Roman" panose="02020603050405020304" pitchFamily="18" charset="0"/>
                        </a:rPr>
                        <a:t>(ii) Budget circular includes GBS instructions</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320" marR="20320" marT="10160" marB="10160" anchor="ctr"/>
                </a:tc>
                <a:tc>
                  <a:txBody>
                    <a:bodyPr/>
                    <a:lstStyle/>
                    <a:p>
                      <a:pPr marL="0" marR="0">
                        <a:lnSpc>
                          <a:spcPct val="107000"/>
                        </a:lnSpc>
                        <a:spcBef>
                          <a:spcPts val="0"/>
                        </a:spcBef>
                        <a:spcAft>
                          <a:spcPts val="800"/>
                        </a:spcAft>
                      </a:pPr>
                      <a:r>
                        <a:rPr lang="en-IN" sz="1600" kern="100" dirty="0">
                          <a:effectLst/>
                          <a:latin typeface="Times New Roman" panose="02020603050405020304" pitchFamily="18" charset="0"/>
                          <a:ea typeface="Calibri" panose="020F0502020204030204" pitchFamily="34" charset="0"/>
                          <a:cs typeface="Times New Roman" panose="02020603050405020304" pitchFamily="18" charset="0"/>
                        </a:rPr>
                        <a:t>2012-2012</a:t>
                      </a:r>
                    </a:p>
                  </a:txBody>
                  <a:tcPr marL="20320" marR="20320" marT="10160" marB="10160" anchor="ctr"/>
                </a:tc>
                <a:extLst>
                  <a:ext uri="{0D108BD9-81ED-4DB2-BD59-A6C34878D82A}">
                    <a16:rowId xmlns:a16="http://schemas.microsoft.com/office/drawing/2014/main" val="517741200"/>
                  </a:ext>
                </a:extLst>
              </a:tr>
              <a:tr h="414578">
                <a:tc>
                  <a:txBody>
                    <a:bodyPr/>
                    <a:lstStyle/>
                    <a:p>
                      <a:pPr marL="0" marR="0">
                        <a:lnSpc>
                          <a:spcPct val="107000"/>
                        </a:lnSpc>
                        <a:spcBef>
                          <a:spcPts val="0"/>
                        </a:spcBef>
                        <a:spcAft>
                          <a:spcPts val="800"/>
                        </a:spcAft>
                      </a:pPr>
                      <a:r>
                        <a:rPr lang="en-US" sz="1600" kern="100" dirty="0">
                          <a:effectLst/>
                          <a:latin typeface="Times New Roman" panose="02020603050405020304" pitchFamily="18" charset="0"/>
                          <a:cs typeface="Times New Roman" panose="02020603050405020304" pitchFamily="18" charset="0"/>
                        </a:rPr>
                        <a:t>(iii) Nodal Department for GB </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320" marR="20320" marT="10160" marB="10160" anchor="ctr"/>
                </a:tc>
                <a:tc>
                  <a:txBody>
                    <a:bodyPr/>
                    <a:lstStyle/>
                    <a:p>
                      <a:pPr marL="0" marR="0">
                        <a:lnSpc>
                          <a:spcPct val="107000"/>
                        </a:lnSpc>
                        <a:spcBef>
                          <a:spcPts val="0"/>
                        </a:spcBef>
                        <a:spcAft>
                          <a:spcPts val="800"/>
                        </a:spcAft>
                      </a:pPr>
                      <a:r>
                        <a:rPr lang="en-IN" sz="1600" kern="100" dirty="0">
                          <a:effectLst/>
                          <a:latin typeface="Times New Roman" panose="02020603050405020304" pitchFamily="18" charset="0"/>
                          <a:ea typeface="Calibri" panose="020F0502020204030204" pitchFamily="34" charset="0"/>
                          <a:cs typeface="Times New Roman" panose="02020603050405020304" pitchFamily="18" charset="0"/>
                        </a:rPr>
                        <a:t>Finance </a:t>
                      </a:r>
                    </a:p>
                  </a:txBody>
                  <a:tcPr marL="20320" marR="20320" marT="10160" marB="10160" anchor="ctr"/>
                </a:tc>
                <a:extLst>
                  <a:ext uri="{0D108BD9-81ED-4DB2-BD59-A6C34878D82A}">
                    <a16:rowId xmlns:a16="http://schemas.microsoft.com/office/drawing/2014/main" val="3015554874"/>
                  </a:ext>
                </a:extLst>
              </a:tr>
              <a:tr h="414578">
                <a:tc>
                  <a:txBody>
                    <a:bodyPr/>
                    <a:lstStyle/>
                    <a:p>
                      <a:pPr marL="0" marR="0">
                        <a:lnSpc>
                          <a:spcPct val="107000"/>
                        </a:lnSpc>
                        <a:spcBef>
                          <a:spcPts val="0"/>
                        </a:spcBef>
                        <a:spcAft>
                          <a:spcPts val="800"/>
                        </a:spcAft>
                      </a:pPr>
                      <a:r>
                        <a:rPr lang="en-US" sz="1600" kern="100" dirty="0">
                          <a:effectLst/>
                          <a:latin typeface="Times New Roman" panose="02020603050405020304" pitchFamily="18" charset="0"/>
                          <a:cs typeface="Times New Roman" panose="02020603050405020304" pitchFamily="18" charset="0"/>
                        </a:rPr>
                        <a:t>(iv) Focal Department for GB (if any)</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320" marR="20320" marT="10160" marB="10160" anchor="ctr"/>
                </a:tc>
                <a:tc>
                  <a:txBody>
                    <a:bodyPr/>
                    <a:lstStyle/>
                    <a:p>
                      <a:pPr marL="0" marR="0">
                        <a:lnSpc>
                          <a:spcPct val="107000"/>
                        </a:lnSpc>
                        <a:spcBef>
                          <a:spcPts val="0"/>
                        </a:spcBef>
                        <a:spcAft>
                          <a:spcPts val="800"/>
                        </a:spcAft>
                      </a:pPr>
                      <a:r>
                        <a:rPr lang="en-IN" sz="1600" kern="100" dirty="0">
                          <a:effectLst/>
                          <a:latin typeface="Times New Roman" panose="02020603050405020304" pitchFamily="18" charset="0"/>
                          <a:ea typeface="Calibri" panose="020F0502020204030204" pitchFamily="34" charset="0"/>
                          <a:cs typeface="Times New Roman" panose="02020603050405020304" pitchFamily="18" charset="0"/>
                        </a:rPr>
                        <a:t>WCD</a:t>
                      </a:r>
                    </a:p>
                  </a:txBody>
                  <a:tcPr marL="20320" marR="20320" marT="10160" marB="10160" anchor="ctr"/>
                </a:tc>
                <a:extLst>
                  <a:ext uri="{0D108BD9-81ED-4DB2-BD59-A6C34878D82A}">
                    <a16:rowId xmlns:a16="http://schemas.microsoft.com/office/drawing/2014/main" val="1902408423"/>
                  </a:ext>
                </a:extLst>
              </a:tr>
              <a:tr h="589591">
                <a:tc>
                  <a:txBody>
                    <a:bodyPr/>
                    <a:lstStyle/>
                    <a:p>
                      <a:pPr marL="0" marR="0">
                        <a:lnSpc>
                          <a:spcPct val="107000"/>
                        </a:lnSpc>
                        <a:spcBef>
                          <a:spcPts val="0"/>
                        </a:spcBef>
                        <a:spcAft>
                          <a:spcPts val="800"/>
                        </a:spcAft>
                      </a:pPr>
                      <a:r>
                        <a:rPr lang="en-US" sz="1600" kern="100" dirty="0">
                          <a:effectLst/>
                          <a:latin typeface="Times New Roman" panose="02020603050405020304" pitchFamily="18" charset="0"/>
                          <a:cs typeface="Times New Roman" panose="02020603050405020304" pitchFamily="18" charset="0"/>
                        </a:rPr>
                        <a:t>(v) Formation of Gender Budget Cells in State Departments</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320" marR="20320" marT="10160" marB="10160" anchor="ctr"/>
                </a:tc>
                <a:tc>
                  <a:txBody>
                    <a:bodyPr/>
                    <a:lstStyle/>
                    <a:p>
                      <a:pPr marL="0" marR="0">
                        <a:lnSpc>
                          <a:spcPct val="107000"/>
                        </a:lnSpc>
                        <a:spcBef>
                          <a:spcPts val="0"/>
                        </a:spcBef>
                        <a:spcAft>
                          <a:spcPts val="800"/>
                        </a:spcAft>
                      </a:pPr>
                      <a:r>
                        <a:rPr lang="en-IN" sz="1600" kern="100" dirty="0">
                          <a:effectLst/>
                          <a:latin typeface="Times New Roman" panose="02020603050405020304" pitchFamily="18" charset="0"/>
                          <a:ea typeface="Calibri" panose="020F0502020204030204" pitchFamily="34" charset="0"/>
                          <a:cs typeface="Times New Roman" panose="02020603050405020304" pitchFamily="18" charset="0"/>
                        </a:rPr>
                        <a:t>2023-24</a:t>
                      </a:r>
                    </a:p>
                  </a:txBody>
                  <a:tcPr marL="20320" marR="20320" marT="10160" marB="10160" anchor="ctr"/>
                </a:tc>
                <a:extLst>
                  <a:ext uri="{0D108BD9-81ED-4DB2-BD59-A6C34878D82A}">
                    <a16:rowId xmlns:a16="http://schemas.microsoft.com/office/drawing/2014/main" val="3923858190"/>
                  </a:ext>
                </a:extLst>
              </a:tr>
              <a:tr h="414578">
                <a:tc>
                  <a:txBody>
                    <a:bodyPr/>
                    <a:lstStyle/>
                    <a:p>
                      <a:pPr marL="0" marR="0">
                        <a:lnSpc>
                          <a:spcPct val="107000"/>
                        </a:lnSpc>
                        <a:spcBef>
                          <a:spcPts val="0"/>
                        </a:spcBef>
                        <a:spcAft>
                          <a:spcPts val="800"/>
                        </a:spcAft>
                      </a:pPr>
                      <a:r>
                        <a:rPr lang="en-US" sz="1600" kern="100" dirty="0">
                          <a:effectLst/>
                          <a:latin typeface="Times New Roman" panose="02020603050405020304" pitchFamily="18" charset="0"/>
                          <a:cs typeface="Times New Roman" panose="02020603050405020304" pitchFamily="18" charset="0"/>
                        </a:rPr>
                        <a:t>(vi) Designated Nodal officer for GB in each Department </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320" marR="20320" marT="10160" marB="10160" anchor="ctr"/>
                </a:tc>
                <a:tc>
                  <a:txBody>
                    <a:bodyPr/>
                    <a:lstStyle/>
                    <a:p>
                      <a:pPr marL="0" marR="0">
                        <a:lnSpc>
                          <a:spcPct val="107000"/>
                        </a:lnSpc>
                        <a:spcBef>
                          <a:spcPts val="0"/>
                        </a:spcBef>
                        <a:spcAft>
                          <a:spcPts val="800"/>
                        </a:spcAft>
                      </a:pPr>
                      <a:r>
                        <a:rPr lang="en-IN" sz="1600" kern="100" dirty="0">
                          <a:effectLst/>
                          <a:latin typeface="Times New Roman" panose="02020603050405020304" pitchFamily="18" charset="0"/>
                          <a:ea typeface="Calibri" panose="020F0502020204030204" pitchFamily="34" charset="0"/>
                          <a:cs typeface="Times New Roman" panose="02020603050405020304" pitchFamily="18" charset="0"/>
                        </a:rPr>
                        <a:t>41 departments </a:t>
                      </a:r>
                    </a:p>
                  </a:txBody>
                  <a:tcPr marL="20320" marR="20320" marT="10160" marB="10160" anchor="ctr"/>
                </a:tc>
                <a:extLst>
                  <a:ext uri="{0D108BD9-81ED-4DB2-BD59-A6C34878D82A}">
                    <a16:rowId xmlns:a16="http://schemas.microsoft.com/office/drawing/2014/main" val="4160867739"/>
                  </a:ext>
                </a:extLst>
              </a:tr>
              <a:tr h="414578">
                <a:tc>
                  <a:txBody>
                    <a:bodyPr/>
                    <a:lstStyle/>
                    <a:p>
                      <a:pPr marL="0" marR="0">
                        <a:lnSpc>
                          <a:spcPct val="107000"/>
                        </a:lnSpc>
                        <a:spcBef>
                          <a:spcPts val="0"/>
                        </a:spcBef>
                        <a:spcAft>
                          <a:spcPts val="800"/>
                        </a:spcAft>
                      </a:pPr>
                      <a:r>
                        <a:rPr lang="en-US" sz="1600" kern="100" dirty="0">
                          <a:effectLst/>
                          <a:latin typeface="Times New Roman" panose="02020603050405020304" pitchFamily="18" charset="0"/>
                          <a:cs typeface="Times New Roman" panose="02020603050405020304" pitchFamily="18" charset="0"/>
                        </a:rPr>
                        <a:t>(vii) Formation of Inter-Departmental Committee on GB</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320" marR="20320" marT="10160" marB="10160" anchor="ctr"/>
                </a:tc>
                <a:tc>
                  <a:txBody>
                    <a:bodyPr/>
                    <a:lstStyle/>
                    <a:p>
                      <a:pPr marL="0" marR="0">
                        <a:lnSpc>
                          <a:spcPct val="107000"/>
                        </a:lnSpc>
                        <a:spcBef>
                          <a:spcPts val="0"/>
                        </a:spcBef>
                        <a:spcAft>
                          <a:spcPts val="800"/>
                        </a:spcAft>
                      </a:pPr>
                      <a:r>
                        <a:rPr lang="en-IN" sz="1600" kern="100" dirty="0">
                          <a:effectLst/>
                          <a:latin typeface="Times New Roman" panose="02020603050405020304" pitchFamily="18" charset="0"/>
                          <a:ea typeface="Calibri" panose="020F0502020204030204" pitchFamily="34" charset="0"/>
                          <a:cs typeface="Times New Roman" panose="02020603050405020304" pitchFamily="18" charset="0"/>
                        </a:rPr>
                        <a:t>No</a:t>
                      </a:r>
                    </a:p>
                  </a:txBody>
                  <a:tcPr marL="20320" marR="20320" marT="10160" marB="10160" anchor="ctr"/>
                </a:tc>
                <a:extLst>
                  <a:ext uri="{0D108BD9-81ED-4DB2-BD59-A6C34878D82A}">
                    <a16:rowId xmlns:a16="http://schemas.microsoft.com/office/drawing/2014/main" val="419371925"/>
                  </a:ext>
                </a:extLst>
              </a:tr>
              <a:tr h="414578">
                <a:tc>
                  <a:txBody>
                    <a:bodyPr/>
                    <a:lstStyle/>
                    <a:p>
                      <a:pPr marL="0" marR="0">
                        <a:lnSpc>
                          <a:spcPct val="107000"/>
                        </a:lnSpc>
                        <a:spcBef>
                          <a:spcPts val="0"/>
                        </a:spcBef>
                        <a:spcAft>
                          <a:spcPts val="800"/>
                        </a:spcAft>
                      </a:pPr>
                      <a:r>
                        <a:rPr lang="en-US" sz="1600" kern="100" dirty="0">
                          <a:effectLst/>
                          <a:latin typeface="Times New Roman" panose="02020603050405020304" pitchFamily="18" charset="0"/>
                          <a:cs typeface="Times New Roman" panose="02020603050405020304" pitchFamily="18" charset="0"/>
                        </a:rPr>
                        <a:t>(viii) Gender Budget Statement Published (since when)</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320" marR="20320" marT="10160" marB="10160" anchor="ctr"/>
                </a:tc>
                <a:tc>
                  <a:txBody>
                    <a:bodyPr/>
                    <a:lstStyle/>
                    <a:p>
                      <a:pPr marL="0" marR="0">
                        <a:lnSpc>
                          <a:spcPct val="107000"/>
                        </a:lnSpc>
                        <a:spcBef>
                          <a:spcPts val="0"/>
                        </a:spcBef>
                        <a:spcAft>
                          <a:spcPts val="800"/>
                        </a:spcAft>
                      </a:pPr>
                      <a:r>
                        <a:rPr lang="en-IN" sz="1600" kern="100" dirty="0">
                          <a:effectLst/>
                          <a:latin typeface="Times New Roman" panose="02020603050405020304" pitchFamily="18" charset="0"/>
                          <a:ea typeface="Calibri" panose="020F0502020204030204" pitchFamily="34" charset="0"/>
                          <a:cs typeface="Times New Roman" panose="02020603050405020304" pitchFamily="18" charset="0"/>
                        </a:rPr>
                        <a:t>2018-19</a:t>
                      </a:r>
                    </a:p>
                  </a:txBody>
                  <a:tcPr marL="20320" marR="20320" marT="10160" marB="10160" anchor="ctr"/>
                </a:tc>
                <a:extLst>
                  <a:ext uri="{0D108BD9-81ED-4DB2-BD59-A6C34878D82A}">
                    <a16:rowId xmlns:a16="http://schemas.microsoft.com/office/drawing/2014/main" val="4176889367"/>
                  </a:ext>
                </a:extLst>
              </a:tr>
              <a:tr h="414578">
                <a:tc>
                  <a:txBody>
                    <a:bodyPr/>
                    <a:lstStyle/>
                    <a:p>
                      <a:pPr marL="0" marR="0">
                        <a:lnSpc>
                          <a:spcPct val="107000"/>
                        </a:lnSpc>
                        <a:spcBef>
                          <a:spcPts val="0"/>
                        </a:spcBef>
                        <a:spcAft>
                          <a:spcPts val="800"/>
                        </a:spcAft>
                      </a:pPr>
                      <a:r>
                        <a:rPr lang="en-US" sz="1600" kern="100">
                          <a:effectLst/>
                          <a:latin typeface="Times New Roman" panose="02020603050405020304" pitchFamily="18" charset="0"/>
                          <a:cs typeface="Times New Roman" panose="02020603050405020304" pitchFamily="18" charset="0"/>
                        </a:rPr>
                        <a:t>(ix) State Action Plan on GB</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0320" marR="20320" marT="10160" marB="10160" anchor="ctr"/>
                </a:tc>
                <a:tc>
                  <a:txBody>
                    <a:bodyPr/>
                    <a:lstStyle/>
                    <a:p>
                      <a:pPr marL="0" marR="0">
                        <a:lnSpc>
                          <a:spcPct val="107000"/>
                        </a:lnSpc>
                        <a:spcBef>
                          <a:spcPts val="0"/>
                        </a:spcBef>
                        <a:spcAft>
                          <a:spcPts val="800"/>
                        </a:spcAft>
                      </a:pPr>
                      <a:r>
                        <a:rPr lang="en-IN" sz="1600" kern="100" dirty="0">
                          <a:effectLst/>
                          <a:latin typeface="Times New Roman" panose="02020603050405020304" pitchFamily="18" charset="0"/>
                          <a:ea typeface="Calibri" panose="020F0502020204030204" pitchFamily="34" charset="0"/>
                          <a:cs typeface="Times New Roman" panose="02020603050405020304" pitchFamily="18" charset="0"/>
                        </a:rPr>
                        <a:t>2023-24</a:t>
                      </a:r>
                    </a:p>
                  </a:txBody>
                  <a:tcPr marL="20320" marR="20320" marT="10160" marB="10160" anchor="ctr"/>
                </a:tc>
                <a:extLst>
                  <a:ext uri="{0D108BD9-81ED-4DB2-BD59-A6C34878D82A}">
                    <a16:rowId xmlns:a16="http://schemas.microsoft.com/office/drawing/2014/main" val="1918313507"/>
                  </a:ext>
                </a:extLst>
              </a:tr>
              <a:tr h="414578">
                <a:tc>
                  <a:txBody>
                    <a:bodyPr/>
                    <a:lstStyle/>
                    <a:p>
                      <a:pPr marL="0" marR="0">
                        <a:lnSpc>
                          <a:spcPct val="107000"/>
                        </a:lnSpc>
                        <a:spcBef>
                          <a:spcPts val="0"/>
                        </a:spcBef>
                        <a:spcAft>
                          <a:spcPts val="800"/>
                        </a:spcAft>
                      </a:pPr>
                      <a:r>
                        <a:rPr lang="en-US" sz="1600" kern="100" dirty="0">
                          <a:effectLst/>
                          <a:latin typeface="Times New Roman" panose="02020603050405020304" pitchFamily="18" charset="0"/>
                          <a:cs typeface="Times New Roman" panose="02020603050405020304" pitchFamily="18" charset="0"/>
                        </a:rPr>
                        <a:t>(x) Designated nodal </a:t>
                      </a:r>
                      <a:r>
                        <a:rPr lang="en-US" sz="1600" kern="100" dirty="0" err="1">
                          <a:effectLst/>
                          <a:latin typeface="Times New Roman" panose="02020603050405020304" pitchFamily="18" charset="0"/>
                          <a:cs typeface="Times New Roman" panose="02020603050405020304" pitchFamily="18" charset="0"/>
                        </a:rPr>
                        <a:t>centre</a:t>
                      </a:r>
                      <a:r>
                        <a:rPr lang="en-US" sz="1600" kern="100" dirty="0">
                          <a:effectLst/>
                          <a:latin typeface="Times New Roman" panose="02020603050405020304" pitchFamily="18" charset="0"/>
                          <a:cs typeface="Times New Roman" panose="02020603050405020304" pitchFamily="18" charset="0"/>
                        </a:rPr>
                        <a:t> for GRB trainings</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320" marR="20320" marT="10160" marB="10160" anchor="ctr"/>
                </a:tc>
                <a:tc>
                  <a:txBody>
                    <a:bodyPr/>
                    <a:lstStyle/>
                    <a:p>
                      <a:pPr marL="0" marR="0">
                        <a:lnSpc>
                          <a:spcPct val="107000"/>
                        </a:lnSpc>
                        <a:spcBef>
                          <a:spcPts val="0"/>
                        </a:spcBef>
                        <a:spcAft>
                          <a:spcPts val="800"/>
                        </a:spcAft>
                      </a:pPr>
                      <a:r>
                        <a:rPr lang="en-IN" sz="1600" kern="100" dirty="0">
                          <a:effectLst/>
                          <a:latin typeface="Times New Roman" panose="02020603050405020304" pitchFamily="18" charset="0"/>
                          <a:ea typeface="Calibri" panose="020F0502020204030204" pitchFamily="34" charset="0"/>
                          <a:cs typeface="Times New Roman" panose="02020603050405020304" pitchFamily="18" charset="0"/>
                        </a:rPr>
                        <a:t>Assam Administrative Staff College</a:t>
                      </a:r>
                    </a:p>
                    <a:p>
                      <a:pPr marL="0" marR="0">
                        <a:lnSpc>
                          <a:spcPct val="107000"/>
                        </a:lnSpc>
                        <a:spcBef>
                          <a:spcPts val="0"/>
                        </a:spcBef>
                        <a:spcAft>
                          <a:spcPts val="800"/>
                        </a:spcAft>
                      </a:pPr>
                      <a:r>
                        <a:rPr lang="en-IN" sz="1600" kern="100" dirty="0">
                          <a:effectLst/>
                          <a:latin typeface="Times New Roman" panose="02020603050405020304" pitchFamily="18" charset="0"/>
                          <a:ea typeface="Calibri" panose="020F0502020204030204" pitchFamily="34" charset="0"/>
                          <a:cs typeface="Times New Roman" panose="02020603050405020304" pitchFamily="18" charset="0"/>
                        </a:rPr>
                        <a:t>Hub for </a:t>
                      </a:r>
                      <a:r>
                        <a:rPr lang="en-IN" sz="1600" kern="100" dirty="0" err="1">
                          <a:effectLst/>
                          <a:latin typeface="Times New Roman" panose="02020603050405020304" pitchFamily="18" charset="0"/>
                          <a:ea typeface="Calibri" panose="020F0502020204030204" pitchFamily="34" charset="0"/>
                          <a:cs typeface="Times New Roman" panose="02020603050405020304" pitchFamily="18" charset="0"/>
                        </a:rPr>
                        <a:t>empowermwnt</a:t>
                      </a:r>
                      <a:r>
                        <a:rPr lang="en-IN"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1600" kern="100">
                          <a:effectLst/>
                          <a:latin typeface="Times New Roman" panose="02020603050405020304" pitchFamily="18" charset="0"/>
                          <a:ea typeface="Calibri" panose="020F0502020204030204" pitchFamily="34" charset="0"/>
                          <a:cs typeface="Times New Roman" panose="02020603050405020304" pitchFamily="18" charset="0"/>
                        </a:rPr>
                        <a:t>of women, WCD Dept.</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320" marR="20320" marT="10160" marB="10160" anchor="ctr"/>
                </a:tc>
                <a:extLst>
                  <a:ext uri="{0D108BD9-81ED-4DB2-BD59-A6C34878D82A}">
                    <a16:rowId xmlns:a16="http://schemas.microsoft.com/office/drawing/2014/main" val="1565509428"/>
                  </a:ext>
                </a:extLst>
              </a:tr>
            </a:tbl>
          </a:graphicData>
        </a:graphic>
      </p:graphicFrame>
    </p:spTree>
    <p:extLst>
      <p:ext uri="{BB962C8B-B14F-4D97-AF65-F5344CB8AC3E}">
        <p14:creationId xmlns:p14="http://schemas.microsoft.com/office/powerpoint/2010/main" val="2928187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6EF45-0E52-BBBB-FF54-8554D089FA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666CC5-768F-422B-01F0-3EDB9F852B56}"/>
              </a:ext>
            </a:extLst>
          </p:cNvPr>
          <p:cNvSpPr>
            <a:spLocks noGrp="1"/>
          </p:cNvSpPr>
          <p:nvPr>
            <p:ph type="title"/>
          </p:nvPr>
        </p:nvSpPr>
        <p:spPr>
          <a:xfrm>
            <a:off x="480291" y="365125"/>
            <a:ext cx="11314545" cy="1325563"/>
          </a:xfrm>
        </p:spPr>
        <p:txBody>
          <a:bodyPr>
            <a:normAutofit/>
          </a:bodyPr>
          <a:lstStyle/>
          <a:p>
            <a:r>
              <a:rPr lang="en-US" sz="3200" b="1" dirty="0">
                <a:latin typeface="Times New Roman" panose="02020603050405020304" pitchFamily="18" charset="0"/>
                <a:cs typeface="Times New Roman" panose="02020603050405020304" pitchFamily="18" charset="0"/>
              </a:rPr>
              <a:t>Trends in Allocations reported in the Gender Budget Statement during last 3 years </a:t>
            </a:r>
          </a:p>
        </p:txBody>
      </p:sp>
      <p:graphicFrame>
        <p:nvGraphicFramePr>
          <p:cNvPr id="4" name="Table 3">
            <a:extLst>
              <a:ext uri="{FF2B5EF4-FFF2-40B4-BE49-F238E27FC236}">
                <a16:creationId xmlns:a16="http://schemas.microsoft.com/office/drawing/2014/main" id="{ECE5C99D-C20F-D891-471A-356D93B92090}"/>
              </a:ext>
            </a:extLst>
          </p:cNvPr>
          <p:cNvGraphicFramePr>
            <a:graphicFrameLocks noGrp="1"/>
          </p:cNvGraphicFramePr>
          <p:nvPr>
            <p:extLst>
              <p:ext uri="{D42A27DB-BD31-4B8C-83A1-F6EECF244321}">
                <p14:modId xmlns:p14="http://schemas.microsoft.com/office/powerpoint/2010/main" val="383356197"/>
              </p:ext>
            </p:extLst>
          </p:nvPr>
        </p:nvGraphicFramePr>
        <p:xfrm>
          <a:off x="1054100" y="2239671"/>
          <a:ext cx="10452100" cy="2454148"/>
        </p:xfrm>
        <a:graphic>
          <a:graphicData uri="http://schemas.openxmlformats.org/drawingml/2006/table">
            <a:tbl>
              <a:tblPr firstRow="1" bandRow="1">
                <a:tableStyleId>{5940675A-B579-460E-94D1-54222C63F5DA}</a:tableStyleId>
              </a:tblPr>
              <a:tblGrid>
                <a:gridCol w="1569025">
                  <a:extLst>
                    <a:ext uri="{9D8B030D-6E8A-4147-A177-3AD203B41FA5}">
                      <a16:colId xmlns:a16="http://schemas.microsoft.com/office/drawing/2014/main" val="4243018564"/>
                    </a:ext>
                  </a:extLst>
                </a:gridCol>
                <a:gridCol w="1888071">
                  <a:extLst>
                    <a:ext uri="{9D8B030D-6E8A-4147-A177-3AD203B41FA5}">
                      <a16:colId xmlns:a16="http://schemas.microsoft.com/office/drawing/2014/main" val="2662605655"/>
                    </a:ext>
                  </a:extLst>
                </a:gridCol>
                <a:gridCol w="1727048">
                  <a:extLst>
                    <a:ext uri="{9D8B030D-6E8A-4147-A177-3AD203B41FA5}">
                      <a16:colId xmlns:a16="http://schemas.microsoft.com/office/drawing/2014/main" val="3202676229"/>
                    </a:ext>
                  </a:extLst>
                </a:gridCol>
                <a:gridCol w="2169156">
                  <a:extLst>
                    <a:ext uri="{9D8B030D-6E8A-4147-A177-3AD203B41FA5}">
                      <a16:colId xmlns:a16="http://schemas.microsoft.com/office/drawing/2014/main" val="3111738572"/>
                    </a:ext>
                  </a:extLst>
                </a:gridCol>
                <a:gridCol w="3098800">
                  <a:extLst>
                    <a:ext uri="{9D8B030D-6E8A-4147-A177-3AD203B41FA5}">
                      <a16:colId xmlns:a16="http://schemas.microsoft.com/office/drawing/2014/main" val="574673613"/>
                    </a:ext>
                  </a:extLst>
                </a:gridCol>
              </a:tblGrid>
              <a:tr h="11169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00" dirty="0">
                          <a:effectLst/>
                        </a:rPr>
                        <a:t>Year </a:t>
                      </a:r>
                      <a:endParaRPr lang="en-IN" sz="1800" kern="100" dirty="0">
                        <a:effectLst/>
                      </a:endParaRPr>
                    </a:p>
                    <a:p>
                      <a:endParaRPr lang="en-US" dirty="0"/>
                    </a:p>
                  </a:txBody>
                  <a:tcPr/>
                </a:tc>
                <a:tc>
                  <a:txBody>
                    <a:bodyPr/>
                    <a:lstStyle/>
                    <a:p>
                      <a:pPr marL="0" marR="0">
                        <a:lnSpc>
                          <a:spcPct val="107000"/>
                        </a:lnSpc>
                        <a:spcBef>
                          <a:spcPts val="0"/>
                        </a:spcBef>
                        <a:spcAft>
                          <a:spcPts val="0"/>
                        </a:spcAft>
                      </a:pPr>
                      <a:r>
                        <a:rPr lang="en-US" sz="1800" b="1" kern="100" dirty="0">
                          <a:effectLst/>
                        </a:rPr>
                        <a:t>Total BE of all Schemes </a:t>
                      </a:r>
                      <a:endParaRPr lang="en-IN" sz="1800" kern="100" dirty="0">
                        <a:effectLst/>
                      </a:endParaRPr>
                    </a:p>
                    <a:p>
                      <a:pPr marL="0" marR="0">
                        <a:lnSpc>
                          <a:spcPct val="107000"/>
                        </a:lnSpc>
                        <a:spcBef>
                          <a:spcPts val="0"/>
                        </a:spcBef>
                        <a:spcAft>
                          <a:spcPts val="0"/>
                        </a:spcAft>
                      </a:pPr>
                      <a:r>
                        <a:rPr lang="en-US" sz="1800" b="1" kern="100" dirty="0">
                          <a:effectLst/>
                        </a:rPr>
                        <a:t>(Rs. Lakh)  </a:t>
                      </a:r>
                      <a:endParaRPr lang="en-IN" sz="1800" kern="100" dirty="0">
                        <a:effectLst/>
                      </a:endParaRPr>
                    </a:p>
                    <a:p>
                      <a:endParaRPr lang="en-US" dirty="0"/>
                    </a:p>
                  </a:txBody>
                  <a:tcPr/>
                </a:tc>
                <a:tc>
                  <a:txBody>
                    <a:bodyPr/>
                    <a:lstStyle/>
                    <a:p>
                      <a:pPr marL="0" marR="0">
                        <a:lnSpc>
                          <a:spcPct val="107000"/>
                        </a:lnSpc>
                        <a:spcBef>
                          <a:spcPts val="0"/>
                        </a:spcBef>
                        <a:spcAft>
                          <a:spcPts val="0"/>
                        </a:spcAft>
                      </a:pPr>
                      <a:r>
                        <a:rPr lang="en-IN" sz="1800" b="1" kern="100" dirty="0">
                          <a:effectLst/>
                          <a:latin typeface="Times New Roman" panose="02020603050405020304" pitchFamily="18" charset="0"/>
                          <a:ea typeface="Calibri" panose="020F0502020204030204" pitchFamily="34" charset="0"/>
                          <a:cs typeface="Times New Roman" panose="02020603050405020304" pitchFamily="18" charset="0"/>
                        </a:rPr>
                        <a:t>Total BE of GBS Allocation of all schemes (Rs. Lakh)</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00" dirty="0">
                          <a:effectLst/>
                        </a:rPr>
                        <a:t>% of total BE reported in GBS</a:t>
                      </a:r>
                      <a:endParaRPr lang="en-IN" sz="1800" kern="100" dirty="0">
                        <a:effectLst/>
                      </a:endParaRP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00" dirty="0">
                          <a:effectLst/>
                        </a:rPr>
                        <a:t>Total No. of Schemes reported in GBS </a:t>
                      </a:r>
                      <a:endParaRPr lang="en-IN" sz="1800" kern="100" dirty="0">
                        <a:effectLst/>
                      </a:endParaRPr>
                    </a:p>
                    <a:p>
                      <a:endParaRPr lang="en-US" dirty="0"/>
                    </a:p>
                  </a:txBody>
                  <a:tcPr/>
                </a:tc>
                <a:extLst>
                  <a:ext uri="{0D108BD9-81ED-4DB2-BD59-A6C34878D82A}">
                    <a16:rowId xmlns:a16="http://schemas.microsoft.com/office/drawing/2014/main" val="1827181303"/>
                  </a:ext>
                </a:extLst>
              </a:tr>
              <a:tr h="332363">
                <a:tc>
                  <a:txBody>
                    <a:bodyPr/>
                    <a:lstStyle/>
                    <a:p>
                      <a:pPr algn="ctr"/>
                      <a:r>
                        <a:rPr lang="en-US" sz="2000" dirty="0">
                          <a:latin typeface="Times New Roman" panose="02020603050405020304" pitchFamily="18" charset="0"/>
                          <a:cs typeface="Times New Roman" panose="02020603050405020304" pitchFamily="18" charset="0"/>
                        </a:rPr>
                        <a:t>2025-26</a:t>
                      </a:r>
                    </a:p>
                  </a:txBody>
                  <a:tcPr/>
                </a:tc>
                <a:tc>
                  <a:txBody>
                    <a:bodyPr/>
                    <a:lstStyle/>
                    <a:p>
                      <a:pPr algn="ctr"/>
                      <a:r>
                        <a:rPr lang="en-IN"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15598514.55</a:t>
                      </a:r>
                    </a:p>
                  </a:txBody>
                  <a:tcPr/>
                </a:tc>
                <a:tc>
                  <a:txBody>
                    <a:bodyPr/>
                    <a:lstStyle/>
                    <a:p>
                      <a:pPr algn="ctr" fontAlgn="ctr"/>
                      <a:r>
                        <a:rPr lang="en-IN" sz="2000" dirty="0">
                          <a:latin typeface="Times New Roman" panose="02020603050405020304" pitchFamily="18" charset="0"/>
                          <a:cs typeface="Times New Roman" panose="02020603050405020304" pitchFamily="18" charset="0"/>
                        </a:rPr>
                        <a:t>₹</a:t>
                      </a:r>
                      <a:r>
                        <a:rPr lang="en-IN" sz="20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1850752.40 </a:t>
                      </a:r>
                      <a:endParaRPr lang="en-IN"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a:r>
                        <a:rPr lang="en-US" sz="2000" dirty="0">
                          <a:latin typeface="Times New Roman" panose="02020603050405020304" pitchFamily="18" charset="0"/>
                          <a:cs typeface="Times New Roman" panose="02020603050405020304" pitchFamily="18" charset="0"/>
                        </a:rPr>
                        <a:t>11.86%</a:t>
                      </a:r>
                    </a:p>
                  </a:txBody>
                  <a:tcPr/>
                </a:tc>
                <a:tc>
                  <a:txBody>
                    <a:bodyPr/>
                    <a:lstStyle/>
                    <a:p>
                      <a:pPr algn="ctr"/>
                      <a:r>
                        <a:rPr lang="en-US" sz="2000" dirty="0">
                          <a:latin typeface="Times New Roman" panose="02020603050405020304" pitchFamily="18" charset="0"/>
                          <a:cs typeface="Times New Roman" panose="02020603050405020304" pitchFamily="18" charset="0"/>
                        </a:rPr>
                        <a:t>292</a:t>
                      </a:r>
                    </a:p>
                  </a:txBody>
                  <a:tcPr/>
                </a:tc>
                <a:extLst>
                  <a:ext uri="{0D108BD9-81ED-4DB2-BD59-A6C34878D82A}">
                    <a16:rowId xmlns:a16="http://schemas.microsoft.com/office/drawing/2014/main" val="1570528293"/>
                  </a:ext>
                </a:extLst>
              </a:tr>
              <a:tr h="332363">
                <a:tc>
                  <a:txBody>
                    <a:bodyPr/>
                    <a:lstStyle/>
                    <a:p>
                      <a:pPr algn="ctr"/>
                      <a:r>
                        <a:rPr lang="en-US" sz="2000" dirty="0">
                          <a:latin typeface="Times New Roman" panose="02020603050405020304" pitchFamily="18" charset="0"/>
                          <a:cs typeface="Times New Roman" panose="02020603050405020304" pitchFamily="18" charset="0"/>
                        </a:rPr>
                        <a:t>2024-25</a:t>
                      </a:r>
                    </a:p>
                  </a:txBody>
                  <a:tcPr/>
                </a:tc>
                <a:tc>
                  <a:txBody>
                    <a:bodyPr/>
                    <a:lstStyle/>
                    <a:p>
                      <a:pPr algn="ctr"/>
                      <a:r>
                        <a:rPr lang="en-IN"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16867270.44</a:t>
                      </a:r>
                    </a:p>
                  </a:txBody>
                  <a:tcPr/>
                </a:tc>
                <a:tc>
                  <a:txBody>
                    <a:bodyPr/>
                    <a:lstStyle/>
                    <a:p>
                      <a:pPr algn="ctr"/>
                      <a:r>
                        <a:rPr lang="en-IN"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988624.58</a:t>
                      </a:r>
                    </a:p>
                  </a:txBody>
                  <a:tcPr/>
                </a:tc>
                <a:tc>
                  <a:txBody>
                    <a:bodyPr/>
                    <a:lstStyle/>
                    <a:p>
                      <a:pPr algn="ctr"/>
                      <a:r>
                        <a:rPr lang="en-US" sz="2000" dirty="0">
                          <a:latin typeface="Times New Roman" panose="02020603050405020304" pitchFamily="18" charset="0"/>
                          <a:cs typeface="Times New Roman" panose="02020603050405020304" pitchFamily="18" charset="0"/>
                        </a:rPr>
                        <a:t>5.86%</a:t>
                      </a:r>
                    </a:p>
                  </a:txBody>
                  <a:tcPr/>
                </a:tc>
                <a:tc>
                  <a:txBody>
                    <a:bodyPr/>
                    <a:lstStyle/>
                    <a:p>
                      <a:pPr algn="ctr"/>
                      <a:r>
                        <a:rPr lang="en-US" sz="2000" dirty="0">
                          <a:latin typeface="Times New Roman" panose="02020603050405020304" pitchFamily="18" charset="0"/>
                          <a:cs typeface="Times New Roman" panose="02020603050405020304" pitchFamily="18" charset="0"/>
                        </a:rPr>
                        <a:t>228</a:t>
                      </a:r>
                    </a:p>
                  </a:txBody>
                  <a:tcPr/>
                </a:tc>
                <a:extLst>
                  <a:ext uri="{0D108BD9-81ED-4DB2-BD59-A6C34878D82A}">
                    <a16:rowId xmlns:a16="http://schemas.microsoft.com/office/drawing/2014/main" val="2812659190"/>
                  </a:ext>
                </a:extLst>
              </a:tr>
              <a:tr h="332363">
                <a:tc>
                  <a:txBody>
                    <a:bodyPr/>
                    <a:lstStyle/>
                    <a:p>
                      <a:pPr algn="ctr"/>
                      <a:r>
                        <a:rPr lang="en-US" sz="2000" dirty="0">
                          <a:latin typeface="Times New Roman" panose="02020603050405020304" pitchFamily="18" charset="0"/>
                          <a:cs typeface="Times New Roman" panose="02020603050405020304" pitchFamily="18" charset="0"/>
                        </a:rPr>
                        <a:t>2023-24</a:t>
                      </a:r>
                    </a:p>
                  </a:txBody>
                  <a:tcPr/>
                </a:tc>
                <a:tc>
                  <a:txBody>
                    <a:bodyPr/>
                    <a:lstStyle/>
                    <a:p>
                      <a:pPr algn="ctr"/>
                      <a:r>
                        <a:rPr lang="en-IN"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16996613.02</a:t>
                      </a:r>
                    </a:p>
                  </a:txBody>
                  <a:tcPr/>
                </a:tc>
                <a:tc>
                  <a:txBody>
                    <a:bodyPr/>
                    <a:lstStyle/>
                    <a:p>
                      <a:pPr algn="ctr" fontAlgn="b"/>
                      <a:r>
                        <a:rPr lang="en-IN" sz="2000" dirty="0">
                          <a:latin typeface="Times New Roman" panose="02020603050405020304" pitchFamily="18" charset="0"/>
                          <a:cs typeface="Times New Roman" panose="02020603050405020304" pitchFamily="18" charset="0"/>
                        </a:rPr>
                        <a:t>₹</a:t>
                      </a:r>
                      <a:r>
                        <a:rPr lang="en-IN" sz="2000" b="0" i="0" u="none" strike="noStrike" dirty="0">
                          <a:solidFill>
                            <a:srgbClr val="000000"/>
                          </a:solidFill>
                          <a:effectLst/>
                          <a:latin typeface="Times New Roman" panose="02020603050405020304" pitchFamily="18" charset="0"/>
                          <a:cs typeface="Times New Roman" panose="02020603050405020304" pitchFamily="18" charset="0"/>
                        </a:rPr>
                        <a:t>1081626.2</a:t>
                      </a:r>
                    </a:p>
                  </a:txBody>
                  <a:tcPr marL="9525" marR="9525" marT="9525" marB="0" anchor="b"/>
                </a:tc>
                <a:tc>
                  <a:txBody>
                    <a:bodyPr/>
                    <a:lstStyle/>
                    <a:p>
                      <a:pPr algn="ctr"/>
                      <a:r>
                        <a:rPr lang="en-US" sz="2000" dirty="0">
                          <a:latin typeface="Times New Roman" panose="02020603050405020304" pitchFamily="18" charset="0"/>
                          <a:cs typeface="Times New Roman" panose="02020603050405020304" pitchFamily="18" charset="0"/>
                        </a:rPr>
                        <a:t>6.36%</a:t>
                      </a:r>
                    </a:p>
                  </a:txBody>
                  <a:tcPr/>
                </a:tc>
                <a:tc>
                  <a:txBody>
                    <a:bodyPr/>
                    <a:lstStyle/>
                    <a:p>
                      <a:pPr algn="ctr"/>
                      <a:r>
                        <a:rPr lang="en-US" sz="2000" dirty="0">
                          <a:latin typeface="Times New Roman" panose="02020603050405020304" pitchFamily="18" charset="0"/>
                          <a:cs typeface="Times New Roman" panose="02020603050405020304" pitchFamily="18" charset="0"/>
                        </a:rPr>
                        <a:t>168</a:t>
                      </a:r>
                    </a:p>
                  </a:txBody>
                  <a:tcPr/>
                </a:tc>
                <a:extLst>
                  <a:ext uri="{0D108BD9-81ED-4DB2-BD59-A6C34878D82A}">
                    <a16:rowId xmlns:a16="http://schemas.microsoft.com/office/drawing/2014/main" val="589851533"/>
                  </a:ext>
                </a:extLst>
              </a:tr>
            </a:tbl>
          </a:graphicData>
        </a:graphic>
      </p:graphicFrame>
      <p:sp>
        <p:nvSpPr>
          <p:cNvPr id="6" name="TextBox 5">
            <a:extLst>
              <a:ext uri="{FF2B5EF4-FFF2-40B4-BE49-F238E27FC236}">
                <a16:creationId xmlns:a16="http://schemas.microsoft.com/office/drawing/2014/main" id="{D3051D10-CC18-EBD4-3F22-A940D4E8B9D7}"/>
              </a:ext>
            </a:extLst>
          </p:cNvPr>
          <p:cNvSpPr txBox="1"/>
          <p:nvPr/>
        </p:nvSpPr>
        <p:spPr>
          <a:xfrm>
            <a:off x="4928880" y="4763542"/>
            <a:ext cx="1960793" cy="369332"/>
          </a:xfrm>
          <a:prstGeom prst="rect">
            <a:avLst/>
          </a:prstGeom>
          <a:noFill/>
        </p:spPr>
        <p:txBody>
          <a:bodyPr wrap="none" rtlCol="0">
            <a:spAutoFit/>
          </a:bodyPr>
          <a:lstStyle/>
          <a:p>
            <a:pPr algn="ctr"/>
            <a:r>
              <a:rPr lang="en-US" b="1" i="1" dirty="0">
                <a:latin typeface="Times New Roman" panose="02020603050405020304" pitchFamily="18" charset="0"/>
                <a:cs typeface="Times New Roman" panose="02020603050405020304" pitchFamily="18" charset="0"/>
              </a:rPr>
              <a:t>Source: </a:t>
            </a:r>
            <a:r>
              <a:rPr lang="en-US" b="1" i="1" dirty="0" err="1">
                <a:latin typeface="Times New Roman" panose="02020603050405020304" pitchFamily="18" charset="0"/>
                <a:cs typeface="Times New Roman" panose="02020603050405020304" pitchFamily="18" charset="0"/>
              </a:rPr>
              <a:t>FinAssam</a:t>
            </a:r>
            <a:endParaRPr lang="en-US"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3669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C9E64-99BD-8123-23B9-66FCF5B1C7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5585E1-039E-670C-987B-04DE0B47D2B5}"/>
              </a:ext>
            </a:extLst>
          </p:cNvPr>
          <p:cNvSpPr>
            <a:spLocks noGrp="1"/>
          </p:cNvSpPr>
          <p:nvPr>
            <p:ph type="title"/>
          </p:nvPr>
        </p:nvSpPr>
        <p:spPr>
          <a:xfrm>
            <a:off x="310433" y="102504"/>
            <a:ext cx="11289231" cy="841883"/>
          </a:xfrm>
        </p:spPr>
        <p:txBody>
          <a:bodyPr>
            <a:noAutofit/>
          </a:bodyPr>
          <a:lstStyle/>
          <a:p>
            <a:r>
              <a:rPr lang="en-IN" sz="3200" b="1" dirty="0">
                <a:latin typeface="Times New Roman" panose="02020603050405020304" pitchFamily="18" charset="0"/>
                <a:cs typeface="Times New Roman" panose="02020603050405020304" pitchFamily="18" charset="0"/>
              </a:rPr>
              <a:t>Overview of the Schemes/Programmes benefitting women and girls </a:t>
            </a:r>
          </a:p>
        </p:txBody>
      </p:sp>
      <p:graphicFrame>
        <p:nvGraphicFramePr>
          <p:cNvPr id="3" name="Table 2">
            <a:extLst>
              <a:ext uri="{FF2B5EF4-FFF2-40B4-BE49-F238E27FC236}">
                <a16:creationId xmlns:a16="http://schemas.microsoft.com/office/drawing/2014/main" id="{D8E3189B-1EFB-E46D-346E-B4E2CB3C8D57}"/>
              </a:ext>
            </a:extLst>
          </p:cNvPr>
          <p:cNvGraphicFramePr>
            <a:graphicFrameLocks noGrp="1"/>
          </p:cNvGraphicFramePr>
          <p:nvPr>
            <p:extLst>
              <p:ext uri="{D42A27DB-BD31-4B8C-83A1-F6EECF244321}">
                <p14:modId xmlns:p14="http://schemas.microsoft.com/office/powerpoint/2010/main" val="605696307"/>
              </p:ext>
            </p:extLst>
          </p:nvPr>
        </p:nvGraphicFramePr>
        <p:xfrm>
          <a:off x="310430" y="1612463"/>
          <a:ext cx="11767267" cy="4537148"/>
        </p:xfrm>
        <a:graphic>
          <a:graphicData uri="http://schemas.openxmlformats.org/drawingml/2006/table">
            <a:tbl>
              <a:tblPr firstRow="1" bandRow="1">
                <a:tableStyleId>{D7AC3CCA-C797-4891-BE02-D94E43425B78}</a:tableStyleId>
              </a:tblPr>
              <a:tblGrid>
                <a:gridCol w="2163676">
                  <a:extLst>
                    <a:ext uri="{9D8B030D-6E8A-4147-A177-3AD203B41FA5}">
                      <a16:colId xmlns:a16="http://schemas.microsoft.com/office/drawing/2014/main" val="631799284"/>
                    </a:ext>
                  </a:extLst>
                </a:gridCol>
                <a:gridCol w="2062731">
                  <a:extLst>
                    <a:ext uri="{9D8B030D-6E8A-4147-A177-3AD203B41FA5}">
                      <a16:colId xmlns:a16="http://schemas.microsoft.com/office/drawing/2014/main" val="1887160987"/>
                    </a:ext>
                  </a:extLst>
                </a:gridCol>
                <a:gridCol w="1272692">
                  <a:extLst>
                    <a:ext uri="{9D8B030D-6E8A-4147-A177-3AD203B41FA5}">
                      <a16:colId xmlns:a16="http://schemas.microsoft.com/office/drawing/2014/main" val="4276388588"/>
                    </a:ext>
                  </a:extLst>
                </a:gridCol>
                <a:gridCol w="1556552">
                  <a:extLst>
                    <a:ext uri="{9D8B030D-6E8A-4147-A177-3AD203B41FA5}">
                      <a16:colId xmlns:a16="http://schemas.microsoft.com/office/drawing/2014/main" val="56592798"/>
                    </a:ext>
                  </a:extLst>
                </a:gridCol>
                <a:gridCol w="1621613">
                  <a:extLst>
                    <a:ext uri="{9D8B030D-6E8A-4147-A177-3AD203B41FA5}">
                      <a16:colId xmlns:a16="http://schemas.microsoft.com/office/drawing/2014/main" val="692863733"/>
                    </a:ext>
                  </a:extLst>
                </a:gridCol>
                <a:gridCol w="1200249">
                  <a:extLst>
                    <a:ext uri="{9D8B030D-6E8A-4147-A177-3AD203B41FA5}">
                      <a16:colId xmlns:a16="http://schemas.microsoft.com/office/drawing/2014/main" val="674734111"/>
                    </a:ext>
                  </a:extLst>
                </a:gridCol>
                <a:gridCol w="1889754">
                  <a:extLst>
                    <a:ext uri="{9D8B030D-6E8A-4147-A177-3AD203B41FA5}">
                      <a16:colId xmlns:a16="http://schemas.microsoft.com/office/drawing/2014/main" val="3852650086"/>
                    </a:ext>
                  </a:extLst>
                </a:gridCol>
              </a:tblGrid>
              <a:tr h="1080638">
                <a:tc>
                  <a:txBody>
                    <a:bodyPr/>
                    <a:lstStyle/>
                    <a:p>
                      <a:r>
                        <a:rPr lang="en-US" sz="1600" dirty="0">
                          <a:latin typeface="Times New Roman" panose="02020603050405020304" pitchFamily="18" charset="0"/>
                          <a:cs typeface="Times New Roman" panose="02020603050405020304" pitchFamily="18" charset="0"/>
                        </a:rPr>
                        <a:t>Scheme </a:t>
                      </a:r>
                    </a:p>
                  </a:txBody>
                  <a:tcPr/>
                </a:tc>
                <a:tc>
                  <a:txBody>
                    <a:bodyPr/>
                    <a:lstStyle/>
                    <a:p>
                      <a:r>
                        <a:rPr lang="en-US" sz="1600" dirty="0">
                          <a:latin typeface="Times New Roman" panose="02020603050405020304" pitchFamily="18" charset="0"/>
                          <a:cs typeface="Times New Roman" panose="02020603050405020304" pitchFamily="18" charset="0"/>
                        </a:rPr>
                        <a:t>Objective of the scheme </a:t>
                      </a:r>
                    </a:p>
                  </a:txBody>
                  <a:tcPr/>
                </a:tc>
                <a:tc>
                  <a:txBody>
                    <a:bodyPr/>
                    <a:lstStyle/>
                    <a:p>
                      <a:r>
                        <a:rPr lang="en-US" sz="1600" dirty="0">
                          <a:latin typeface="Times New Roman" panose="02020603050405020304" pitchFamily="18" charset="0"/>
                          <a:cs typeface="Times New Roman" panose="02020603050405020304" pitchFamily="18" charset="0"/>
                        </a:rPr>
                        <a:t>Type of Scheme</a:t>
                      </a:r>
                    </a:p>
                  </a:txBody>
                  <a:tcPr/>
                </a:tc>
                <a:tc>
                  <a:txBody>
                    <a:bodyPr/>
                    <a:lstStyle/>
                    <a:p>
                      <a:r>
                        <a:rPr lang="en-US" sz="1600" dirty="0">
                          <a:latin typeface="Times New Roman" panose="02020603050405020304" pitchFamily="18" charset="0"/>
                          <a:cs typeface="Times New Roman" panose="02020603050405020304" pitchFamily="18" charset="0"/>
                        </a:rPr>
                        <a:t>Department </a:t>
                      </a:r>
                    </a:p>
                  </a:txBody>
                  <a:tcPr/>
                </a:tc>
                <a:tc>
                  <a:txBody>
                    <a:bodyPr/>
                    <a:lstStyle/>
                    <a:p>
                      <a:r>
                        <a:rPr lang="en-US" sz="1600" dirty="0">
                          <a:latin typeface="Times New Roman" panose="02020603050405020304" pitchFamily="18" charset="0"/>
                          <a:cs typeface="Times New Roman" panose="02020603050405020304" pitchFamily="18" charset="0"/>
                        </a:rPr>
                        <a:t>Total Budget (in lakh)</a:t>
                      </a:r>
                    </a:p>
                  </a:txBody>
                  <a:tcPr/>
                </a:tc>
                <a:tc>
                  <a:txBody>
                    <a:bodyPr/>
                    <a:lstStyle/>
                    <a:p>
                      <a:r>
                        <a:rPr lang="en-US" sz="1600" dirty="0">
                          <a:latin typeface="Times New Roman" panose="02020603050405020304" pitchFamily="18" charset="0"/>
                          <a:cs typeface="Times New Roman" panose="02020603050405020304" pitchFamily="18" charset="0"/>
                        </a:rPr>
                        <a:t>% of Allocation </a:t>
                      </a:r>
                    </a:p>
                  </a:txBody>
                  <a:tcPr/>
                </a:tc>
                <a:tc>
                  <a:txBody>
                    <a:bodyPr/>
                    <a:lstStyle/>
                    <a:p>
                      <a:r>
                        <a:rPr lang="en-US" sz="1600" dirty="0">
                          <a:latin typeface="Times New Roman" panose="02020603050405020304" pitchFamily="18" charset="0"/>
                          <a:cs typeface="Times New Roman" panose="02020603050405020304" pitchFamily="18" charset="0"/>
                        </a:rPr>
                        <a:t>Amount for women empowerment (in lakh)</a:t>
                      </a:r>
                    </a:p>
                  </a:txBody>
                  <a:tcPr/>
                </a:tc>
                <a:extLst>
                  <a:ext uri="{0D108BD9-81ED-4DB2-BD59-A6C34878D82A}">
                    <a16:rowId xmlns:a16="http://schemas.microsoft.com/office/drawing/2014/main" val="1236492842"/>
                  </a:ext>
                </a:extLst>
              </a:tr>
              <a:tr h="6371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kern="1200" dirty="0" err="1">
                          <a:solidFill>
                            <a:schemeClr val="dk1"/>
                          </a:solidFill>
                          <a:effectLst/>
                          <a:latin typeface="Times New Roman" panose="02020603050405020304" pitchFamily="18" charset="0"/>
                          <a:ea typeface="+mn-ea"/>
                          <a:cs typeface="Times New Roman" panose="02020603050405020304" pitchFamily="18" charset="0"/>
                        </a:rPr>
                        <a:t>Mukhya</a:t>
                      </a:r>
                      <a:r>
                        <a:rPr lang="en-IN" sz="1200" kern="1200" dirty="0">
                          <a:solidFill>
                            <a:schemeClr val="dk1"/>
                          </a:solidFill>
                          <a:effectLst/>
                          <a:latin typeface="Times New Roman" panose="02020603050405020304" pitchFamily="18" charset="0"/>
                          <a:ea typeface="+mn-ea"/>
                          <a:cs typeface="Times New Roman" panose="02020603050405020304" pitchFamily="18" charset="0"/>
                        </a:rPr>
                        <a:t> Mantri Mahila </a:t>
                      </a:r>
                      <a:r>
                        <a:rPr lang="en-IN" sz="1200" kern="1200" dirty="0" err="1">
                          <a:solidFill>
                            <a:schemeClr val="dk1"/>
                          </a:solidFill>
                          <a:effectLst/>
                          <a:latin typeface="Times New Roman" panose="02020603050405020304" pitchFamily="18" charset="0"/>
                          <a:ea typeface="+mn-ea"/>
                          <a:cs typeface="Times New Roman" panose="02020603050405020304" pitchFamily="18" charset="0"/>
                        </a:rPr>
                        <a:t>Udyamita</a:t>
                      </a:r>
                      <a:r>
                        <a:rPr lang="en-IN" sz="1200" kern="1200" dirty="0">
                          <a:solidFill>
                            <a:schemeClr val="dk1"/>
                          </a:solidFill>
                          <a:effectLst/>
                          <a:latin typeface="Times New Roman" panose="02020603050405020304" pitchFamily="18" charset="0"/>
                          <a:ea typeface="+mn-ea"/>
                          <a:cs typeface="Times New Roman" panose="02020603050405020304" pitchFamily="18" charset="0"/>
                        </a:rPr>
                        <a:t> Abhiyaan (MMUA) (</a:t>
                      </a:r>
                      <a:r>
                        <a:rPr lang="en-IN" sz="1200" i="1" kern="1200" dirty="0">
                          <a:solidFill>
                            <a:schemeClr val="dk1"/>
                          </a:solidFill>
                          <a:effectLst/>
                          <a:latin typeface="Times New Roman" panose="02020603050405020304" pitchFamily="18" charset="0"/>
                          <a:ea typeface="+mn-ea"/>
                          <a:cs typeface="Times New Roman" panose="02020603050405020304" pitchFamily="18" charset="0"/>
                        </a:rPr>
                        <a:t>Flagship Scheme</a:t>
                      </a:r>
                      <a:r>
                        <a:rPr lang="en-IN" sz="1200" kern="1200" dirty="0">
                          <a:solidFill>
                            <a:schemeClr val="dk1"/>
                          </a:solidFill>
                          <a:effectLst/>
                          <a:latin typeface="Times New Roman" panose="02020603050405020304" pitchFamily="18" charset="0"/>
                          <a:ea typeface="+mn-ea"/>
                          <a:cs typeface="Times New Roman" panose="02020603050405020304" pitchFamily="18" charset="0"/>
                        </a:rPr>
                        <a:t>)</a:t>
                      </a:r>
                      <a:endParaRPr lang="en-IN" sz="1200" dirty="0">
                        <a:latin typeface="Times New Roman" panose="02020603050405020304" pitchFamily="18" charset="0"/>
                        <a:cs typeface="Times New Roman" panose="02020603050405020304" pitchFamily="18" charset="0"/>
                      </a:endParaRPr>
                    </a:p>
                  </a:txBody>
                  <a:tcPr/>
                </a:tc>
                <a:tc>
                  <a:txBody>
                    <a:bodyPr/>
                    <a:lstStyle/>
                    <a:p>
                      <a:r>
                        <a:rPr lang="en-US" sz="1200" dirty="0">
                          <a:latin typeface="Times New Roman" panose="02020603050405020304" pitchFamily="18" charset="0"/>
                          <a:cs typeface="Times New Roman" panose="02020603050405020304" pitchFamily="18" charset="0"/>
                        </a:rPr>
                        <a:t>This scheme will provide entrepreneurship find  for SHGs  members </a:t>
                      </a:r>
                    </a:p>
                  </a:txBody>
                  <a:tcPr/>
                </a:tc>
                <a:tc>
                  <a:txBody>
                    <a:bodyPr/>
                    <a:lstStyle/>
                    <a:p>
                      <a:r>
                        <a:rPr lang="en-US" sz="1200" dirty="0">
                          <a:latin typeface="Times New Roman" panose="02020603050405020304" pitchFamily="18" charset="0"/>
                          <a:cs typeface="Times New Roman" panose="02020603050405020304" pitchFamily="18" charset="0"/>
                        </a:rPr>
                        <a:t>SOPD</a:t>
                      </a:r>
                    </a:p>
                  </a:txBody>
                  <a:tcPr/>
                </a:tc>
                <a:tc>
                  <a:txBody>
                    <a:bodyPr/>
                    <a:lstStyle/>
                    <a:p>
                      <a:r>
                        <a:rPr lang="en-US" sz="1200" dirty="0">
                          <a:latin typeface="Times New Roman" panose="02020603050405020304" pitchFamily="18" charset="0"/>
                          <a:cs typeface="Times New Roman" panose="02020603050405020304" pitchFamily="18" charset="0"/>
                        </a:rPr>
                        <a:t>PNRD</a:t>
                      </a:r>
                    </a:p>
                  </a:txBody>
                  <a:tcPr/>
                </a:tc>
                <a:tc>
                  <a:txBody>
                    <a:bodyPr/>
                    <a:lstStyle/>
                    <a:p>
                      <a:r>
                        <a:rPr lang="en-IN"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303800</a:t>
                      </a:r>
                    </a:p>
                  </a:txBody>
                  <a:tcPr/>
                </a:tc>
                <a:tc>
                  <a:txBody>
                    <a:bodyPr/>
                    <a:lstStyle/>
                    <a:p>
                      <a:r>
                        <a:rPr lang="en-US" sz="1200" dirty="0">
                          <a:latin typeface="Times New Roman" panose="02020603050405020304" pitchFamily="18" charset="0"/>
                          <a:cs typeface="Times New Roman" panose="02020603050405020304" pitchFamily="18" charset="0"/>
                        </a:rPr>
                        <a:t>100%</a:t>
                      </a:r>
                    </a:p>
                  </a:txBody>
                  <a:tcPr/>
                </a:tc>
                <a:tc>
                  <a:txBody>
                    <a:bodyPr/>
                    <a:lstStyle/>
                    <a:p>
                      <a:endParaRPr lang="en-US"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303800</a:t>
                      </a:r>
                    </a:p>
                    <a:p>
                      <a:endParaRPr 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10415935"/>
                  </a:ext>
                </a:extLst>
              </a:tr>
              <a:tr h="6309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kern="1200" dirty="0" err="1">
                          <a:solidFill>
                            <a:schemeClr val="dk1"/>
                          </a:solidFill>
                          <a:effectLst/>
                          <a:latin typeface="Times New Roman" panose="02020603050405020304" pitchFamily="18" charset="0"/>
                          <a:ea typeface="+mn-ea"/>
                          <a:cs typeface="Times New Roman" panose="02020603050405020304" pitchFamily="18" charset="0"/>
                        </a:rPr>
                        <a:t>Mukhya</a:t>
                      </a:r>
                      <a:r>
                        <a:rPr lang="en-IN" sz="1200" kern="1200" dirty="0">
                          <a:solidFill>
                            <a:schemeClr val="dk1"/>
                          </a:solidFill>
                          <a:effectLst/>
                          <a:latin typeface="Times New Roman" panose="02020603050405020304" pitchFamily="18" charset="0"/>
                          <a:ea typeface="+mn-ea"/>
                          <a:cs typeface="Times New Roman" panose="02020603050405020304" pitchFamily="18" charset="0"/>
                        </a:rPr>
                        <a:t> </a:t>
                      </a:r>
                      <a:r>
                        <a:rPr lang="en-IN" sz="1200" kern="1200" dirty="0" err="1">
                          <a:solidFill>
                            <a:schemeClr val="dk1"/>
                          </a:solidFill>
                          <a:effectLst/>
                          <a:latin typeface="Times New Roman" panose="02020603050405020304" pitchFamily="18" charset="0"/>
                          <a:ea typeface="+mn-ea"/>
                          <a:cs typeface="Times New Roman" panose="02020603050405020304" pitchFamily="18" charset="0"/>
                        </a:rPr>
                        <a:t>Mantrir</a:t>
                      </a:r>
                      <a:r>
                        <a:rPr lang="en-IN" sz="1200" kern="1200" dirty="0">
                          <a:solidFill>
                            <a:schemeClr val="dk1"/>
                          </a:solidFill>
                          <a:effectLst/>
                          <a:latin typeface="Times New Roman" panose="02020603050405020304" pitchFamily="18" charset="0"/>
                          <a:ea typeface="+mn-ea"/>
                          <a:cs typeface="Times New Roman" panose="02020603050405020304" pitchFamily="18" charset="0"/>
                        </a:rPr>
                        <a:t> </a:t>
                      </a:r>
                      <a:r>
                        <a:rPr lang="en-IN" sz="1200" kern="1200" dirty="0" err="1">
                          <a:solidFill>
                            <a:schemeClr val="dk1"/>
                          </a:solidFill>
                          <a:effectLst/>
                          <a:latin typeface="Times New Roman" panose="02020603050405020304" pitchFamily="18" charset="0"/>
                          <a:ea typeface="+mn-ea"/>
                          <a:cs typeface="Times New Roman" panose="02020603050405020304" pitchFamily="18" charset="0"/>
                        </a:rPr>
                        <a:t>Nijut</a:t>
                      </a:r>
                      <a:r>
                        <a:rPr lang="en-IN" sz="1200" kern="1200" dirty="0">
                          <a:solidFill>
                            <a:schemeClr val="dk1"/>
                          </a:solidFill>
                          <a:effectLst/>
                          <a:latin typeface="Times New Roman" panose="02020603050405020304" pitchFamily="18" charset="0"/>
                          <a:ea typeface="+mn-ea"/>
                          <a:cs typeface="Times New Roman" panose="02020603050405020304" pitchFamily="18" charset="0"/>
                        </a:rPr>
                        <a:t> Moina (</a:t>
                      </a:r>
                      <a:r>
                        <a:rPr lang="en-IN" sz="1200" i="1" kern="1200" dirty="0">
                          <a:solidFill>
                            <a:schemeClr val="dk1"/>
                          </a:solidFill>
                          <a:effectLst/>
                          <a:latin typeface="Times New Roman" panose="02020603050405020304" pitchFamily="18" charset="0"/>
                          <a:ea typeface="+mn-ea"/>
                          <a:cs typeface="Times New Roman" panose="02020603050405020304" pitchFamily="18" charset="0"/>
                        </a:rPr>
                        <a:t>Flagship Scheme</a:t>
                      </a:r>
                      <a:r>
                        <a:rPr lang="en-IN" sz="1200" kern="1200" dirty="0">
                          <a:solidFill>
                            <a:schemeClr val="dk1"/>
                          </a:solidFill>
                          <a:effectLst/>
                          <a:latin typeface="Times New Roman" panose="02020603050405020304" pitchFamily="18" charset="0"/>
                          <a:ea typeface="+mn-ea"/>
                          <a:cs typeface="Times New Roman" panose="02020603050405020304" pitchFamily="18" charset="0"/>
                        </a:rPr>
                        <a:t>)</a:t>
                      </a:r>
                      <a:endParaRPr lang="en-IN" sz="1200" dirty="0">
                        <a:latin typeface="Times New Roman" panose="02020603050405020304" pitchFamily="18" charset="0"/>
                        <a:cs typeface="Times New Roman" panose="02020603050405020304" pitchFamily="18" charset="0"/>
                      </a:endParaRPr>
                    </a:p>
                  </a:txBody>
                  <a:tcPr/>
                </a:tc>
                <a:tc>
                  <a:txBody>
                    <a:bodyPr/>
                    <a:lstStyle/>
                    <a:p>
                      <a:r>
                        <a:rPr lang="en-US" sz="1200" dirty="0">
                          <a:latin typeface="Times New Roman" panose="02020603050405020304" pitchFamily="18" charset="0"/>
                          <a:cs typeface="Times New Roman" panose="02020603050405020304" pitchFamily="18" charset="0"/>
                        </a:rPr>
                        <a:t>Boosting girls education and reducing girls school dop outs </a:t>
                      </a:r>
                    </a:p>
                  </a:txBody>
                  <a:tcPr/>
                </a:tc>
                <a:tc>
                  <a:txBody>
                    <a:bodyPr/>
                    <a:lstStyle/>
                    <a:p>
                      <a:r>
                        <a:rPr lang="en-US" sz="1200" dirty="0">
                          <a:latin typeface="Times New Roman" panose="02020603050405020304" pitchFamily="18" charset="0"/>
                          <a:cs typeface="Times New Roman" panose="02020603050405020304" pitchFamily="18" charset="0"/>
                        </a:rPr>
                        <a:t>SOPD</a:t>
                      </a:r>
                    </a:p>
                  </a:txBody>
                  <a:tcPr/>
                </a:tc>
                <a:tc>
                  <a:txBody>
                    <a:bodyPr/>
                    <a:lstStyle/>
                    <a:p>
                      <a:r>
                        <a:rPr lang="en-US" sz="1200" dirty="0">
                          <a:latin typeface="Times New Roman" panose="02020603050405020304" pitchFamily="18" charset="0"/>
                          <a:cs typeface="Times New Roman" panose="02020603050405020304" pitchFamily="18" charset="0"/>
                        </a:rPr>
                        <a:t>Education </a:t>
                      </a:r>
                    </a:p>
                  </a:txBody>
                  <a:tcPr/>
                </a:tc>
                <a:tc>
                  <a:txBody>
                    <a:bodyPr/>
                    <a:lstStyle/>
                    <a:p>
                      <a:r>
                        <a:rPr lang="en-IN"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39100</a:t>
                      </a:r>
                    </a:p>
                  </a:txBody>
                  <a:tcPr/>
                </a:tc>
                <a:tc>
                  <a:txBody>
                    <a:bodyPr/>
                    <a:lstStyle/>
                    <a:p>
                      <a:r>
                        <a:rPr lang="en-US" sz="1200" dirty="0">
                          <a:latin typeface="Times New Roman" panose="02020603050405020304" pitchFamily="18" charset="0"/>
                          <a:cs typeface="Times New Roman" panose="02020603050405020304" pitchFamily="18" charset="0"/>
                        </a:rPr>
                        <a:t>100%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39100</a:t>
                      </a:r>
                    </a:p>
                    <a:p>
                      <a:endParaRPr 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38803569"/>
                  </a:ext>
                </a:extLst>
              </a:tr>
              <a:tr h="450696">
                <a:tc>
                  <a:txBody>
                    <a:bodyPr/>
                    <a:lstStyle/>
                    <a:p>
                      <a:r>
                        <a:rPr lang="en-US" sz="1200" dirty="0">
                          <a:latin typeface="Times New Roman" panose="02020603050405020304" pitchFamily="18" charset="0"/>
                          <a:cs typeface="Times New Roman" panose="02020603050405020304" pitchFamily="18" charset="0"/>
                        </a:rPr>
                        <a:t>Welfare Of Transgender Community (HIJRA)</a:t>
                      </a:r>
                    </a:p>
                  </a:txBody>
                  <a:tcPr/>
                </a:tc>
                <a:tc>
                  <a:txBody>
                    <a:bodyPr/>
                    <a:lstStyle/>
                    <a:p>
                      <a:r>
                        <a:rPr lang="en-US" sz="1200" dirty="0">
                          <a:latin typeface="Times New Roman" panose="02020603050405020304" pitchFamily="18" charset="0"/>
                          <a:cs typeface="Times New Roman" panose="02020603050405020304" pitchFamily="18" charset="0"/>
                        </a:rPr>
                        <a:t>Funds for development of transgender home </a:t>
                      </a:r>
                    </a:p>
                  </a:txBody>
                  <a:tcPr/>
                </a:tc>
                <a:tc>
                  <a:txBody>
                    <a:bodyPr/>
                    <a:lstStyle/>
                    <a:p>
                      <a:r>
                        <a:rPr lang="en-US" sz="1200" dirty="0">
                          <a:latin typeface="Times New Roman" panose="02020603050405020304" pitchFamily="18" charset="0"/>
                          <a:cs typeface="Times New Roman" panose="02020603050405020304" pitchFamily="18" charset="0"/>
                        </a:rPr>
                        <a:t>SOPD</a:t>
                      </a:r>
                    </a:p>
                  </a:txBody>
                  <a:tcPr/>
                </a:tc>
                <a:tc>
                  <a:txBody>
                    <a:bodyPr/>
                    <a:lstStyle/>
                    <a:p>
                      <a:r>
                        <a:rPr lang="en-US" sz="1200" dirty="0">
                          <a:latin typeface="Times New Roman" panose="02020603050405020304" pitchFamily="18" charset="0"/>
                          <a:cs typeface="Times New Roman" panose="02020603050405020304" pitchFamily="18" charset="0"/>
                        </a:rPr>
                        <a:t>Social Justice and Empowerment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75</a:t>
                      </a:r>
                    </a:p>
                    <a:p>
                      <a:endParaRPr lang="en-US" sz="1200" dirty="0">
                        <a:latin typeface="Times New Roman" panose="02020603050405020304" pitchFamily="18" charset="0"/>
                        <a:cs typeface="Times New Roman" panose="02020603050405020304" pitchFamily="18" charset="0"/>
                      </a:endParaRPr>
                    </a:p>
                  </a:txBody>
                  <a:tcPr/>
                </a:tc>
                <a:tc>
                  <a:txBody>
                    <a:bodyPr/>
                    <a:lstStyle/>
                    <a:p>
                      <a:r>
                        <a:rPr lang="en-US" sz="1200" dirty="0">
                          <a:latin typeface="Times New Roman" panose="02020603050405020304" pitchFamily="18" charset="0"/>
                          <a:cs typeface="Times New Roman" panose="02020603050405020304" pitchFamily="18" charset="0"/>
                        </a:rPr>
                        <a:t>100%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75</a:t>
                      </a:r>
                    </a:p>
                    <a:p>
                      <a:endParaRPr 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18189760"/>
                  </a:ext>
                </a:extLst>
              </a:tr>
              <a:tr h="630975">
                <a:tc>
                  <a:txBody>
                    <a:bodyPr/>
                    <a:lstStyle/>
                    <a:p>
                      <a:r>
                        <a:rPr lang="en-US" sz="1200" dirty="0">
                          <a:latin typeface="Times New Roman" panose="02020603050405020304" pitchFamily="18" charset="0"/>
                          <a:cs typeface="Times New Roman" panose="02020603050405020304" pitchFamily="18" charset="0"/>
                        </a:rPr>
                        <a:t>Subsidy to Women Cooperative Society-SOPD scheme</a:t>
                      </a:r>
                    </a:p>
                  </a:txBody>
                  <a:tcPr/>
                </a:tc>
                <a:tc>
                  <a:txBody>
                    <a:bodyPr/>
                    <a:lstStyle/>
                    <a:p>
                      <a:r>
                        <a:rPr lang="en-US" sz="1200" dirty="0">
                          <a:latin typeface="Times New Roman" panose="02020603050405020304" pitchFamily="18" charset="0"/>
                          <a:cs typeface="Times New Roman" panose="02020603050405020304" pitchFamily="18" charset="0"/>
                        </a:rPr>
                        <a:t>Subsidy to women cooperative society </a:t>
                      </a:r>
                    </a:p>
                  </a:txBody>
                  <a:tcPr/>
                </a:tc>
                <a:tc>
                  <a:txBody>
                    <a:bodyPr/>
                    <a:lstStyle/>
                    <a:p>
                      <a:r>
                        <a:rPr lang="en-US" sz="1200" dirty="0">
                          <a:latin typeface="Times New Roman" panose="02020603050405020304" pitchFamily="18" charset="0"/>
                          <a:cs typeface="Times New Roman" panose="02020603050405020304" pitchFamily="18" charset="0"/>
                        </a:rPr>
                        <a:t>SOPD</a:t>
                      </a:r>
                    </a:p>
                  </a:txBody>
                  <a:tcPr/>
                </a:tc>
                <a:tc>
                  <a:txBody>
                    <a:bodyPr/>
                    <a:lstStyle/>
                    <a:p>
                      <a:r>
                        <a:rPr lang="en-US" sz="1200" dirty="0">
                          <a:latin typeface="Times New Roman" panose="02020603050405020304" pitchFamily="18" charset="0"/>
                          <a:cs typeface="Times New Roman" panose="02020603050405020304" pitchFamily="18" charset="0"/>
                        </a:rPr>
                        <a:t>Cooperative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205</a:t>
                      </a:r>
                    </a:p>
                    <a:p>
                      <a:endParaRPr lang="en-US" sz="1200" dirty="0">
                        <a:latin typeface="Times New Roman" panose="02020603050405020304" pitchFamily="18" charset="0"/>
                        <a:cs typeface="Times New Roman" panose="02020603050405020304" pitchFamily="18" charset="0"/>
                      </a:endParaRPr>
                    </a:p>
                  </a:txBody>
                  <a:tcPr/>
                </a:tc>
                <a:tc>
                  <a:txBody>
                    <a:bodyPr/>
                    <a:lstStyle/>
                    <a:p>
                      <a:r>
                        <a:rPr lang="en-US" sz="1200" dirty="0">
                          <a:latin typeface="Times New Roman" panose="02020603050405020304" pitchFamily="18" charset="0"/>
                          <a:cs typeface="Times New Roman" panose="02020603050405020304" pitchFamily="18" charset="0"/>
                        </a:rPr>
                        <a:t>100%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205</a:t>
                      </a:r>
                    </a:p>
                    <a:p>
                      <a:endParaRPr 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73594926"/>
                  </a:ext>
                </a:extLst>
              </a:tr>
              <a:tr h="630975">
                <a:tc>
                  <a:txBody>
                    <a:bodyPr/>
                    <a:lstStyle/>
                    <a:p>
                      <a:r>
                        <a:rPr lang="en-US" sz="1200" dirty="0" err="1">
                          <a:latin typeface="Times New Roman" panose="02020603050405020304" pitchFamily="18" charset="0"/>
                          <a:cs typeface="Times New Roman" panose="02020603050405020304" pitchFamily="18" charset="0"/>
                        </a:rPr>
                        <a:t>Orunodoi</a:t>
                      </a:r>
                      <a:r>
                        <a:rPr lang="en-US" sz="1200" dirty="0">
                          <a:latin typeface="Times New Roman" panose="02020603050405020304" pitchFamily="18" charset="0"/>
                          <a:cs typeface="Times New Roman" panose="02020603050405020304" pitchFamily="18" charset="0"/>
                        </a:rPr>
                        <a:t>  (</a:t>
                      </a:r>
                      <a:r>
                        <a:rPr lang="en-US" sz="1200" i="1" dirty="0">
                          <a:latin typeface="Times New Roman" panose="02020603050405020304" pitchFamily="18" charset="0"/>
                          <a:cs typeface="Times New Roman" panose="02020603050405020304" pitchFamily="18" charset="0"/>
                        </a:rPr>
                        <a:t>Flagship Scheme</a:t>
                      </a:r>
                      <a:r>
                        <a:rPr lang="en-US" sz="1200" dirty="0">
                          <a:latin typeface="Times New Roman" panose="02020603050405020304" pitchFamily="18" charset="0"/>
                          <a:cs typeface="Times New Roman" panose="02020603050405020304" pitchFamily="18" charset="0"/>
                        </a:rPr>
                        <a:t>)</a:t>
                      </a:r>
                    </a:p>
                  </a:txBody>
                  <a:tcPr/>
                </a:tc>
                <a:tc>
                  <a:txBody>
                    <a:bodyPr/>
                    <a:lstStyle/>
                    <a:p>
                      <a:r>
                        <a:rPr lang="en-US" sz="1200" dirty="0">
                          <a:latin typeface="Times New Roman" panose="02020603050405020304" pitchFamily="18" charset="0"/>
                          <a:cs typeface="Times New Roman" panose="02020603050405020304" pitchFamily="18" charset="0"/>
                        </a:rPr>
                        <a:t>Rs, 1250/- PM will be provided to women and disable </a:t>
                      </a:r>
                    </a:p>
                  </a:txBody>
                  <a:tcPr/>
                </a:tc>
                <a:tc>
                  <a:txBody>
                    <a:bodyPr/>
                    <a:lstStyle/>
                    <a:p>
                      <a:r>
                        <a:rPr lang="en-US" sz="1200" dirty="0">
                          <a:latin typeface="Times New Roman" panose="02020603050405020304" pitchFamily="18" charset="0"/>
                          <a:cs typeface="Times New Roman" panose="02020603050405020304" pitchFamily="18" charset="0"/>
                        </a:rPr>
                        <a:t>SOPD</a:t>
                      </a:r>
                    </a:p>
                  </a:txBody>
                  <a:tcPr/>
                </a:tc>
                <a:tc>
                  <a:txBody>
                    <a:bodyPr/>
                    <a:lstStyle/>
                    <a:p>
                      <a:r>
                        <a:rPr lang="en-US" sz="1200" dirty="0">
                          <a:latin typeface="Times New Roman" panose="02020603050405020304" pitchFamily="18" charset="0"/>
                          <a:cs typeface="Times New Roman" panose="02020603050405020304" pitchFamily="18" charset="0"/>
                        </a:rPr>
                        <a:t>Finance </a:t>
                      </a:r>
                    </a:p>
                  </a:txBody>
                  <a:tcPr/>
                </a:tc>
                <a:tc>
                  <a:txBody>
                    <a:bodyPr/>
                    <a:lstStyle/>
                    <a:p>
                      <a:r>
                        <a:rPr lang="en-IN"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500000</a:t>
                      </a:r>
                    </a:p>
                  </a:txBody>
                  <a:tcPr/>
                </a:tc>
                <a:tc>
                  <a:txBody>
                    <a:bodyPr/>
                    <a:lstStyle/>
                    <a:p>
                      <a:r>
                        <a:rPr lang="en-US" sz="1200" dirty="0">
                          <a:latin typeface="Times New Roman" panose="02020603050405020304" pitchFamily="18" charset="0"/>
                          <a:cs typeface="Times New Roman" panose="02020603050405020304" pitchFamily="18" charset="0"/>
                        </a:rPr>
                        <a:t>98%</a:t>
                      </a:r>
                    </a:p>
                  </a:txBody>
                  <a:tcPr/>
                </a:tc>
                <a:tc>
                  <a:txBody>
                    <a:bodyPr/>
                    <a:lstStyle/>
                    <a:p>
                      <a:r>
                        <a:rPr lang="en-IN"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490000</a:t>
                      </a:r>
                    </a:p>
                  </a:txBody>
                  <a:tcPr/>
                </a:tc>
                <a:extLst>
                  <a:ext uri="{0D108BD9-81ED-4DB2-BD59-A6C34878D82A}">
                    <a16:rowId xmlns:a16="http://schemas.microsoft.com/office/drawing/2014/main" val="1932625277"/>
                  </a:ext>
                </a:extLst>
              </a:tr>
              <a:tr h="450696">
                <a:tc>
                  <a:txBody>
                    <a:bodyPr/>
                    <a:lstStyle/>
                    <a:p>
                      <a:r>
                        <a:rPr lang="en-US" sz="1200" dirty="0">
                          <a:latin typeface="Times New Roman" panose="02020603050405020304" pitchFamily="18" charset="0"/>
                          <a:cs typeface="Times New Roman" panose="02020603050405020304" pitchFamily="18" charset="0"/>
                        </a:rPr>
                        <a:t>Pradhan Mantri Matru Vandana Yojana</a:t>
                      </a:r>
                    </a:p>
                  </a:txBody>
                  <a:tcPr/>
                </a:tc>
                <a:tc>
                  <a:txBody>
                    <a:bodyPr/>
                    <a:lstStyle/>
                    <a:p>
                      <a:r>
                        <a:rPr lang="en-US" sz="1200" dirty="0">
                          <a:latin typeface="Times New Roman" panose="02020603050405020304" pitchFamily="18" charset="0"/>
                          <a:cs typeface="Times New Roman" panose="02020603050405020304" pitchFamily="18" charset="0"/>
                        </a:rPr>
                        <a:t>To improve the maternal health and nutrition </a:t>
                      </a:r>
                    </a:p>
                  </a:txBody>
                  <a:tcPr/>
                </a:tc>
                <a:tc>
                  <a:txBody>
                    <a:bodyPr/>
                    <a:lstStyle/>
                    <a:p>
                      <a:r>
                        <a:rPr lang="en-US" sz="1200" dirty="0">
                          <a:latin typeface="Times New Roman" panose="02020603050405020304" pitchFamily="18" charset="0"/>
                          <a:cs typeface="Times New Roman" panose="02020603050405020304" pitchFamily="18" charset="0"/>
                        </a:rPr>
                        <a:t>CSS</a:t>
                      </a:r>
                    </a:p>
                  </a:txBody>
                  <a:tcPr/>
                </a:tc>
                <a:tc>
                  <a:txBody>
                    <a:bodyPr/>
                    <a:lstStyle/>
                    <a:p>
                      <a:r>
                        <a:rPr lang="en-US" sz="1200" dirty="0">
                          <a:latin typeface="Times New Roman" panose="02020603050405020304" pitchFamily="18" charset="0"/>
                          <a:cs typeface="Times New Roman" panose="02020603050405020304" pitchFamily="18" charset="0"/>
                        </a:rPr>
                        <a:t>WCD</a:t>
                      </a:r>
                    </a:p>
                  </a:txBody>
                  <a:tcPr/>
                </a:tc>
                <a:tc>
                  <a:txBody>
                    <a:bodyPr/>
                    <a:lstStyle/>
                    <a:p>
                      <a:r>
                        <a:rPr lang="en-IN" sz="1200" dirty="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8889</a:t>
                      </a:r>
                    </a:p>
                  </a:txBody>
                  <a:tcPr/>
                </a:tc>
                <a:tc>
                  <a:txBody>
                    <a:bodyPr/>
                    <a:lstStyle/>
                    <a:p>
                      <a:r>
                        <a:rPr lang="en-US" sz="1200" dirty="0">
                          <a:latin typeface="Times New Roman" panose="02020603050405020304" pitchFamily="18" charset="0"/>
                          <a:cs typeface="Times New Roman" panose="02020603050405020304" pitchFamily="18" charset="0"/>
                        </a:rPr>
                        <a:t>100%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8889</a:t>
                      </a:r>
                    </a:p>
                    <a:p>
                      <a:endParaRPr 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58673614"/>
                  </a:ext>
                </a:extLst>
              </a:tr>
            </a:tbl>
          </a:graphicData>
        </a:graphic>
      </p:graphicFrame>
    </p:spTree>
    <p:extLst>
      <p:ext uri="{BB962C8B-B14F-4D97-AF65-F5344CB8AC3E}">
        <p14:creationId xmlns:p14="http://schemas.microsoft.com/office/powerpoint/2010/main" val="731699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D5B88-C0CD-7AE4-D471-77E241F9A3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C58BD5-B9DD-B766-DAE6-28B17850A560}"/>
              </a:ext>
            </a:extLst>
          </p:cNvPr>
          <p:cNvSpPr>
            <a:spLocks noGrp="1"/>
          </p:cNvSpPr>
          <p:nvPr>
            <p:ph type="title"/>
          </p:nvPr>
        </p:nvSpPr>
        <p:spPr>
          <a:xfrm>
            <a:off x="451384" y="240434"/>
            <a:ext cx="11289231" cy="841883"/>
          </a:xfrm>
        </p:spPr>
        <p:txBody>
          <a:bodyPr>
            <a:noAutofit/>
          </a:bodyPr>
          <a:lstStyle/>
          <a:p>
            <a:r>
              <a:rPr lang="en-IN" sz="3200" b="1" dirty="0">
                <a:latin typeface="Times New Roman" panose="02020603050405020304" pitchFamily="18" charset="0"/>
                <a:cs typeface="Times New Roman" panose="02020603050405020304" pitchFamily="18" charset="0"/>
              </a:rPr>
              <a:t>Overview of the Schemes/Programmes benefitting women and girls </a:t>
            </a:r>
          </a:p>
        </p:txBody>
      </p:sp>
      <p:graphicFrame>
        <p:nvGraphicFramePr>
          <p:cNvPr id="3" name="Table 2">
            <a:extLst>
              <a:ext uri="{FF2B5EF4-FFF2-40B4-BE49-F238E27FC236}">
                <a16:creationId xmlns:a16="http://schemas.microsoft.com/office/drawing/2014/main" id="{89EBA34C-C466-C540-D982-5B5A2D06A25C}"/>
              </a:ext>
            </a:extLst>
          </p:cNvPr>
          <p:cNvGraphicFramePr>
            <a:graphicFrameLocks noGrp="1"/>
          </p:cNvGraphicFramePr>
          <p:nvPr>
            <p:extLst>
              <p:ext uri="{D42A27DB-BD31-4B8C-83A1-F6EECF244321}">
                <p14:modId xmlns:p14="http://schemas.microsoft.com/office/powerpoint/2010/main" val="2716103855"/>
              </p:ext>
            </p:extLst>
          </p:nvPr>
        </p:nvGraphicFramePr>
        <p:xfrm>
          <a:off x="237191" y="1542210"/>
          <a:ext cx="11717615" cy="5272610"/>
        </p:xfrm>
        <a:graphic>
          <a:graphicData uri="http://schemas.openxmlformats.org/drawingml/2006/table">
            <a:tbl>
              <a:tblPr firstRow="1" bandRow="1">
                <a:tableStyleId>{D7AC3CCA-C797-4891-BE02-D94E43425B78}</a:tableStyleId>
              </a:tblPr>
              <a:tblGrid>
                <a:gridCol w="2020451">
                  <a:extLst>
                    <a:ext uri="{9D8B030D-6E8A-4147-A177-3AD203B41FA5}">
                      <a16:colId xmlns:a16="http://schemas.microsoft.com/office/drawing/2014/main" val="631799284"/>
                    </a:ext>
                  </a:extLst>
                </a:gridCol>
                <a:gridCol w="3327400">
                  <a:extLst>
                    <a:ext uri="{9D8B030D-6E8A-4147-A177-3AD203B41FA5}">
                      <a16:colId xmlns:a16="http://schemas.microsoft.com/office/drawing/2014/main" val="4016377582"/>
                    </a:ext>
                  </a:extLst>
                </a:gridCol>
                <a:gridCol w="1206500">
                  <a:extLst>
                    <a:ext uri="{9D8B030D-6E8A-4147-A177-3AD203B41FA5}">
                      <a16:colId xmlns:a16="http://schemas.microsoft.com/office/drawing/2014/main" val="1681327514"/>
                    </a:ext>
                  </a:extLst>
                </a:gridCol>
                <a:gridCol w="901700">
                  <a:extLst>
                    <a:ext uri="{9D8B030D-6E8A-4147-A177-3AD203B41FA5}">
                      <a16:colId xmlns:a16="http://schemas.microsoft.com/office/drawing/2014/main" val="56592798"/>
                    </a:ext>
                  </a:extLst>
                </a:gridCol>
                <a:gridCol w="1118816">
                  <a:extLst>
                    <a:ext uri="{9D8B030D-6E8A-4147-A177-3AD203B41FA5}">
                      <a16:colId xmlns:a16="http://schemas.microsoft.com/office/drawing/2014/main" val="692863733"/>
                    </a:ext>
                  </a:extLst>
                </a:gridCol>
                <a:gridCol w="1494364">
                  <a:extLst>
                    <a:ext uri="{9D8B030D-6E8A-4147-A177-3AD203B41FA5}">
                      <a16:colId xmlns:a16="http://schemas.microsoft.com/office/drawing/2014/main" val="674734111"/>
                    </a:ext>
                  </a:extLst>
                </a:gridCol>
                <a:gridCol w="1648384">
                  <a:extLst>
                    <a:ext uri="{9D8B030D-6E8A-4147-A177-3AD203B41FA5}">
                      <a16:colId xmlns:a16="http://schemas.microsoft.com/office/drawing/2014/main" val="3852650086"/>
                    </a:ext>
                  </a:extLst>
                </a:gridCol>
              </a:tblGrid>
              <a:tr h="618298">
                <a:tc>
                  <a:txBody>
                    <a:bodyPr/>
                    <a:lstStyle/>
                    <a:p>
                      <a:r>
                        <a:rPr lang="en-US" sz="1600" dirty="0">
                          <a:latin typeface="Times New Roman" panose="02020603050405020304" pitchFamily="18" charset="0"/>
                          <a:cs typeface="Times New Roman" panose="02020603050405020304" pitchFamily="18" charset="0"/>
                        </a:rPr>
                        <a:t>Scheme </a:t>
                      </a:r>
                    </a:p>
                  </a:txBody>
                  <a:tcPr/>
                </a:tc>
                <a:tc>
                  <a:txBody>
                    <a:bodyPr/>
                    <a:lstStyle/>
                    <a:p>
                      <a:r>
                        <a:rPr lang="en-US" sz="1600" dirty="0">
                          <a:latin typeface="Times New Roman" panose="02020603050405020304" pitchFamily="18" charset="0"/>
                          <a:cs typeface="Times New Roman" panose="02020603050405020304" pitchFamily="18" charset="0"/>
                        </a:rPr>
                        <a:t>Objective of the scheme </a:t>
                      </a:r>
                    </a:p>
                  </a:txBody>
                  <a:tcPr/>
                </a:tc>
                <a:tc>
                  <a:txBody>
                    <a:bodyPr/>
                    <a:lstStyle/>
                    <a:p>
                      <a:r>
                        <a:rPr lang="en-US" sz="1600" dirty="0">
                          <a:latin typeface="Times New Roman" panose="02020603050405020304" pitchFamily="18" charset="0"/>
                          <a:cs typeface="Times New Roman" panose="02020603050405020304" pitchFamily="18" charset="0"/>
                        </a:rPr>
                        <a:t>Type of Scheme </a:t>
                      </a:r>
                    </a:p>
                  </a:txBody>
                  <a:tcPr/>
                </a:tc>
                <a:tc>
                  <a:txBody>
                    <a:bodyPr/>
                    <a:lstStyle/>
                    <a:p>
                      <a:r>
                        <a:rPr lang="en-US" sz="1600" dirty="0">
                          <a:latin typeface="Times New Roman" panose="02020603050405020304" pitchFamily="18" charset="0"/>
                          <a:cs typeface="Times New Roman" panose="02020603050405020304" pitchFamily="18" charset="0"/>
                        </a:rPr>
                        <a:t>Department </a:t>
                      </a:r>
                    </a:p>
                  </a:txBody>
                  <a:tcPr/>
                </a:tc>
                <a:tc>
                  <a:txBody>
                    <a:bodyPr/>
                    <a:lstStyle/>
                    <a:p>
                      <a:r>
                        <a:rPr lang="en-US" sz="1600" dirty="0">
                          <a:latin typeface="Times New Roman" panose="02020603050405020304" pitchFamily="18" charset="0"/>
                          <a:cs typeface="Times New Roman" panose="02020603050405020304" pitchFamily="18" charset="0"/>
                        </a:rPr>
                        <a:t>Total Budget</a:t>
                      </a:r>
                    </a:p>
                  </a:txBody>
                  <a:tcPr/>
                </a:tc>
                <a:tc>
                  <a:txBody>
                    <a:bodyPr/>
                    <a:lstStyle/>
                    <a:p>
                      <a:r>
                        <a:rPr lang="en-US" sz="1600" dirty="0">
                          <a:latin typeface="Times New Roman" panose="02020603050405020304" pitchFamily="18" charset="0"/>
                          <a:cs typeface="Times New Roman" panose="02020603050405020304" pitchFamily="18" charset="0"/>
                        </a:rPr>
                        <a:t>% of Allocation </a:t>
                      </a:r>
                    </a:p>
                  </a:txBody>
                  <a:tcPr/>
                </a:tc>
                <a:tc>
                  <a:txBody>
                    <a:bodyPr/>
                    <a:lstStyle/>
                    <a:p>
                      <a:r>
                        <a:rPr lang="en-US" sz="1600" dirty="0">
                          <a:latin typeface="Times New Roman" panose="02020603050405020304" pitchFamily="18" charset="0"/>
                          <a:cs typeface="Times New Roman" panose="02020603050405020304" pitchFamily="18" charset="0"/>
                        </a:rPr>
                        <a:t>Amount for women empowerment </a:t>
                      </a:r>
                    </a:p>
                  </a:txBody>
                  <a:tcPr/>
                </a:tc>
                <a:extLst>
                  <a:ext uri="{0D108BD9-81ED-4DB2-BD59-A6C34878D82A}">
                    <a16:rowId xmlns:a16="http://schemas.microsoft.com/office/drawing/2014/main" val="1236492842"/>
                  </a:ext>
                </a:extLst>
              </a:tr>
              <a:tr h="533185">
                <a:tc>
                  <a:txBody>
                    <a:bodyPr/>
                    <a:lstStyle/>
                    <a:p>
                      <a:r>
                        <a:rPr lang="en-US" sz="1200" dirty="0">
                          <a:latin typeface="Times New Roman" panose="02020603050405020304" pitchFamily="18" charset="0"/>
                          <a:cs typeface="Times New Roman" panose="02020603050405020304" pitchFamily="18" charset="0"/>
                        </a:rPr>
                        <a:t>Scheme for protection of woman from Domestic Violence</a:t>
                      </a:r>
                    </a:p>
                  </a:txBody>
                  <a:tcPr/>
                </a:tc>
                <a:tc>
                  <a:txBody>
                    <a:bodyPr/>
                    <a:lstStyle/>
                    <a:p>
                      <a:r>
                        <a:rPr lang="en-US" sz="1200" dirty="0">
                          <a:latin typeface="Times New Roman" panose="02020603050405020304" pitchFamily="18" charset="0"/>
                          <a:cs typeface="Times New Roman" panose="02020603050405020304" pitchFamily="18" charset="0"/>
                        </a:rPr>
                        <a:t>Capacity Building program for service provider </a:t>
                      </a:r>
                    </a:p>
                  </a:txBody>
                  <a:tcPr/>
                </a:tc>
                <a:tc>
                  <a:txBody>
                    <a:bodyPr/>
                    <a:lstStyle/>
                    <a:p>
                      <a:r>
                        <a:rPr lang="en-US" sz="1200" dirty="0">
                          <a:latin typeface="Times New Roman" panose="02020603050405020304" pitchFamily="18" charset="0"/>
                          <a:cs typeface="Times New Roman" panose="02020603050405020304" pitchFamily="18" charset="0"/>
                        </a:rPr>
                        <a:t>EE</a:t>
                      </a:r>
                    </a:p>
                  </a:txBody>
                  <a:tcPr/>
                </a:tc>
                <a:tc>
                  <a:txBody>
                    <a:bodyPr/>
                    <a:lstStyle/>
                    <a:p>
                      <a:r>
                        <a:rPr lang="en-US" sz="1200" dirty="0">
                          <a:latin typeface="Times New Roman" panose="02020603050405020304" pitchFamily="18" charset="0"/>
                          <a:cs typeface="Times New Roman" panose="02020603050405020304" pitchFamily="18" charset="0"/>
                        </a:rPr>
                        <a:t>WCD</a:t>
                      </a:r>
                    </a:p>
                  </a:txBody>
                  <a:tcPr/>
                </a:tc>
                <a:tc>
                  <a:txBody>
                    <a:bodyPr/>
                    <a:lstStyle/>
                    <a:p>
                      <a:r>
                        <a:rPr lang="en-IN" sz="1200" dirty="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42.75</a:t>
                      </a:r>
                    </a:p>
                  </a:txBody>
                  <a:tcPr/>
                </a:tc>
                <a:tc>
                  <a:txBody>
                    <a:bodyPr/>
                    <a:lstStyle/>
                    <a:p>
                      <a:r>
                        <a:rPr lang="en-US" sz="1200" dirty="0">
                          <a:latin typeface="Times New Roman" panose="02020603050405020304" pitchFamily="18" charset="0"/>
                          <a:cs typeface="Times New Roman" panose="02020603050405020304" pitchFamily="18" charset="0"/>
                        </a:rPr>
                        <a:t>100%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42.75</a:t>
                      </a:r>
                    </a:p>
                    <a:p>
                      <a:endParaRPr 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91525972"/>
                  </a:ext>
                </a:extLst>
              </a:tr>
              <a:tr h="533185">
                <a:tc>
                  <a:txBody>
                    <a:bodyPr/>
                    <a:lstStyle/>
                    <a:p>
                      <a:r>
                        <a:rPr lang="en-US" sz="1200" dirty="0">
                          <a:latin typeface="Times New Roman" panose="02020603050405020304" pitchFamily="18" charset="0"/>
                          <a:cs typeface="Times New Roman" panose="02020603050405020304" pitchFamily="18" charset="0"/>
                        </a:rPr>
                        <a:t>Scheme for protection of women against sexual harassment at workplace </a:t>
                      </a:r>
                    </a:p>
                  </a:txBody>
                  <a:tcPr/>
                </a:tc>
                <a:tc>
                  <a:txBody>
                    <a:bodyPr/>
                    <a:lstStyle/>
                    <a:p>
                      <a:r>
                        <a:rPr lang="en-US" sz="1200" dirty="0">
                          <a:latin typeface="Times New Roman" panose="02020603050405020304" pitchFamily="18" charset="0"/>
                          <a:cs typeface="Times New Roman" panose="02020603050405020304" pitchFamily="18" charset="0"/>
                        </a:rPr>
                        <a:t>Capacity building for service providers </a:t>
                      </a:r>
                    </a:p>
                  </a:txBody>
                  <a:tcPr/>
                </a:tc>
                <a:tc>
                  <a:txBody>
                    <a:bodyPr/>
                    <a:lstStyle/>
                    <a:p>
                      <a:r>
                        <a:rPr lang="en-US" sz="1200" dirty="0">
                          <a:latin typeface="Times New Roman" panose="02020603050405020304" pitchFamily="18" charset="0"/>
                          <a:cs typeface="Times New Roman" panose="02020603050405020304" pitchFamily="18" charset="0"/>
                        </a:rPr>
                        <a:t>EE</a:t>
                      </a:r>
                    </a:p>
                  </a:txBody>
                  <a:tcPr/>
                </a:tc>
                <a:tc>
                  <a:txBody>
                    <a:bodyPr/>
                    <a:lstStyle/>
                    <a:p>
                      <a:r>
                        <a:rPr lang="en-US" sz="1200" dirty="0">
                          <a:latin typeface="Times New Roman" panose="02020603050405020304" pitchFamily="18" charset="0"/>
                          <a:cs typeface="Times New Roman" panose="02020603050405020304" pitchFamily="18" charset="0"/>
                        </a:rPr>
                        <a:t>WCD </a:t>
                      </a:r>
                    </a:p>
                  </a:txBody>
                  <a:tcPr/>
                </a:tc>
                <a:tc>
                  <a:txBody>
                    <a:bodyPr/>
                    <a:lstStyle/>
                    <a:p>
                      <a:r>
                        <a:rPr lang="en-IN" sz="1200" dirty="0">
                          <a:latin typeface="Times New Roman" panose="02020603050405020304" pitchFamily="18" charset="0"/>
                          <a:cs typeface="Times New Roman" panose="02020603050405020304" pitchFamily="18" charset="0"/>
                        </a:rPr>
                        <a:t>₹9.00</a:t>
                      </a:r>
                      <a:endParaRPr lang="en-US" sz="1200" dirty="0">
                        <a:latin typeface="Times New Roman" panose="02020603050405020304" pitchFamily="18" charset="0"/>
                        <a:cs typeface="Times New Roman" panose="02020603050405020304" pitchFamily="18" charset="0"/>
                      </a:endParaRPr>
                    </a:p>
                  </a:txBody>
                  <a:tcPr/>
                </a:tc>
                <a:tc>
                  <a:txBody>
                    <a:bodyPr/>
                    <a:lstStyle/>
                    <a:p>
                      <a:r>
                        <a:rPr lang="en-US" sz="1200" dirty="0">
                          <a:latin typeface="Times New Roman" panose="02020603050405020304" pitchFamily="18" charset="0"/>
                          <a:cs typeface="Times New Roman" panose="02020603050405020304" pitchFamily="18" charset="0"/>
                        </a:rPr>
                        <a:t>100%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latin typeface="Times New Roman" panose="02020603050405020304" pitchFamily="18" charset="0"/>
                          <a:cs typeface="Times New Roman" panose="02020603050405020304" pitchFamily="18" charset="0"/>
                        </a:rPr>
                        <a:t>₹8.64</a:t>
                      </a:r>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27885970"/>
                  </a:ext>
                </a:extLst>
              </a:tr>
              <a:tr h="533185">
                <a:tc>
                  <a:txBody>
                    <a:bodyPr/>
                    <a:lstStyle/>
                    <a:p>
                      <a:r>
                        <a:rPr lang="en-US" sz="1200" dirty="0">
                          <a:latin typeface="Times New Roman" panose="02020603050405020304" pitchFamily="18" charset="0"/>
                          <a:cs typeface="Times New Roman" panose="02020603050405020304" pitchFamily="18" charset="0"/>
                        </a:rPr>
                        <a:t>Women Helpline-181-Central</a:t>
                      </a:r>
                    </a:p>
                  </a:txBody>
                  <a:tcPr/>
                </a:tc>
                <a:tc>
                  <a:txBody>
                    <a:bodyPr/>
                    <a:lstStyle/>
                    <a:p>
                      <a:r>
                        <a:rPr lang="en-US" sz="1200" dirty="0">
                          <a:latin typeface="Times New Roman" panose="02020603050405020304" pitchFamily="18" charset="0"/>
                          <a:cs typeface="Times New Roman" panose="02020603050405020304" pitchFamily="18" charset="0"/>
                        </a:rPr>
                        <a:t>Protection and redressal mechanism for women </a:t>
                      </a:r>
                    </a:p>
                  </a:txBody>
                  <a:tcPr/>
                </a:tc>
                <a:tc>
                  <a:txBody>
                    <a:bodyPr/>
                    <a:lstStyle/>
                    <a:p>
                      <a:r>
                        <a:rPr lang="en-US" sz="1200" dirty="0">
                          <a:latin typeface="Times New Roman" panose="02020603050405020304" pitchFamily="18" charset="0"/>
                          <a:cs typeface="Times New Roman" panose="02020603050405020304" pitchFamily="18" charset="0"/>
                        </a:rPr>
                        <a:t>CSS</a:t>
                      </a:r>
                    </a:p>
                  </a:txBody>
                  <a:tcPr/>
                </a:tc>
                <a:tc>
                  <a:txBody>
                    <a:bodyPr/>
                    <a:lstStyle/>
                    <a:p>
                      <a:r>
                        <a:rPr lang="en-US" sz="1200" dirty="0">
                          <a:latin typeface="Times New Roman" panose="02020603050405020304" pitchFamily="18" charset="0"/>
                          <a:cs typeface="Times New Roman" panose="02020603050405020304" pitchFamily="18" charset="0"/>
                        </a:rPr>
                        <a:t>WCD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55.2</a:t>
                      </a:r>
                    </a:p>
                    <a:p>
                      <a:endParaRPr lang="en-US" sz="1200" dirty="0">
                        <a:latin typeface="Times New Roman" panose="02020603050405020304" pitchFamily="18" charset="0"/>
                        <a:cs typeface="Times New Roman" panose="02020603050405020304" pitchFamily="18" charset="0"/>
                      </a:endParaRPr>
                    </a:p>
                  </a:txBody>
                  <a:tcPr/>
                </a:tc>
                <a:tc>
                  <a:txBody>
                    <a:bodyPr/>
                    <a:lstStyle/>
                    <a:p>
                      <a:r>
                        <a:rPr lang="en-US" sz="1200" dirty="0">
                          <a:latin typeface="Times New Roman" panose="02020603050405020304" pitchFamily="18" charset="0"/>
                          <a:cs typeface="Times New Roman" panose="02020603050405020304" pitchFamily="18" charset="0"/>
                        </a:rPr>
                        <a:t>100%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55.2</a:t>
                      </a:r>
                    </a:p>
                    <a:p>
                      <a:endParaRPr 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10415935"/>
                  </a:ext>
                </a:extLst>
              </a:tr>
              <a:tr h="533185">
                <a:tc>
                  <a:txBody>
                    <a:bodyPr/>
                    <a:lstStyle/>
                    <a:p>
                      <a:r>
                        <a:rPr lang="en-US" sz="1200" dirty="0">
                          <a:latin typeface="Times New Roman" panose="02020603050405020304" pitchFamily="18" charset="0"/>
                          <a:cs typeface="Times New Roman" panose="02020603050405020304" pitchFamily="18" charset="0"/>
                        </a:rPr>
                        <a:t>Sakhi Niwas</a:t>
                      </a:r>
                    </a:p>
                  </a:txBody>
                  <a:tcPr/>
                </a:tc>
                <a:tc>
                  <a:txBody>
                    <a:bodyPr/>
                    <a:lstStyle/>
                    <a:p>
                      <a:r>
                        <a:rPr lang="en-IN" sz="1200" kern="1200" dirty="0">
                          <a:solidFill>
                            <a:schemeClr val="dk1"/>
                          </a:solidFill>
                          <a:latin typeface="Times New Roman" panose="02020603050405020304" pitchFamily="18" charset="0"/>
                          <a:ea typeface="+mn-ea"/>
                          <a:cs typeface="Times New Roman" panose="02020603050405020304" pitchFamily="18" charset="0"/>
                        </a:rPr>
                        <a:t>safe, affordable, and conveniently located accommodation for working women and women pursuing higher education or training</a:t>
                      </a:r>
                      <a:endParaRPr lang="en-US" sz="1200"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r>
                        <a:rPr lang="en-US" sz="1200" dirty="0">
                          <a:latin typeface="Times New Roman" panose="02020603050405020304" pitchFamily="18" charset="0"/>
                          <a:cs typeface="Times New Roman" panose="02020603050405020304" pitchFamily="18" charset="0"/>
                        </a:rPr>
                        <a:t>CSS</a:t>
                      </a:r>
                    </a:p>
                  </a:txBody>
                  <a:tcPr/>
                </a:tc>
                <a:tc>
                  <a:txBody>
                    <a:bodyPr/>
                    <a:lstStyle/>
                    <a:p>
                      <a:r>
                        <a:rPr lang="en-US" sz="1200" dirty="0">
                          <a:latin typeface="Times New Roman" panose="02020603050405020304" pitchFamily="18" charset="0"/>
                          <a:cs typeface="Times New Roman" panose="02020603050405020304" pitchFamily="18" charset="0"/>
                        </a:rPr>
                        <a:t>WCD</a:t>
                      </a:r>
                    </a:p>
                  </a:txBody>
                  <a:tcPr/>
                </a:tc>
                <a:tc>
                  <a:txBody>
                    <a:bodyPr/>
                    <a:lstStyle/>
                    <a:p>
                      <a:r>
                        <a:rPr lang="en-IN" sz="1200" dirty="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137.07</a:t>
                      </a:r>
                    </a:p>
                  </a:txBody>
                  <a:tcPr/>
                </a:tc>
                <a:tc>
                  <a:txBody>
                    <a:bodyPr/>
                    <a:lstStyle/>
                    <a:p>
                      <a:r>
                        <a:rPr lang="en-US" sz="1200" dirty="0">
                          <a:latin typeface="Times New Roman" panose="02020603050405020304" pitchFamily="18" charset="0"/>
                          <a:cs typeface="Times New Roman" panose="02020603050405020304" pitchFamily="18" charset="0"/>
                        </a:rPr>
                        <a:t>100%</a:t>
                      </a:r>
                    </a:p>
                  </a:txBody>
                  <a:tcPr/>
                </a:tc>
                <a:tc>
                  <a:txBody>
                    <a:bodyPr/>
                    <a:lstStyle/>
                    <a:p>
                      <a:r>
                        <a:rPr lang="en-IN" sz="1200" dirty="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137.07</a:t>
                      </a:r>
                    </a:p>
                  </a:txBody>
                  <a:tcPr/>
                </a:tc>
                <a:extLst>
                  <a:ext uri="{0D108BD9-81ED-4DB2-BD59-A6C34878D82A}">
                    <a16:rowId xmlns:a16="http://schemas.microsoft.com/office/drawing/2014/main" val="2438803569"/>
                  </a:ext>
                </a:extLst>
              </a:tr>
              <a:tr h="533185">
                <a:tc>
                  <a:txBody>
                    <a:bodyPr/>
                    <a:lstStyle/>
                    <a:p>
                      <a:r>
                        <a:rPr lang="en-US" sz="1200" dirty="0">
                          <a:latin typeface="Times New Roman" panose="02020603050405020304" pitchFamily="18" charset="0"/>
                          <a:cs typeface="Times New Roman" panose="02020603050405020304" pitchFamily="18" charset="0"/>
                        </a:rPr>
                        <a:t>One Stop Crisis Centre</a:t>
                      </a:r>
                    </a:p>
                  </a:txBody>
                  <a:tcPr/>
                </a:tc>
                <a:tc>
                  <a:txBody>
                    <a:bodyPr/>
                    <a:lstStyle/>
                    <a:p>
                      <a:r>
                        <a:rPr lang="en-IN" sz="1200" kern="1200" dirty="0">
                          <a:solidFill>
                            <a:schemeClr val="dk1"/>
                          </a:solidFill>
                          <a:latin typeface="Times New Roman" panose="02020603050405020304" pitchFamily="18" charset="0"/>
                          <a:ea typeface="+mn-ea"/>
                          <a:cs typeface="Times New Roman" panose="02020603050405020304" pitchFamily="18" charset="0"/>
                        </a:rPr>
                        <a:t>intended to support women affected by violence, in private and public spaces, within the family, community and at the workplace</a:t>
                      </a:r>
                      <a:endParaRPr lang="en-US" sz="1200"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r>
                        <a:rPr lang="en-US" sz="1200" dirty="0">
                          <a:latin typeface="Times New Roman" panose="02020603050405020304" pitchFamily="18" charset="0"/>
                          <a:cs typeface="Times New Roman" panose="02020603050405020304" pitchFamily="18" charset="0"/>
                        </a:rPr>
                        <a:t>CSS</a:t>
                      </a:r>
                    </a:p>
                  </a:txBody>
                  <a:tcPr/>
                </a:tc>
                <a:tc>
                  <a:txBody>
                    <a:bodyPr/>
                    <a:lstStyle/>
                    <a:p>
                      <a:r>
                        <a:rPr lang="en-US" sz="1200" dirty="0">
                          <a:latin typeface="Times New Roman" panose="02020603050405020304" pitchFamily="18" charset="0"/>
                          <a:cs typeface="Times New Roman" panose="02020603050405020304" pitchFamily="18" charset="0"/>
                        </a:rPr>
                        <a:t>WCD</a:t>
                      </a:r>
                    </a:p>
                  </a:txBody>
                  <a:tcPr/>
                </a:tc>
                <a:tc>
                  <a:txBody>
                    <a:bodyPr/>
                    <a:lstStyle/>
                    <a:p>
                      <a:r>
                        <a:rPr lang="en-IN" sz="1200" dirty="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101</a:t>
                      </a:r>
                    </a:p>
                  </a:txBody>
                  <a:tcPr/>
                </a:tc>
                <a:tc>
                  <a:txBody>
                    <a:bodyPr/>
                    <a:lstStyle/>
                    <a:p>
                      <a:r>
                        <a:rPr lang="en-US" sz="1200" dirty="0">
                          <a:latin typeface="Times New Roman" panose="02020603050405020304" pitchFamily="18" charset="0"/>
                          <a:cs typeface="Times New Roman" panose="02020603050405020304" pitchFamily="18" charset="0"/>
                        </a:rPr>
                        <a:t>100%</a:t>
                      </a:r>
                    </a:p>
                  </a:txBody>
                  <a:tcPr/>
                </a:tc>
                <a:tc>
                  <a:txBody>
                    <a:bodyPr/>
                    <a:lstStyle/>
                    <a:p>
                      <a:r>
                        <a:rPr lang="en-IN" sz="1200" dirty="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101</a:t>
                      </a:r>
                    </a:p>
                  </a:txBody>
                  <a:tcPr/>
                </a:tc>
                <a:extLst>
                  <a:ext uri="{0D108BD9-81ED-4DB2-BD59-A6C34878D82A}">
                    <a16:rowId xmlns:a16="http://schemas.microsoft.com/office/drawing/2014/main" val="3718189760"/>
                  </a:ext>
                </a:extLst>
              </a:tr>
              <a:tr h="533185">
                <a:tc>
                  <a:txBody>
                    <a:bodyPr/>
                    <a:lstStyle/>
                    <a:p>
                      <a:r>
                        <a:rPr lang="en-US" sz="1200" dirty="0">
                          <a:latin typeface="Times New Roman" panose="02020603050405020304" pitchFamily="18" charset="0"/>
                          <a:cs typeface="Times New Roman" panose="02020603050405020304" pitchFamily="18" charset="0"/>
                        </a:rPr>
                        <a:t>Shakti Sadan</a:t>
                      </a:r>
                    </a:p>
                  </a:txBody>
                  <a:tcPr/>
                </a:tc>
                <a:tc>
                  <a:txBody>
                    <a:bodyPr/>
                    <a:lstStyle/>
                    <a:p>
                      <a:r>
                        <a:rPr lang="en-IN" sz="1200" kern="1200" dirty="0">
                          <a:solidFill>
                            <a:schemeClr val="dk1"/>
                          </a:solidFill>
                          <a:latin typeface="Times New Roman" panose="02020603050405020304" pitchFamily="18" charset="0"/>
                          <a:ea typeface="+mn-ea"/>
                          <a:cs typeface="Times New Roman" panose="02020603050405020304" pitchFamily="18" charset="0"/>
                        </a:rPr>
                        <a:t>offers a safe and enabling environment, along with various support services like shelter, food, clothing, counselling and health care for survivors of GBV and trafficking</a:t>
                      </a:r>
                      <a:endParaRPr lang="en-US" sz="1200"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r>
                        <a:rPr lang="en-US" sz="1200" dirty="0">
                          <a:latin typeface="Times New Roman" panose="02020603050405020304" pitchFamily="18" charset="0"/>
                          <a:cs typeface="Times New Roman" panose="02020603050405020304" pitchFamily="18" charset="0"/>
                        </a:rPr>
                        <a:t>CSS</a:t>
                      </a:r>
                    </a:p>
                  </a:txBody>
                  <a:tcPr/>
                </a:tc>
                <a:tc>
                  <a:txBody>
                    <a:bodyPr/>
                    <a:lstStyle/>
                    <a:p>
                      <a:r>
                        <a:rPr lang="en-US" sz="1200" dirty="0">
                          <a:latin typeface="Times New Roman" panose="02020603050405020304" pitchFamily="18" charset="0"/>
                          <a:cs typeface="Times New Roman" panose="02020603050405020304" pitchFamily="18" charset="0"/>
                        </a:rPr>
                        <a:t>WCD</a:t>
                      </a:r>
                    </a:p>
                  </a:txBody>
                  <a:tcPr/>
                </a:tc>
                <a:tc>
                  <a:txBody>
                    <a:bodyPr/>
                    <a:lstStyle/>
                    <a:p>
                      <a:r>
                        <a:rPr lang="en-IN" sz="1200" dirty="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678.62</a:t>
                      </a:r>
                    </a:p>
                  </a:txBody>
                  <a:tcPr/>
                </a:tc>
                <a:tc>
                  <a:txBody>
                    <a:bodyPr/>
                    <a:lstStyle/>
                    <a:p>
                      <a:r>
                        <a:rPr lang="en-US" sz="1200" dirty="0">
                          <a:latin typeface="Times New Roman" panose="02020603050405020304" pitchFamily="18" charset="0"/>
                          <a:cs typeface="Times New Roman" panose="02020603050405020304" pitchFamily="18" charset="0"/>
                        </a:rPr>
                        <a:t>100%</a:t>
                      </a:r>
                    </a:p>
                  </a:txBody>
                  <a:tcPr/>
                </a:tc>
                <a:tc>
                  <a:txBody>
                    <a:bodyPr/>
                    <a:lstStyle/>
                    <a:p>
                      <a:r>
                        <a:rPr lang="en-IN" sz="1200" dirty="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678.62</a:t>
                      </a:r>
                    </a:p>
                  </a:txBody>
                  <a:tcPr/>
                </a:tc>
                <a:extLst>
                  <a:ext uri="{0D108BD9-81ED-4DB2-BD59-A6C34878D82A}">
                    <a16:rowId xmlns:a16="http://schemas.microsoft.com/office/drawing/2014/main" val="2973594926"/>
                  </a:ext>
                </a:extLst>
              </a:tr>
              <a:tr h="533185">
                <a:tc gridSpan="7">
                  <a:txBody>
                    <a:bodyPr/>
                    <a:lstStyle/>
                    <a:p>
                      <a:pPr algn="ctr"/>
                      <a:r>
                        <a:rPr lang="en-US" sz="1600" dirty="0">
                          <a:solidFill>
                            <a:srgbClr val="C00000"/>
                          </a:solidFill>
                          <a:latin typeface="Times New Roman" panose="02020603050405020304" pitchFamily="18" charset="0"/>
                          <a:cs typeface="Times New Roman" panose="02020603050405020304" pitchFamily="18" charset="0"/>
                        </a:rPr>
                        <a:t>And all other schemes of WCD</a:t>
                      </a:r>
                    </a:p>
                  </a:txBody>
                  <a:tcPr/>
                </a:tc>
                <a:tc hMerge="1">
                  <a:txBody>
                    <a:bodyPr/>
                    <a:lstStyle/>
                    <a:p>
                      <a:endParaRPr lang="en-US"/>
                    </a:p>
                  </a:txBody>
                  <a:tcPr/>
                </a:tc>
                <a:tc hMerge="1">
                  <a:txBody>
                    <a:bodyPr/>
                    <a:lstStyle/>
                    <a:p>
                      <a:endParaRPr lang="en-US" sz="1600" dirty="0"/>
                    </a:p>
                  </a:txBody>
                  <a:tcPr/>
                </a:tc>
                <a:tc hMerge="1">
                  <a:txBody>
                    <a:bodyPr/>
                    <a:lstStyle/>
                    <a:p>
                      <a:endParaRPr lang="en-US" sz="1600" dirty="0"/>
                    </a:p>
                  </a:txBody>
                  <a:tcPr/>
                </a:tc>
                <a:tc hMerge="1">
                  <a:txBody>
                    <a:bodyPr/>
                    <a:lstStyle/>
                    <a:p>
                      <a:endParaRPr lang="en-US" sz="1600" dirty="0"/>
                    </a:p>
                  </a:txBody>
                  <a:tcPr/>
                </a:tc>
                <a:tc hMerge="1">
                  <a:txBody>
                    <a:bodyPr/>
                    <a:lstStyle/>
                    <a:p>
                      <a:endParaRPr lang="en-US" sz="1600" dirty="0"/>
                    </a:p>
                  </a:txBody>
                  <a:tcPr/>
                </a:tc>
                <a:tc hMerge="1">
                  <a:txBody>
                    <a:bodyPr/>
                    <a:lstStyle/>
                    <a:p>
                      <a:endParaRPr lang="en-US" sz="1600" dirty="0"/>
                    </a:p>
                  </a:txBody>
                  <a:tcPr/>
                </a:tc>
                <a:extLst>
                  <a:ext uri="{0D108BD9-81ED-4DB2-BD59-A6C34878D82A}">
                    <a16:rowId xmlns:a16="http://schemas.microsoft.com/office/drawing/2014/main" val="1758673614"/>
                  </a:ext>
                </a:extLst>
              </a:tr>
            </a:tbl>
          </a:graphicData>
        </a:graphic>
      </p:graphicFrame>
    </p:spTree>
    <p:extLst>
      <p:ext uri="{BB962C8B-B14F-4D97-AF65-F5344CB8AC3E}">
        <p14:creationId xmlns:p14="http://schemas.microsoft.com/office/powerpoint/2010/main" val="2948724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66AF4-9057-05D6-CE79-2D8164419203}"/>
              </a:ext>
            </a:extLst>
          </p:cNvPr>
          <p:cNvSpPr>
            <a:spLocks noGrp="1"/>
          </p:cNvSpPr>
          <p:nvPr>
            <p:ph type="title"/>
          </p:nvPr>
        </p:nvSpPr>
        <p:spPr>
          <a:xfrm>
            <a:off x="504825" y="365125"/>
            <a:ext cx="11210925" cy="873125"/>
          </a:xfrm>
        </p:spPr>
        <p:txBody>
          <a:bodyPr>
            <a:noAutofit/>
          </a:bodyPr>
          <a:lstStyle/>
          <a:p>
            <a:r>
              <a:rPr lang="en-IN" sz="3200" b="1">
                <a:latin typeface="Times New Roman" panose="02020603050405020304" pitchFamily="18" charset="0"/>
                <a:cs typeface="Times New Roman" panose="02020603050405020304" pitchFamily="18" charset="0"/>
              </a:rPr>
              <a:t>State Initiatives for Strengthening Gender Budgeting Processes  </a:t>
            </a:r>
            <a:endParaRPr lang="en-IN" sz="3200" b="1" i="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6203D91-DE39-81D2-EEE8-CDAEB2DB45D7}"/>
              </a:ext>
            </a:extLst>
          </p:cNvPr>
          <p:cNvSpPr>
            <a:spLocks noGrp="1"/>
          </p:cNvSpPr>
          <p:nvPr>
            <p:ph idx="1"/>
          </p:nvPr>
        </p:nvSpPr>
        <p:spPr>
          <a:xfrm>
            <a:off x="504825" y="1536700"/>
            <a:ext cx="11433175" cy="5067300"/>
          </a:xfrm>
        </p:spPr>
        <p:txBody>
          <a:bodyPr vert="horz" lIns="91440" tIns="45720" rIns="91440" bIns="45720" rtlCol="0" anchor="t">
            <a:normAutofit/>
          </a:bodyPr>
          <a:lstStyle/>
          <a:p>
            <a:pPr marL="457200" lvl="1" indent="0">
              <a:lnSpc>
                <a:spcPct val="100000"/>
              </a:lnSpc>
              <a:spcBef>
                <a:spcPts val="1800"/>
              </a:spcBef>
              <a:buNone/>
            </a:pPr>
            <a:r>
              <a:rPr lang="en-IN" sz="1600" i="1" dirty="0">
                <a:latin typeface="Times New Roman" panose="02020603050405020304" pitchFamily="18" charset="0"/>
                <a:cs typeface="Times New Roman" panose="02020603050405020304" pitchFamily="18" charset="0"/>
              </a:rPr>
              <a:t>In Assam, both Finance and WCD are working in coordination and convergence to strengthen GRB in the State. </a:t>
            </a:r>
          </a:p>
          <a:p>
            <a:pPr marL="457200" lvl="1" indent="0">
              <a:lnSpc>
                <a:spcPct val="100000"/>
              </a:lnSpc>
              <a:spcBef>
                <a:spcPts val="1800"/>
              </a:spcBef>
              <a:buNone/>
            </a:pPr>
            <a:r>
              <a:rPr lang="en-IN" sz="1600" b="1" i="1" dirty="0">
                <a:latin typeface="Times New Roman" panose="02020603050405020304" pitchFamily="18" charset="0"/>
                <a:cs typeface="Times New Roman" panose="02020603050405020304" pitchFamily="18" charset="0"/>
              </a:rPr>
              <a:t>Role of  WCD:- </a:t>
            </a:r>
          </a:p>
          <a:p>
            <a:pPr lvl="1">
              <a:lnSpc>
                <a:spcPct val="100000"/>
              </a:lnSpc>
              <a:spcBef>
                <a:spcPts val="0"/>
              </a:spcBef>
              <a:buFont typeface="Wingdings" pitchFamily="2" charset="2"/>
              <a:buChar char="ü"/>
            </a:pPr>
            <a:r>
              <a:rPr lang="en-IN" sz="1600" i="1" dirty="0">
                <a:latin typeface="Times New Roman" panose="02020603050405020304" pitchFamily="18" charset="0"/>
                <a:cs typeface="Times New Roman" panose="02020603050405020304" pitchFamily="18" charset="0"/>
              </a:rPr>
              <a:t>Training, Orientation and Capacity Building with the line departments in the state</a:t>
            </a:r>
          </a:p>
          <a:p>
            <a:pPr lvl="1">
              <a:lnSpc>
                <a:spcPct val="100000"/>
              </a:lnSpc>
              <a:spcBef>
                <a:spcPts val="0"/>
              </a:spcBef>
              <a:buFont typeface="Wingdings" pitchFamily="2" charset="2"/>
              <a:buChar char="ü"/>
            </a:pPr>
            <a:r>
              <a:rPr lang="en-IN" sz="1600" i="1" dirty="0">
                <a:latin typeface="Times New Roman" panose="02020603050405020304" pitchFamily="18" charset="0"/>
                <a:cs typeface="Times New Roman" panose="02020603050405020304" pitchFamily="18" charset="0"/>
              </a:rPr>
              <a:t>Formation of the Gender Budget Cell in the line department </a:t>
            </a:r>
          </a:p>
          <a:p>
            <a:pPr lvl="1">
              <a:lnSpc>
                <a:spcPct val="100000"/>
              </a:lnSpc>
              <a:spcBef>
                <a:spcPts val="0"/>
              </a:spcBef>
              <a:buFont typeface="Wingdings" pitchFamily="2" charset="2"/>
              <a:buChar char="ü"/>
            </a:pPr>
            <a:r>
              <a:rPr lang="en-IN" sz="1600" i="1" dirty="0">
                <a:latin typeface="Times New Roman" panose="02020603050405020304" pitchFamily="18" charset="0"/>
                <a:cs typeface="Times New Roman" panose="02020603050405020304" pitchFamily="18" charset="0"/>
              </a:rPr>
              <a:t>Providing technical inputs on GRB in government institution including training institution</a:t>
            </a:r>
          </a:p>
          <a:p>
            <a:pPr marL="457200" lvl="1" indent="0">
              <a:lnSpc>
                <a:spcPct val="100000"/>
              </a:lnSpc>
              <a:spcBef>
                <a:spcPts val="0"/>
              </a:spcBef>
              <a:buNone/>
            </a:pPr>
            <a:r>
              <a:rPr lang="en-IN" sz="1600" b="1" i="1" dirty="0">
                <a:latin typeface="Times New Roman" panose="02020603050405020304" pitchFamily="18" charset="0"/>
                <a:cs typeface="Times New Roman" panose="02020603050405020304" pitchFamily="18" charset="0"/>
              </a:rPr>
              <a:t>Best Practice-  </a:t>
            </a:r>
            <a:r>
              <a:rPr lang="en-IN" sz="1600" i="1" dirty="0">
                <a:latin typeface="Times New Roman" panose="02020603050405020304" pitchFamily="18" charset="0"/>
                <a:cs typeface="Times New Roman" panose="02020603050405020304" pitchFamily="18" charset="0"/>
              </a:rPr>
              <a:t>GBC members in General Administrative department took active initiative in reporting of schemes under GBS and the department reported for the first time for the FY 2025-26. </a:t>
            </a:r>
          </a:p>
          <a:p>
            <a:pPr marL="457200" lvl="1" indent="0">
              <a:lnSpc>
                <a:spcPct val="100000"/>
              </a:lnSpc>
              <a:spcBef>
                <a:spcPts val="0"/>
              </a:spcBef>
              <a:buNone/>
            </a:pPr>
            <a:endParaRPr lang="en-IN" sz="1600" i="1" dirty="0">
              <a:latin typeface="Times New Roman" panose="02020603050405020304" pitchFamily="18" charset="0"/>
              <a:cs typeface="Times New Roman" panose="02020603050405020304" pitchFamily="18" charset="0"/>
            </a:endParaRPr>
          </a:p>
          <a:p>
            <a:pPr marL="457200" lvl="1" indent="0">
              <a:lnSpc>
                <a:spcPct val="100000"/>
              </a:lnSpc>
              <a:spcBef>
                <a:spcPts val="0"/>
              </a:spcBef>
              <a:buNone/>
            </a:pPr>
            <a:r>
              <a:rPr lang="en-IN" sz="1600" b="1" i="1" dirty="0">
                <a:latin typeface="Times New Roman" panose="02020603050405020304" pitchFamily="18" charset="0"/>
                <a:cs typeface="Times New Roman" panose="02020603050405020304" pitchFamily="18" charset="0"/>
              </a:rPr>
              <a:t>Role of  Finance: </a:t>
            </a:r>
          </a:p>
          <a:p>
            <a:pPr lvl="1">
              <a:lnSpc>
                <a:spcPct val="100000"/>
              </a:lnSpc>
              <a:spcBef>
                <a:spcPts val="0"/>
              </a:spcBef>
              <a:buFont typeface="Wingdings" pitchFamily="2" charset="2"/>
              <a:buChar char="ü"/>
            </a:pPr>
            <a:r>
              <a:rPr lang="en-IN" sz="1600" i="1" dirty="0">
                <a:latin typeface="Times New Roman" panose="02020603050405020304" pitchFamily="18" charset="0"/>
                <a:cs typeface="Times New Roman" panose="02020603050405020304" pitchFamily="18" charset="0"/>
              </a:rPr>
              <a:t>Preparing GBS </a:t>
            </a:r>
          </a:p>
          <a:p>
            <a:pPr lvl="1">
              <a:lnSpc>
                <a:spcPct val="100000"/>
              </a:lnSpc>
              <a:spcBef>
                <a:spcPts val="0"/>
              </a:spcBef>
              <a:buFont typeface="Wingdings" pitchFamily="2" charset="2"/>
              <a:buChar char="ü"/>
            </a:pPr>
            <a:r>
              <a:rPr lang="en-IN" sz="1600" i="1" dirty="0">
                <a:latin typeface="Times New Roman" panose="02020603050405020304" pitchFamily="18" charset="0"/>
                <a:cs typeface="Times New Roman" panose="02020603050405020304" pitchFamily="18" charset="0"/>
              </a:rPr>
              <a:t>Strengthening the reporting of schemes through a gender lens </a:t>
            </a:r>
          </a:p>
          <a:p>
            <a:pPr lvl="1">
              <a:lnSpc>
                <a:spcPct val="100000"/>
              </a:lnSpc>
              <a:spcBef>
                <a:spcPts val="0"/>
              </a:spcBef>
              <a:buFont typeface="Wingdings" pitchFamily="2" charset="2"/>
              <a:buChar char="ü"/>
            </a:pPr>
            <a:r>
              <a:rPr lang="en-IN" sz="1600" i="1" dirty="0">
                <a:latin typeface="Times New Roman" panose="02020603050405020304" pitchFamily="18" charset="0"/>
                <a:cs typeface="Times New Roman" panose="02020603050405020304" pitchFamily="18" charset="0"/>
              </a:rPr>
              <a:t>Monitoring and tracking of utilisation </a:t>
            </a:r>
          </a:p>
          <a:p>
            <a:pPr lvl="1">
              <a:lnSpc>
                <a:spcPct val="100000"/>
              </a:lnSpc>
              <a:spcBef>
                <a:spcPts val="0"/>
              </a:spcBef>
              <a:buFont typeface="Wingdings" pitchFamily="2" charset="2"/>
              <a:buChar char="ü"/>
            </a:pPr>
            <a:r>
              <a:rPr lang="en-IN" sz="1600" i="1" dirty="0">
                <a:latin typeface="Times New Roman" panose="02020603050405020304" pitchFamily="18" charset="0"/>
                <a:cs typeface="Times New Roman" panose="02020603050405020304" pitchFamily="18" charset="0"/>
              </a:rPr>
              <a:t>Post Budget analysis </a:t>
            </a:r>
          </a:p>
          <a:p>
            <a:pPr lvl="1">
              <a:lnSpc>
                <a:spcPct val="100000"/>
              </a:lnSpc>
              <a:spcBef>
                <a:spcPts val="0"/>
              </a:spcBef>
              <a:buFont typeface="Wingdings" pitchFamily="2" charset="2"/>
              <a:buChar char="ü"/>
            </a:pPr>
            <a:r>
              <a:rPr lang="en-IN" sz="1600" i="1" dirty="0">
                <a:latin typeface="Times New Roman" panose="02020603050405020304" pitchFamily="18" charset="0"/>
                <a:cs typeface="Times New Roman" panose="02020603050405020304" pitchFamily="18" charset="0"/>
              </a:rPr>
              <a:t>Pre-budget consultative programs with nodal officers and departments, training of budget officers for reporting</a:t>
            </a:r>
          </a:p>
          <a:p>
            <a:pPr marL="457200" lvl="1" indent="0">
              <a:lnSpc>
                <a:spcPct val="100000"/>
              </a:lnSpc>
              <a:spcBef>
                <a:spcPts val="0"/>
              </a:spcBef>
              <a:buNone/>
            </a:pPr>
            <a:endParaRPr lang="en-IN" sz="1600" i="1" dirty="0">
              <a:latin typeface="Times New Roman" panose="02020603050405020304" pitchFamily="18" charset="0"/>
              <a:cs typeface="Times New Roman" panose="02020603050405020304" pitchFamily="18" charset="0"/>
            </a:endParaRPr>
          </a:p>
          <a:p>
            <a:pPr marL="457200" lvl="1" indent="0">
              <a:lnSpc>
                <a:spcPct val="100000"/>
              </a:lnSpc>
              <a:spcBef>
                <a:spcPts val="0"/>
              </a:spcBef>
              <a:buNone/>
            </a:pPr>
            <a:endParaRPr lang="en-IN" sz="1600" i="1" dirty="0">
              <a:latin typeface="Times New Roman" panose="02020603050405020304" pitchFamily="18" charset="0"/>
              <a:cs typeface="Times New Roman" panose="02020603050405020304" pitchFamily="18" charset="0"/>
            </a:endParaRPr>
          </a:p>
          <a:p>
            <a:pPr lvl="1">
              <a:lnSpc>
                <a:spcPct val="100000"/>
              </a:lnSpc>
              <a:spcBef>
                <a:spcPts val="0"/>
              </a:spcBef>
              <a:buFont typeface="Wingdings" pitchFamily="2" charset="2"/>
              <a:buChar char="ü"/>
            </a:pPr>
            <a:endParaRPr lang="en-IN" sz="1600" i="1" dirty="0">
              <a:latin typeface="Book Antiqua" panose="02040602050305030304" pitchFamily="18" charset="0"/>
            </a:endParaRPr>
          </a:p>
        </p:txBody>
      </p:sp>
    </p:spTree>
    <p:extLst>
      <p:ext uri="{BB962C8B-B14F-4D97-AF65-F5344CB8AC3E}">
        <p14:creationId xmlns:p14="http://schemas.microsoft.com/office/powerpoint/2010/main" val="3665120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A20F39-0F0B-F6BE-89EE-DDCCEEAAB2FA}"/>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D413E9-0F0A-D84B-EDCC-CA74B04B393D}"/>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4800" b="1" kern="1200" dirty="0">
                <a:solidFill>
                  <a:schemeClr val="tx1"/>
                </a:solidFill>
                <a:latin typeface="Times New Roman" panose="02020603050405020304" pitchFamily="18" charset="0"/>
                <a:cs typeface="Times New Roman" panose="02020603050405020304" pitchFamily="18" charset="0"/>
              </a:rPr>
              <a:t>State Initiatives for strengthening Gender Budgeting Processes  </a:t>
            </a:r>
            <a:endParaRPr lang="en-US" sz="4800" b="1" i="1" kern="1200" dirty="0">
              <a:solidFill>
                <a:schemeClr val="tx1"/>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52FF9ADA-ED4C-469C-39F7-EB9E4FF0CFB3}"/>
              </a:ext>
            </a:extLst>
          </p:cNvPr>
          <p:cNvPicPr>
            <a:picLocks noChangeAspect="1"/>
          </p:cNvPicPr>
          <p:nvPr/>
        </p:nvPicPr>
        <p:blipFill>
          <a:blip r:embed="rId3"/>
          <a:stretch>
            <a:fillRect/>
          </a:stretch>
        </p:blipFill>
        <p:spPr>
          <a:xfrm>
            <a:off x="334573" y="1690688"/>
            <a:ext cx="11522853" cy="4810792"/>
          </a:xfrm>
          <a:prstGeom prst="rect">
            <a:avLst/>
          </a:prstGeom>
        </p:spPr>
      </p:pic>
    </p:spTree>
    <p:extLst>
      <p:ext uri="{BB962C8B-B14F-4D97-AF65-F5344CB8AC3E}">
        <p14:creationId xmlns:p14="http://schemas.microsoft.com/office/powerpoint/2010/main" val="3613870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723CD8-0609-B4F0-9EB9-5D330F38D21D}"/>
              </a:ext>
            </a:extLst>
          </p:cNvPr>
          <p:cNvPicPr>
            <a:picLocks noChangeAspect="1"/>
          </p:cNvPicPr>
          <p:nvPr/>
        </p:nvPicPr>
        <p:blipFill>
          <a:blip r:embed="rId2"/>
          <a:stretch>
            <a:fillRect/>
          </a:stretch>
        </p:blipFill>
        <p:spPr>
          <a:xfrm>
            <a:off x="189328" y="1219201"/>
            <a:ext cx="7366158" cy="4556386"/>
          </a:xfrm>
          <a:prstGeom prst="rect">
            <a:avLst/>
          </a:prstGeom>
        </p:spPr>
      </p:pic>
      <p:sp>
        <p:nvSpPr>
          <p:cNvPr id="3" name="TextBox 2">
            <a:extLst>
              <a:ext uri="{FF2B5EF4-FFF2-40B4-BE49-F238E27FC236}">
                <a16:creationId xmlns:a16="http://schemas.microsoft.com/office/drawing/2014/main" id="{5B88E19E-7CFF-97F0-469F-5B5BA7AA06B1}"/>
              </a:ext>
            </a:extLst>
          </p:cNvPr>
          <p:cNvSpPr txBox="1"/>
          <p:nvPr/>
        </p:nvSpPr>
        <p:spPr>
          <a:xfrm>
            <a:off x="6427372" y="828216"/>
            <a:ext cx="5575300" cy="5755422"/>
          </a:xfrm>
          <a:prstGeom prst="rect">
            <a:avLst/>
          </a:prstGeom>
          <a:noFill/>
        </p:spPr>
        <p:txBody>
          <a:bodyPr wrap="square" rtlCol="0">
            <a:spAutoFit/>
          </a:bodyPr>
          <a:lstStyle/>
          <a:p>
            <a:pPr lvl="1">
              <a:lnSpc>
                <a:spcPct val="100000"/>
              </a:lnSpc>
              <a:spcBef>
                <a:spcPts val="1800"/>
              </a:spcBef>
            </a:pPr>
            <a:r>
              <a:rPr lang="en-IN" sz="1600" b="1" i="1" dirty="0">
                <a:latin typeface="Times New Roman" panose="02020603050405020304" pitchFamily="18" charset="0"/>
                <a:cs typeface="Times New Roman" panose="02020603050405020304" pitchFamily="18" charset="0"/>
              </a:rPr>
              <a:t>Pre-Budget Phase-</a:t>
            </a:r>
          </a:p>
          <a:p>
            <a:pPr lvl="2">
              <a:lnSpc>
                <a:spcPct val="100000"/>
              </a:lnSpc>
              <a:spcBef>
                <a:spcPts val="0"/>
              </a:spcBef>
            </a:pPr>
            <a:r>
              <a:rPr lang="en-IN" sz="1600" i="1" dirty="0">
                <a:latin typeface="Times New Roman" panose="02020603050405020304" pitchFamily="18" charset="0"/>
                <a:cs typeface="Times New Roman" panose="02020603050405020304" pitchFamily="18" charset="0"/>
              </a:rPr>
              <a:t>Mapping of potential departments</a:t>
            </a:r>
          </a:p>
          <a:p>
            <a:pPr lvl="2">
              <a:lnSpc>
                <a:spcPct val="100000"/>
              </a:lnSpc>
              <a:spcBef>
                <a:spcPts val="0"/>
              </a:spcBef>
            </a:pPr>
            <a:r>
              <a:rPr lang="en-IN" sz="1600" i="1" dirty="0">
                <a:latin typeface="Times New Roman" panose="02020603050405020304" pitchFamily="18" charset="0"/>
                <a:cs typeface="Times New Roman" panose="02020603050405020304" pitchFamily="18" charset="0"/>
              </a:rPr>
              <a:t>Mapping of potential schemes </a:t>
            </a:r>
          </a:p>
          <a:p>
            <a:pPr lvl="2">
              <a:lnSpc>
                <a:spcPct val="100000"/>
              </a:lnSpc>
              <a:spcBef>
                <a:spcPts val="0"/>
              </a:spcBef>
            </a:pPr>
            <a:r>
              <a:rPr lang="en-IN" sz="1600" i="1" dirty="0">
                <a:latin typeface="Times New Roman" panose="02020603050405020304" pitchFamily="18" charset="0"/>
                <a:cs typeface="Times New Roman" panose="02020603050405020304" pitchFamily="18" charset="0"/>
              </a:rPr>
              <a:t>One-to-one Consultation </a:t>
            </a:r>
          </a:p>
          <a:p>
            <a:pPr lvl="2">
              <a:lnSpc>
                <a:spcPct val="100000"/>
              </a:lnSpc>
              <a:spcBef>
                <a:spcPts val="0"/>
              </a:spcBef>
            </a:pPr>
            <a:r>
              <a:rPr lang="en-IN" sz="1600" i="1" dirty="0">
                <a:latin typeface="Times New Roman" panose="02020603050405020304" pitchFamily="18" charset="0"/>
                <a:cs typeface="Times New Roman" panose="02020603050405020304" pitchFamily="18" charset="0"/>
              </a:rPr>
              <a:t>Training on Gender Budget for Nodal Officers </a:t>
            </a:r>
          </a:p>
          <a:p>
            <a:pPr lvl="2">
              <a:lnSpc>
                <a:spcPct val="100000"/>
              </a:lnSpc>
              <a:spcBef>
                <a:spcPts val="0"/>
              </a:spcBef>
            </a:pPr>
            <a:r>
              <a:rPr lang="en-IN" sz="1600" i="1" dirty="0">
                <a:latin typeface="Times New Roman" panose="02020603050405020304" pitchFamily="18" charset="0"/>
                <a:cs typeface="Times New Roman" panose="02020603050405020304" pitchFamily="18" charset="0"/>
              </a:rPr>
              <a:t>Training on the reporting of  GBS in </a:t>
            </a:r>
            <a:r>
              <a:rPr lang="en-IN" sz="1600" i="1" dirty="0" err="1">
                <a:latin typeface="Times New Roman" panose="02020603050405020304" pitchFamily="18" charset="0"/>
                <a:cs typeface="Times New Roman" panose="02020603050405020304" pitchFamily="18" charset="0"/>
              </a:rPr>
              <a:t>FinAssam</a:t>
            </a:r>
            <a:endParaRPr lang="en-IN" sz="1600" i="1" dirty="0">
              <a:latin typeface="Times New Roman" panose="02020603050405020304" pitchFamily="18" charset="0"/>
              <a:cs typeface="Times New Roman" panose="02020603050405020304" pitchFamily="18" charset="0"/>
            </a:endParaRPr>
          </a:p>
          <a:p>
            <a:pPr lvl="1">
              <a:spcBef>
                <a:spcPts val="1800"/>
              </a:spcBef>
            </a:pPr>
            <a:r>
              <a:rPr lang="en-IN" sz="1600" b="1" i="1" dirty="0">
                <a:latin typeface="Times New Roman" panose="02020603050405020304" pitchFamily="18" charset="0"/>
                <a:cs typeface="Times New Roman" panose="02020603050405020304" pitchFamily="18" charset="0"/>
              </a:rPr>
              <a:t>Budget phase-</a:t>
            </a:r>
          </a:p>
          <a:p>
            <a:pPr marL="742950" lvl="1" indent="-285750">
              <a:lnSpc>
                <a:spcPct val="100000"/>
              </a:lnSpc>
              <a:buFont typeface="Arial" panose="020B0604020202020204" pitchFamily="34" charset="0"/>
              <a:buChar char="•"/>
            </a:pPr>
            <a:r>
              <a:rPr lang="en-IN" sz="1600" i="1" dirty="0">
                <a:latin typeface="Times New Roman" panose="02020603050405020304" pitchFamily="18" charset="0"/>
                <a:cs typeface="Times New Roman" panose="02020603050405020304" pitchFamily="18" charset="0"/>
              </a:rPr>
              <a:t>Inclusion of  Gender Budget in the Budget Circulars </a:t>
            </a:r>
          </a:p>
          <a:p>
            <a:pPr marL="742950" lvl="1" indent="-285750">
              <a:lnSpc>
                <a:spcPct val="100000"/>
              </a:lnSpc>
              <a:buFont typeface="Arial" panose="020B0604020202020204" pitchFamily="34" charset="0"/>
              <a:buChar char="•"/>
            </a:pPr>
            <a:r>
              <a:rPr lang="en-IN" sz="1600" i="1" dirty="0">
                <a:latin typeface="Times New Roman" panose="02020603050405020304" pitchFamily="18" charset="0"/>
                <a:cs typeface="Times New Roman" panose="02020603050405020304" pitchFamily="18" charset="0"/>
              </a:rPr>
              <a:t>Issuing </a:t>
            </a:r>
            <a:r>
              <a:rPr lang="en-IN" sz="1600" i="1" dirty="0" err="1">
                <a:latin typeface="Times New Roman" panose="02020603050405020304" pitchFamily="18" charset="0"/>
                <a:cs typeface="Times New Roman" panose="02020603050405020304" pitchFamily="18" charset="0"/>
              </a:rPr>
              <a:t>SoP</a:t>
            </a:r>
            <a:r>
              <a:rPr lang="en-IN" sz="1600" i="1" dirty="0">
                <a:latin typeface="Times New Roman" panose="02020603050405020304" pitchFamily="18" charset="0"/>
                <a:cs typeface="Times New Roman" panose="02020603050405020304" pitchFamily="18" charset="0"/>
              </a:rPr>
              <a:t> on Gender Budgeting to the line departments </a:t>
            </a:r>
          </a:p>
          <a:p>
            <a:pPr marL="742950" lvl="1" indent="-285750">
              <a:lnSpc>
                <a:spcPct val="100000"/>
              </a:lnSpc>
              <a:buFont typeface="Arial" panose="020B0604020202020204" pitchFamily="34" charset="0"/>
              <a:buChar char="•"/>
            </a:pPr>
            <a:r>
              <a:rPr lang="en-IN" sz="1600" i="1" dirty="0">
                <a:latin typeface="Times New Roman" panose="02020603050405020304" pitchFamily="18" charset="0"/>
                <a:cs typeface="Times New Roman" panose="02020603050405020304" pitchFamily="18" charset="0"/>
              </a:rPr>
              <a:t>Follow up for timely reporting </a:t>
            </a:r>
          </a:p>
          <a:p>
            <a:pPr marL="742950" lvl="1" indent="-285750">
              <a:lnSpc>
                <a:spcPct val="100000"/>
              </a:lnSpc>
              <a:buFont typeface="Arial" panose="020B0604020202020204" pitchFamily="34" charset="0"/>
              <a:buChar char="•"/>
            </a:pPr>
            <a:r>
              <a:rPr lang="en-IN" sz="1600" i="1" dirty="0">
                <a:latin typeface="Times New Roman" panose="02020603050405020304" pitchFamily="18" charset="0"/>
                <a:cs typeface="Times New Roman" panose="02020603050405020304" pitchFamily="18" charset="0"/>
              </a:rPr>
              <a:t>Validation and review  of reported schemes and allocations </a:t>
            </a:r>
            <a:endParaRPr lang="en-IN" sz="1600" b="1" i="1" dirty="0">
              <a:latin typeface="Times New Roman" panose="02020603050405020304" pitchFamily="18" charset="0"/>
              <a:cs typeface="Times New Roman" panose="02020603050405020304" pitchFamily="18" charset="0"/>
            </a:endParaRPr>
          </a:p>
          <a:p>
            <a:pPr lvl="1">
              <a:spcBef>
                <a:spcPts val="1800"/>
              </a:spcBef>
            </a:pPr>
            <a:r>
              <a:rPr lang="en-IN" sz="1600" b="1" i="1" dirty="0">
                <a:latin typeface="Times New Roman" panose="02020603050405020304" pitchFamily="18" charset="0"/>
                <a:cs typeface="Times New Roman" panose="02020603050405020304" pitchFamily="18" charset="0"/>
              </a:rPr>
              <a:t>Post Budget- </a:t>
            </a:r>
          </a:p>
          <a:p>
            <a:pPr lvl="2">
              <a:lnSpc>
                <a:spcPct val="100000"/>
              </a:lnSpc>
              <a:spcBef>
                <a:spcPts val="0"/>
              </a:spcBef>
            </a:pPr>
            <a:r>
              <a:rPr lang="en-IN" sz="1600" i="1" dirty="0">
                <a:latin typeface="Times New Roman" panose="02020603050405020304" pitchFamily="18" charset="0"/>
                <a:cs typeface="Times New Roman" panose="02020603050405020304" pitchFamily="18" charset="0"/>
              </a:rPr>
              <a:t>Assessing the performance of the department based on KPIs (Allocation, Utilisation, PART A/PART B Allocations, GB share, Total number of reported new schemes)</a:t>
            </a:r>
          </a:p>
          <a:p>
            <a:pPr lvl="2">
              <a:lnSpc>
                <a:spcPct val="100000"/>
              </a:lnSpc>
              <a:spcBef>
                <a:spcPts val="0"/>
              </a:spcBef>
            </a:pPr>
            <a:r>
              <a:rPr lang="en-IN" sz="1600" i="1" dirty="0">
                <a:latin typeface="Times New Roman" panose="02020603050405020304" pitchFamily="18" charset="0"/>
                <a:cs typeface="Times New Roman" panose="02020603050405020304" pitchFamily="18" charset="0"/>
              </a:rPr>
              <a:t>Quarterly Monitoring and Tracking of Utilisation and Expenditure (Scheme Wise)</a:t>
            </a:r>
          </a:p>
          <a:p>
            <a:endParaRPr lang="en-US" dirty="0"/>
          </a:p>
        </p:txBody>
      </p:sp>
      <p:sp>
        <p:nvSpPr>
          <p:cNvPr id="4" name="TextBox 3">
            <a:extLst>
              <a:ext uri="{FF2B5EF4-FFF2-40B4-BE49-F238E27FC236}">
                <a16:creationId xmlns:a16="http://schemas.microsoft.com/office/drawing/2014/main" id="{15873079-BF48-EA22-1E49-3200EBF5AD54}"/>
              </a:ext>
            </a:extLst>
          </p:cNvPr>
          <p:cNvSpPr txBox="1"/>
          <p:nvPr/>
        </p:nvSpPr>
        <p:spPr>
          <a:xfrm>
            <a:off x="1955800" y="274362"/>
            <a:ext cx="8470900"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Stages of preparing Gender Budget Statement in the Assam </a:t>
            </a:r>
          </a:p>
        </p:txBody>
      </p:sp>
    </p:spTree>
    <p:extLst>
      <p:ext uri="{BB962C8B-B14F-4D97-AF65-F5344CB8AC3E}">
        <p14:creationId xmlns:p14="http://schemas.microsoft.com/office/powerpoint/2010/main" val="1796645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7F2778-4CE1-6D78-BF7D-9BBF4C7A421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CA6F80-D392-A64E-3CF8-F28F1CCEE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AEC4C4-A470-E5FD-34F5-508820C21674}"/>
              </a:ext>
            </a:extLst>
          </p:cNvPr>
          <p:cNvSpPr>
            <a:spLocks noGrp="1"/>
          </p:cNvSpPr>
          <p:nvPr>
            <p:ph type="title"/>
          </p:nvPr>
        </p:nvSpPr>
        <p:spPr>
          <a:xfrm>
            <a:off x="614678" y="548641"/>
            <a:ext cx="5546769" cy="1111348"/>
          </a:xfrm>
        </p:spPr>
        <p:txBody>
          <a:bodyPr anchor="t">
            <a:normAutofit fontScale="90000"/>
          </a:bodyPr>
          <a:lstStyle/>
          <a:p>
            <a:r>
              <a:rPr lang="en-IN" sz="3700" b="1" dirty="0">
                <a:latin typeface="Times New Roman" panose="02020603050405020304" pitchFamily="18" charset="0"/>
                <a:cs typeface="Times New Roman" panose="02020603050405020304" pitchFamily="18" charset="0"/>
              </a:rPr>
              <a:t>State Initiatives for strengthening Gender Budgeting Processes  </a:t>
            </a:r>
            <a:endParaRPr lang="en-IN" sz="3700" b="1" i="1" dirty="0">
              <a:latin typeface="Times New Roman" panose="02020603050405020304" pitchFamily="18" charset="0"/>
              <a:cs typeface="Times New Roman" panose="02020603050405020304" pitchFamily="18" charset="0"/>
            </a:endParaRPr>
          </a:p>
        </p:txBody>
      </p:sp>
      <p:pic>
        <p:nvPicPr>
          <p:cNvPr id="7" name="Graphic 6" descr="Laptop Secure">
            <a:extLst>
              <a:ext uri="{FF2B5EF4-FFF2-40B4-BE49-F238E27FC236}">
                <a16:creationId xmlns:a16="http://schemas.microsoft.com/office/drawing/2014/main" id="{59502DFE-695A-B24D-22F2-91085D2EFE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1520" y="2976281"/>
            <a:ext cx="3333077" cy="3333077"/>
          </a:xfrm>
          <a:prstGeom prst="rect">
            <a:avLst/>
          </a:prstGeom>
        </p:spPr>
      </p:pic>
      <p:sp>
        <p:nvSpPr>
          <p:cNvPr id="3" name="Content Placeholder 2">
            <a:extLst>
              <a:ext uri="{FF2B5EF4-FFF2-40B4-BE49-F238E27FC236}">
                <a16:creationId xmlns:a16="http://schemas.microsoft.com/office/drawing/2014/main" id="{25844F31-05FA-37E8-17DF-0D776E0D3FC3}"/>
              </a:ext>
            </a:extLst>
          </p:cNvPr>
          <p:cNvSpPr>
            <a:spLocks noGrp="1"/>
          </p:cNvSpPr>
          <p:nvPr>
            <p:ph idx="1"/>
          </p:nvPr>
        </p:nvSpPr>
        <p:spPr>
          <a:xfrm>
            <a:off x="5003801" y="815924"/>
            <a:ext cx="6573521" cy="5760721"/>
          </a:xfrm>
        </p:spPr>
        <p:txBody>
          <a:bodyPr vert="horz" lIns="91440" tIns="45720" rIns="91440" bIns="45720" rtlCol="0" anchor="t">
            <a:normAutofit/>
          </a:bodyPr>
          <a:lstStyle/>
          <a:p>
            <a:pPr marL="457200" lvl="1" indent="0">
              <a:buNone/>
            </a:pPr>
            <a:endParaRPr lang="en-IN" sz="1400" i="1" dirty="0">
              <a:latin typeface="Book Antiqua" panose="02040602050305030304" pitchFamily="18" charset="0"/>
            </a:endParaRPr>
          </a:p>
          <a:p>
            <a:pPr marL="457200" lvl="1" indent="0" algn="ctr">
              <a:buNone/>
            </a:pPr>
            <a:r>
              <a:rPr lang="en-US" sz="1900" b="1" i="1" dirty="0">
                <a:latin typeface="Times New Roman" panose="02020603050405020304" pitchFamily="18" charset="0"/>
                <a:cs typeface="Times New Roman" panose="02020603050405020304" pitchFamily="18" charset="0"/>
              </a:rPr>
              <a:t>Innovative Measures for Strengthening GB in the state</a:t>
            </a:r>
          </a:p>
          <a:p>
            <a:pPr marL="457200" lvl="1" indent="0">
              <a:buNone/>
            </a:pPr>
            <a:endParaRPr lang="en-US" sz="1400" b="1" i="1" dirty="0">
              <a:latin typeface="Times New Roman" panose="02020603050405020304" pitchFamily="18" charset="0"/>
              <a:cs typeface="Times New Roman" panose="02020603050405020304" pitchFamily="18" charset="0"/>
            </a:endParaRPr>
          </a:p>
          <a:p>
            <a:pPr lvl="1" algn="just"/>
            <a:r>
              <a:rPr lang="en-US" sz="1600" b="1" i="1" dirty="0">
                <a:latin typeface="Times New Roman" panose="02020603050405020304" pitchFamily="18" charset="0"/>
                <a:cs typeface="Times New Roman" panose="02020603050405020304" pitchFamily="18" charset="0"/>
              </a:rPr>
              <a:t>Inclusive Budget Cell (IBC)  headed by a Secretary, Finance department.</a:t>
            </a:r>
            <a:endParaRPr lang="en-IN" sz="1800" dirty="0">
              <a:latin typeface="Times New Roman" panose="02020603050405020304" pitchFamily="18" charset="0"/>
              <a:cs typeface="Times New Roman" panose="02020603050405020304" pitchFamily="18" charset="0"/>
            </a:endParaRPr>
          </a:p>
          <a:p>
            <a:pPr lvl="1" algn="just"/>
            <a:r>
              <a:rPr lang="en-IN" sz="1800" b="1" i="1" dirty="0">
                <a:latin typeface="Times New Roman" panose="02020603050405020304" pitchFamily="18" charset="0"/>
                <a:cs typeface="Times New Roman" panose="02020603050405020304" pitchFamily="18" charset="0"/>
              </a:rPr>
              <a:t>Post Budget analysis : </a:t>
            </a:r>
            <a:r>
              <a:rPr lang="en-US" sz="1800" b="1" i="1" dirty="0">
                <a:latin typeface="Times New Roman" panose="02020603050405020304" pitchFamily="18" charset="0"/>
                <a:cs typeface="Times New Roman" panose="02020603050405020304" pitchFamily="18" charset="0"/>
              </a:rPr>
              <a:t>Assessments of Department Performance by KPI development- </a:t>
            </a:r>
          </a:p>
          <a:p>
            <a:pPr marL="914400" lvl="2" indent="0" algn="just">
              <a:spcBef>
                <a:spcPts val="1800"/>
              </a:spcBef>
              <a:buNone/>
            </a:pPr>
            <a:r>
              <a:rPr lang="en-US" sz="1800" b="1" i="1" dirty="0">
                <a:latin typeface="Times New Roman" panose="02020603050405020304" pitchFamily="18" charset="0"/>
                <a:cs typeface="Times New Roman" panose="02020603050405020304" pitchFamily="18" charset="0"/>
              </a:rPr>
              <a:t>1.Financial indicators</a:t>
            </a:r>
          </a:p>
          <a:p>
            <a:pPr marL="914400" lvl="2" indent="0" algn="just">
              <a:spcBef>
                <a:spcPts val="1800"/>
              </a:spcBef>
              <a:buNone/>
            </a:pPr>
            <a:r>
              <a:rPr lang="en-US" sz="1800" b="1" i="1" dirty="0">
                <a:latin typeface="Times New Roman" panose="02020603050405020304" pitchFamily="18" charset="0"/>
                <a:cs typeface="Times New Roman" panose="02020603050405020304" pitchFamily="18" charset="0"/>
              </a:rPr>
              <a:t>2.Notionalisation </a:t>
            </a:r>
            <a:r>
              <a:rPr lang="en-US" sz="1800" b="1" i="1">
                <a:latin typeface="Times New Roman" panose="02020603050405020304" pitchFamily="18" charset="0"/>
                <a:cs typeface="Times New Roman" panose="02020603050405020304" pitchFamily="18" charset="0"/>
              </a:rPr>
              <a:t>&amp; Weightage</a:t>
            </a:r>
            <a:endParaRPr lang="en-US" sz="1800" b="1" i="1" dirty="0">
              <a:latin typeface="Times New Roman" panose="02020603050405020304" pitchFamily="18" charset="0"/>
              <a:cs typeface="Times New Roman" panose="02020603050405020304" pitchFamily="18" charset="0"/>
            </a:endParaRPr>
          </a:p>
          <a:p>
            <a:pPr marL="914400" lvl="2" indent="0" algn="just">
              <a:spcBef>
                <a:spcPts val="1800"/>
              </a:spcBef>
              <a:buNone/>
            </a:pPr>
            <a:r>
              <a:rPr lang="en-US" sz="1800" b="1" i="1" dirty="0">
                <a:latin typeface="Times New Roman" panose="02020603050405020304" pitchFamily="18" charset="0"/>
                <a:cs typeface="Times New Roman" panose="02020603050405020304" pitchFamily="18" charset="0"/>
              </a:rPr>
              <a:t>3.Categorisation of the schemes</a:t>
            </a:r>
          </a:p>
          <a:p>
            <a:pPr lvl="2" algn="just">
              <a:spcBef>
                <a:spcPts val="1800"/>
              </a:spcBef>
              <a:buFont typeface="Wingdings" pitchFamily="2" charset="2"/>
              <a:buChar char="Ø"/>
            </a:pPr>
            <a:endParaRPr lang="en-US" sz="1800" b="1" i="1" dirty="0">
              <a:latin typeface="Times New Roman" panose="02020603050405020304" pitchFamily="18" charset="0"/>
              <a:cs typeface="Times New Roman" panose="02020603050405020304" pitchFamily="18" charset="0"/>
            </a:endParaRPr>
          </a:p>
          <a:p>
            <a:pPr lvl="2" algn="just">
              <a:spcBef>
                <a:spcPts val="1800"/>
              </a:spcBef>
              <a:buFont typeface="Wingdings" pitchFamily="2" charset="2"/>
              <a:buChar char="Ø"/>
            </a:pPr>
            <a:r>
              <a:rPr lang="en-US" sz="1800" b="1" i="1" dirty="0">
                <a:latin typeface="Times New Roman" panose="02020603050405020304" pitchFamily="18" charset="0"/>
                <a:cs typeface="Times New Roman" panose="02020603050405020304" pitchFamily="18" charset="0"/>
              </a:rPr>
              <a:t>Tracking of Expenditure: </a:t>
            </a:r>
            <a:r>
              <a:rPr lang="en-US" sz="1800" dirty="0">
                <a:latin typeface="Times New Roman" panose="02020603050405020304" pitchFamily="18" charset="0"/>
                <a:cs typeface="Times New Roman" panose="02020603050405020304" pitchFamily="18" charset="0"/>
              </a:rPr>
              <a:t>Quarterly monitoring of expenditures (Scheme wise)</a:t>
            </a:r>
          </a:p>
        </p:txBody>
      </p:sp>
    </p:spTree>
    <p:extLst>
      <p:ext uri="{BB962C8B-B14F-4D97-AF65-F5344CB8AC3E}">
        <p14:creationId xmlns:p14="http://schemas.microsoft.com/office/powerpoint/2010/main" val="3439512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1430</TotalTime>
  <Words>1354</Words>
  <Application>Microsoft Office PowerPoint</Application>
  <PresentationFormat>Widescreen</PresentationFormat>
  <Paragraphs>248</Paragraphs>
  <Slides>13</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Aptos Display</vt:lpstr>
      <vt:lpstr>Arial</vt:lpstr>
      <vt:lpstr>Book Antiqua</vt:lpstr>
      <vt:lpstr>Times New Roman</vt:lpstr>
      <vt:lpstr>Wingdings</vt:lpstr>
      <vt:lpstr>Office Theme</vt:lpstr>
      <vt:lpstr>National Consultation on Gender Budgeting with Central Ministries/Departments and State Governments Organized by  Ministry of Women &amp; Child Development </vt:lpstr>
      <vt:lpstr>GB Institutional Mechanism in the State</vt:lpstr>
      <vt:lpstr>Trends in Allocations reported in the Gender Budget Statement during last 3 years </vt:lpstr>
      <vt:lpstr>Overview of the Schemes/Programmes benefitting women and girls </vt:lpstr>
      <vt:lpstr>Overview of the Schemes/Programmes benefitting women and girls </vt:lpstr>
      <vt:lpstr>State Initiatives for Strengthening Gender Budgeting Processes  </vt:lpstr>
      <vt:lpstr>State Initiatives for strengthening Gender Budgeting Processes  </vt:lpstr>
      <vt:lpstr>PowerPoint Presentation</vt:lpstr>
      <vt:lpstr>State Initiatives for strengthening Gender Budgeting Processes  </vt:lpstr>
      <vt:lpstr>Snapshot of Scorecard report</vt:lpstr>
      <vt:lpstr>PowerPoint Presentation</vt:lpstr>
      <vt:lpstr>Way Forward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Consultation on Gender Budgeting with Central Ministries/Departments and State Governments Organized by  Ministry of Women &amp; Child Development</dc:title>
  <dc:creator>Anshul Sharma</dc:creator>
  <cp:lastModifiedBy>Hitesh Singh</cp:lastModifiedBy>
  <cp:revision>50</cp:revision>
  <dcterms:created xsi:type="dcterms:W3CDTF">2025-05-30T10:23:57Z</dcterms:created>
  <dcterms:modified xsi:type="dcterms:W3CDTF">2025-06-19T08:28:48Z</dcterms:modified>
</cp:coreProperties>
</file>