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4181" r:id="rId1"/>
  </p:sldMasterIdLst>
  <p:sldIdLst>
    <p:sldId id="256" r:id="rId2"/>
    <p:sldId id="299" r:id="rId3"/>
    <p:sldId id="301" r:id="rId4"/>
    <p:sldId id="304" r:id="rId5"/>
    <p:sldId id="298" r:id="rId6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1E5D-28F0-46A2-B1A8-01ED6AB13319}" type="datetimeFigureOut">
              <a:rPr lang="en-IN" smtClean="0"/>
              <a:t>27-06-2025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738AD-2447-40CA-9876-3289031D3281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399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1E5D-28F0-46A2-B1A8-01ED6AB13319}" type="datetimeFigureOut">
              <a:rPr lang="en-IN" smtClean="0"/>
              <a:t>27-06-2025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738AD-2447-40CA-9876-3289031D32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060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1E5D-28F0-46A2-B1A8-01ED6AB13319}" type="datetimeFigureOut">
              <a:rPr lang="en-IN" smtClean="0"/>
              <a:t>27-06-2025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738AD-2447-40CA-9876-3289031D32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973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1E5D-28F0-46A2-B1A8-01ED6AB13319}" type="datetimeFigureOut">
              <a:rPr lang="en-IN" smtClean="0"/>
              <a:t>27-06-2025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738AD-2447-40CA-9876-3289031D32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7390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1E5D-28F0-46A2-B1A8-01ED6AB13319}" type="datetimeFigureOut">
              <a:rPr lang="en-IN" smtClean="0"/>
              <a:t>27-06-2025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738AD-2447-40CA-9876-3289031D3281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7992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1E5D-28F0-46A2-B1A8-01ED6AB13319}" type="datetimeFigureOut">
              <a:rPr lang="en-IN" smtClean="0"/>
              <a:t>27-06-2025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738AD-2447-40CA-9876-3289031D32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116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1E5D-28F0-46A2-B1A8-01ED6AB13319}" type="datetimeFigureOut">
              <a:rPr lang="en-IN" smtClean="0"/>
              <a:t>27-06-2025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738AD-2447-40CA-9876-3289031D32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4255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1E5D-28F0-46A2-B1A8-01ED6AB13319}" type="datetimeFigureOut">
              <a:rPr lang="en-IN" smtClean="0"/>
              <a:t>27-06-2025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738AD-2447-40CA-9876-3289031D32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944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1E5D-28F0-46A2-B1A8-01ED6AB13319}" type="datetimeFigureOut">
              <a:rPr lang="en-IN" smtClean="0"/>
              <a:t>27-06-2025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738AD-2447-40CA-9876-3289031D32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885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7D41E5D-28F0-46A2-B1A8-01ED6AB13319}" type="datetimeFigureOut">
              <a:rPr lang="en-IN" smtClean="0"/>
              <a:t>27-06-2025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F738AD-2447-40CA-9876-3289031D32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3272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1E5D-28F0-46A2-B1A8-01ED6AB13319}" type="datetimeFigureOut">
              <a:rPr lang="en-IN" smtClean="0"/>
              <a:t>27-06-2025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738AD-2447-40CA-9876-3289031D32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4035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7D41E5D-28F0-46A2-B1A8-01ED6AB13319}" type="datetimeFigureOut">
              <a:rPr lang="en-IN" smtClean="0"/>
              <a:t>27-06-2025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FF738AD-2447-40CA-9876-3289031D3281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1947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2" r:id="rId1"/>
    <p:sldLayoutId id="2147484183" r:id="rId2"/>
    <p:sldLayoutId id="2147484184" r:id="rId3"/>
    <p:sldLayoutId id="2147484185" r:id="rId4"/>
    <p:sldLayoutId id="2147484186" r:id="rId5"/>
    <p:sldLayoutId id="2147484187" r:id="rId6"/>
    <p:sldLayoutId id="2147484188" r:id="rId7"/>
    <p:sldLayoutId id="2147484189" r:id="rId8"/>
    <p:sldLayoutId id="2147484190" r:id="rId9"/>
    <p:sldLayoutId id="2147484191" r:id="rId10"/>
    <p:sldLayoutId id="214748419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82239" y="4957713"/>
            <a:ext cx="1042751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Presented By: </a:t>
            </a:r>
          </a:p>
          <a:p>
            <a:pPr algn="ctr"/>
            <a:r>
              <a:rPr lang="en-US" b="1" dirty="0" err="1"/>
              <a:t>Ms</a:t>
            </a:r>
            <a:r>
              <a:rPr lang="en-US" b="1" dirty="0"/>
              <a:t> </a:t>
            </a:r>
            <a:r>
              <a:rPr lang="en-US" b="1" dirty="0" err="1"/>
              <a:t>Sunita</a:t>
            </a:r>
            <a:r>
              <a:rPr lang="en-US" b="1" dirty="0"/>
              <a:t> Yadav, Economic Adviser</a:t>
            </a:r>
          </a:p>
          <a:p>
            <a:pPr algn="ctr"/>
            <a:r>
              <a:rPr lang="en-US" sz="2100" b="1" dirty="0"/>
              <a:t>Department of Water Resources, River Development and Ganga Rejuvenation,</a:t>
            </a:r>
          </a:p>
          <a:p>
            <a:pPr algn="ctr"/>
            <a:r>
              <a:rPr lang="en-US" sz="2100" b="1" dirty="0"/>
              <a:t>Ministry of Jal Shakti, Government of India</a:t>
            </a:r>
          </a:p>
        </p:txBody>
      </p:sp>
      <p:sp>
        <p:nvSpPr>
          <p:cNvPr id="8" name="Rectangle 7"/>
          <p:cNvSpPr/>
          <p:nvPr/>
        </p:nvSpPr>
        <p:spPr>
          <a:xfrm>
            <a:off x="802546" y="1701879"/>
            <a:ext cx="107714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</a:rPr>
              <a:t>National Consultation on Gender Budgeting with Central Ministries/Departments and State Governments </a:t>
            </a:r>
          </a:p>
        </p:txBody>
      </p:sp>
      <p:sp>
        <p:nvSpPr>
          <p:cNvPr id="9" name="Rectangle 8"/>
          <p:cNvSpPr/>
          <p:nvPr/>
        </p:nvSpPr>
        <p:spPr>
          <a:xfrm>
            <a:off x="1649834" y="3529851"/>
            <a:ext cx="907688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Organized by </a:t>
            </a:r>
            <a:br>
              <a:rPr lang="en-US" dirty="0"/>
            </a:br>
            <a:r>
              <a:rPr lang="en-US" sz="2000" dirty="0"/>
              <a:t>Ministry of Women &amp; Child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073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60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THE SCHEMES/PROGRAMMES BENEFITTING WOMEN AND GIRLS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328" y="1912846"/>
            <a:ext cx="11284870" cy="4023360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Water Resources, Ministry of Jal Shakti comes under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Part-C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Statement-13 under Gender Budgeting. The Department implements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Pradhan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Mantri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Krishi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Sinchai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Yojana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(PMKSY)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This scheme consists of two important components: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Accelerated Irrigation Benefit programme (AIBP):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provide Central Assistance to States for 99 Major and Medium irrigation projects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total irrigation potential of 76 lakh hectare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10 National Project included since 2021. These projects includes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Shahpur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Renukaji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 Project,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Lakhwar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Multipurpose Project and others. 63 Projects completed so far.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 Area Development and Water Management (CADWM):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Since 2015-16, CADWM is in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Paripassu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implementation with PMKSY-AIBP. The key objective is assured irrigation and improving agriculture productivity.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68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60000"/>
          </a:xfrm>
          <a:solidFill>
            <a:schemeClr val="accent2"/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ALLOCATIONS REPORTED IN THE GENDER BUDGET STATEMENT IN FY 2025-26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5893562"/>
              </p:ext>
            </p:extLst>
          </p:nvPr>
        </p:nvGraphicFramePr>
        <p:xfrm>
          <a:off x="494953" y="1853970"/>
          <a:ext cx="11199302" cy="4135770"/>
        </p:xfrm>
        <a:graphic>
          <a:graphicData uri="http://schemas.openxmlformats.org/drawingml/2006/table">
            <a:tbl>
              <a:tblPr firstRow="1" firstCol="1" bandRow="1">
                <a:tableStyleId>{17292A2E-F333-43FB-9621-5CBBE7FDCDCB}</a:tableStyleId>
              </a:tblPr>
              <a:tblGrid>
                <a:gridCol w="659326">
                  <a:extLst>
                    <a:ext uri="{9D8B030D-6E8A-4147-A177-3AD203B41FA5}">
                      <a16:colId xmlns:a16="http://schemas.microsoft.com/office/drawing/2014/main" val="803376731"/>
                    </a:ext>
                  </a:extLst>
                </a:gridCol>
                <a:gridCol w="1652966">
                  <a:extLst>
                    <a:ext uri="{9D8B030D-6E8A-4147-A177-3AD203B41FA5}">
                      <a16:colId xmlns:a16="http://schemas.microsoft.com/office/drawing/2014/main" val="3292052300"/>
                    </a:ext>
                  </a:extLst>
                </a:gridCol>
                <a:gridCol w="1086500">
                  <a:extLst>
                    <a:ext uri="{9D8B030D-6E8A-4147-A177-3AD203B41FA5}">
                      <a16:colId xmlns:a16="http://schemas.microsoft.com/office/drawing/2014/main" val="2863111408"/>
                    </a:ext>
                  </a:extLst>
                </a:gridCol>
                <a:gridCol w="947205">
                  <a:extLst>
                    <a:ext uri="{9D8B030D-6E8A-4147-A177-3AD203B41FA5}">
                      <a16:colId xmlns:a16="http://schemas.microsoft.com/office/drawing/2014/main" val="1607526680"/>
                    </a:ext>
                  </a:extLst>
                </a:gridCol>
                <a:gridCol w="1142218">
                  <a:extLst>
                    <a:ext uri="{9D8B030D-6E8A-4147-A177-3AD203B41FA5}">
                      <a16:colId xmlns:a16="http://schemas.microsoft.com/office/drawing/2014/main" val="314066861"/>
                    </a:ext>
                  </a:extLst>
                </a:gridCol>
                <a:gridCol w="919346">
                  <a:extLst>
                    <a:ext uri="{9D8B030D-6E8A-4147-A177-3AD203B41FA5}">
                      <a16:colId xmlns:a16="http://schemas.microsoft.com/office/drawing/2014/main" val="1683924835"/>
                    </a:ext>
                  </a:extLst>
                </a:gridCol>
                <a:gridCol w="937918">
                  <a:extLst>
                    <a:ext uri="{9D8B030D-6E8A-4147-A177-3AD203B41FA5}">
                      <a16:colId xmlns:a16="http://schemas.microsoft.com/office/drawing/2014/main" val="3966563014"/>
                    </a:ext>
                  </a:extLst>
                </a:gridCol>
                <a:gridCol w="975064">
                  <a:extLst>
                    <a:ext uri="{9D8B030D-6E8A-4147-A177-3AD203B41FA5}">
                      <a16:colId xmlns:a16="http://schemas.microsoft.com/office/drawing/2014/main" val="668256503"/>
                    </a:ext>
                  </a:extLst>
                </a:gridCol>
                <a:gridCol w="965777">
                  <a:extLst>
                    <a:ext uri="{9D8B030D-6E8A-4147-A177-3AD203B41FA5}">
                      <a16:colId xmlns:a16="http://schemas.microsoft.com/office/drawing/2014/main" val="4188055256"/>
                    </a:ext>
                  </a:extLst>
                </a:gridCol>
                <a:gridCol w="1912982">
                  <a:extLst>
                    <a:ext uri="{9D8B030D-6E8A-4147-A177-3AD203B41FA5}">
                      <a16:colId xmlns:a16="http://schemas.microsoft.com/office/drawing/2014/main" val="1286034666"/>
                    </a:ext>
                  </a:extLst>
                </a:gridCol>
              </a:tblGrid>
              <a:tr h="1270782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Sl. No.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 of the Scheme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5575" algn="l"/>
                        </a:tabLs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Actuals 23-24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Crores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5575" algn="l"/>
                        </a:tabLs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 24-25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Crores)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 2025-26 (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Crores)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Allocation in GBS 2025-26 (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Crore)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of total BE reported in GBS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76347475"/>
                  </a:ext>
                </a:extLst>
              </a:tr>
              <a:tr h="615812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 A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 B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 C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 D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9503030"/>
                  </a:ext>
                </a:extLst>
              </a:tr>
              <a:tr h="5643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PMKSY-AIBP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186.739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5575" algn="l"/>
                        </a:tabLst>
                      </a:pPr>
                      <a:r>
                        <a:rPr lang="en-US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40977760"/>
                  </a:ext>
                </a:extLst>
              </a:tr>
              <a:tr h="8423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PMKSY-CADWM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19.5496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5575" algn="l"/>
                        </a:tabLst>
                      </a:pP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105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-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-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105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8415686"/>
                  </a:ext>
                </a:extLst>
              </a:tr>
              <a:tr h="8423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206.27</a:t>
                      </a:r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5575" algn="l"/>
                        </a:tabLst>
                      </a:pPr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315</a:t>
                      </a:r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455</a:t>
                      </a:r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455</a:t>
                      </a:r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11480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6654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60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DIRECT/INDIRECT BENEFITS TOWARDS WOMEN</a:t>
            </a:r>
            <a:b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2062" y="2088859"/>
            <a:ext cx="1101474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PMKSY-AIBP-CADWM are not direct beneficiary oriented schemes. However, these schemes benefit the women indirectly in following ways:</a:t>
            </a:r>
          </a:p>
          <a:p>
            <a:pPr algn="just"/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Improved irrigation facilities 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 time spent on fetching water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especially in water-scarce areas, allowing women to 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on household care, education, or income-generating work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algn="just"/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AIBP-CADWM projects generate 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rural employment opportunities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through construction works, field channel development, and maintenance activities, promoting 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 livelihood and skill development.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691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27758" y="2709644"/>
            <a:ext cx="6065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/>
              <a:t>THANK YOU</a:t>
            </a:r>
            <a:endParaRPr lang="en-IN" sz="8000" dirty="0"/>
          </a:p>
        </p:txBody>
      </p:sp>
    </p:spTree>
    <p:extLst>
      <p:ext uri="{BB962C8B-B14F-4D97-AF65-F5344CB8AC3E}">
        <p14:creationId xmlns:p14="http://schemas.microsoft.com/office/powerpoint/2010/main" val="407797820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2957</TotalTime>
  <Words>366</Words>
  <Application>Microsoft Office PowerPoint</Application>
  <PresentationFormat>Widescreen</PresentationFormat>
  <Paragraphs>59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Calibri Light</vt:lpstr>
      <vt:lpstr>Times New Roman</vt:lpstr>
      <vt:lpstr>Wingdings</vt:lpstr>
      <vt:lpstr>Retrospect</vt:lpstr>
      <vt:lpstr>PowerPoint Presentation</vt:lpstr>
      <vt:lpstr>OVERVIEW OF THE SCHEMES/PROGRAMMES BENEFITTING WOMEN AND GIRLS</vt:lpstr>
      <vt:lpstr>ALLOCATIONS REPORTED IN THE GENDER BUDGET STATEMENT IN FY 2025-26</vt:lpstr>
      <vt:lpstr>DIRECT/INDIRECT BENEFITS TOWARDS WOMEN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Central Sector  Schemes</dc:title>
  <dc:creator>Planning Unit</dc:creator>
  <cp:lastModifiedBy>Rizwan Shaikh</cp:lastModifiedBy>
  <cp:revision>226</cp:revision>
  <cp:lastPrinted>2025-06-16T10:47:57Z</cp:lastPrinted>
  <dcterms:created xsi:type="dcterms:W3CDTF">2025-02-13T09:21:33Z</dcterms:created>
  <dcterms:modified xsi:type="dcterms:W3CDTF">2025-06-27T11:32:08Z</dcterms:modified>
</cp:coreProperties>
</file>