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2"/>
  </p:sldMasterIdLst>
  <p:notesMasterIdLst>
    <p:notesMasterId r:id="rId24"/>
  </p:notesMasterIdLst>
  <p:sldIdLst>
    <p:sldId id="256" r:id="rId3"/>
    <p:sldId id="270" r:id="rId4"/>
    <p:sldId id="269" r:id="rId5"/>
    <p:sldId id="279" r:id="rId6"/>
    <p:sldId id="280" r:id="rId7"/>
    <p:sldId id="281" r:id="rId8"/>
    <p:sldId id="285" r:id="rId9"/>
    <p:sldId id="268" r:id="rId10"/>
    <p:sldId id="263" r:id="rId11"/>
    <p:sldId id="258" r:id="rId12"/>
    <p:sldId id="267" r:id="rId13"/>
    <p:sldId id="266" r:id="rId14"/>
    <p:sldId id="265" r:id="rId15"/>
    <p:sldId id="264" r:id="rId16"/>
    <p:sldId id="259" r:id="rId17"/>
    <p:sldId id="286" r:id="rId18"/>
    <p:sldId id="260" r:id="rId19"/>
    <p:sldId id="277" r:id="rId20"/>
    <p:sldId id="278" r:id="rId21"/>
    <p:sldId id="261" r:id="rId22"/>
    <p:sldId id="262" r:id="rId23"/>
  </p:sldIdLst>
  <p:sldSz cx="12192000" cy="6858000"/>
  <p:notesSz cx="12192000" cy="6858000"/>
  <p:defaultTextStyle>
    <a:defPPr>
      <a:defRPr kern="0"/>
    </a:def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7" d="100"/>
          <a:sy n="117" d="100"/>
        </p:scale>
        <p:origin x="-318" y="19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Gender Budget</c:v>
                </c:pt>
              </c:strCache>
            </c:strRef>
          </c:tx>
          <c:invertIfNegative val="0"/>
          <c:dLbls>
            <c:dLbl>
              <c:idx val="0"/>
              <c:layout>
                <c:manualLayout>
                  <c:x val="-4.7923322683706068E-3"/>
                  <c:y val="2.6039616141732285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CBE6-4A71-A468-C10A24FDDB6C}"/>
                </c:ext>
              </c:extLst>
            </c:dLbl>
            <c:dLbl>
              <c:idx val="1"/>
              <c:layout>
                <c:manualLayout>
                  <c:x val="-1.437699680511182E-2"/>
                  <c:y val="2.6041666666666665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CBE6-4A71-A468-C10A24FDDB6C}"/>
                </c:ext>
              </c:extLst>
            </c:dLbl>
            <c:dLbl>
              <c:idx val="2"/>
              <c:layout>
                <c:manualLayout>
                  <c:x val="-9.5846645367412137E-3"/>
                  <c:y val="-5.208333333333333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CBE6-4A71-A468-C10A24FDDB6C}"/>
                </c:ext>
              </c:extLst>
            </c:dLbl>
            <c:dLbl>
              <c:idx val="3"/>
              <c:layout>
                <c:manualLayout>
                  <c:x val="-1.437699680511182E-2"/>
                  <c:y val="0"/>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CBE6-4A71-A468-C10A24FDDB6C}"/>
                </c:ext>
              </c:extLst>
            </c:dLbl>
            <c:spPr>
              <a:noFill/>
              <a:ln>
                <a:noFill/>
              </a:ln>
              <a:effectLst/>
            </c:spPr>
            <c:txPr>
              <a:bodyPr/>
              <a:lstStyle/>
              <a:p>
                <a:pPr>
                  <a:defRPr sz="105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FY 2022-23</c:v>
                </c:pt>
                <c:pt idx="1">
                  <c:v>FY 2023-24</c:v>
                </c:pt>
                <c:pt idx="2">
                  <c:v>FY 2024-25</c:v>
                </c:pt>
                <c:pt idx="3">
                  <c:v>FY 2025-26</c:v>
                </c:pt>
              </c:strCache>
            </c:strRef>
          </c:cat>
          <c:val>
            <c:numRef>
              <c:f>Sheet1!$B$2:$B$5</c:f>
              <c:numCache>
                <c:formatCode>General</c:formatCode>
                <c:ptCount val="4"/>
                <c:pt idx="0">
                  <c:v>3045.6</c:v>
                </c:pt>
                <c:pt idx="1">
                  <c:v>2757.87</c:v>
                </c:pt>
                <c:pt idx="2">
                  <c:v>4042.63</c:v>
                </c:pt>
                <c:pt idx="3">
                  <c:v>5309.94</c:v>
                </c:pt>
              </c:numCache>
            </c:numRef>
          </c:val>
          <c:extLst xmlns:c16r2="http://schemas.microsoft.com/office/drawing/2015/06/chart">
            <c:ext xmlns:c16="http://schemas.microsoft.com/office/drawing/2014/chart" uri="{C3380CC4-5D6E-409C-BE32-E72D297353CC}">
              <c16:uniqueId val="{00000004-CBE6-4A71-A468-C10A24FDDB6C}"/>
            </c:ext>
          </c:extLst>
        </c:ser>
        <c:ser>
          <c:idx val="1"/>
          <c:order val="1"/>
          <c:tx>
            <c:strRef>
              <c:f>Sheet1!$C$1</c:f>
              <c:strCache>
                <c:ptCount val="1"/>
                <c:pt idx="0">
                  <c:v>Total Budget</c:v>
                </c:pt>
              </c:strCache>
            </c:strRef>
          </c:tx>
          <c:invertIfNegative val="0"/>
          <c:dLbls>
            <c:dLbl>
              <c:idx val="0"/>
              <c:layout>
                <c:manualLayout>
                  <c:x val="-3.1948881789137379E-3"/>
                  <c:y val="-5.208333333333333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CBE6-4A71-A468-C10A24FDDB6C}"/>
                </c:ext>
              </c:extLst>
            </c:dLbl>
            <c:dLbl>
              <c:idx val="3"/>
              <c:layout>
                <c:manualLayout>
                  <c:x val="-1.5974440894568689E-3"/>
                  <c:y val="-1.041666666666666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CBE6-4A71-A468-C10A24FDDB6C}"/>
                </c:ext>
              </c:extLst>
            </c:dLbl>
            <c:spPr>
              <a:noFill/>
              <a:ln>
                <a:noFill/>
              </a:ln>
              <a:effectLst/>
            </c:spPr>
            <c:txPr>
              <a:bodyPr/>
              <a:lstStyle/>
              <a:p>
                <a:pPr>
                  <a:defRPr sz="105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FY 2022-23</c:v>
                </c:pt>
                <c:pt idx="1">
                  <c:v>FY 2023-24</c:v>
                </c:pt>
                <c:pt idx="2">
                  <c:v>FY 2024-25</c:v>
                </c:pt>
                <c:pt idx="3">
                  <c:v>FY 2025-26</c:v>
                </c:pt>
              </c:strCache>
            </c:strRef>
          </c:cat>
          <c:val>
            <c:numRef>
              <c:f>Sheet1!$C$2:$C$5</c:f>
              <c:numCache>
                <c:formatCode>General</c:formatCode>
                <c:ptCount val="4"/>
                <c:pt idx="0">
                  <c:v>11659.94</c:v>
                </c:pt>
                <c:pt idx="1">
                  <c:v>9853.32</c:v>
                </c:pt>
                <c:pt idx="2">
                  <c:v>10026.4</c:v>
                </c:pt>
                <c:pt idx="3">
                  <c:v>13611</c:v>
                </c:pt>
              </c:numCache>
            </c:numRef>
          </c:val>
          <c:extLst xmlns:c16r2="http://schemas.microsoft.com/office/drawing/2015/06/chart">
            <c:ext xmlns:c16="http://schemas.microsoft.com/office/drawing/2014/chart" uri="{C3380CC4-5D6E-409C-BE32-E72D297353CC}">
              <c16:uniqueId val="{00000007-CBE6-4A71-A468-C10A24FDDB6C}"/>
            </c:ext>
          </c:extLst>
        </c:ser>
        <c:ser>
          <c:idx val="2"/>
          <c:order val="2"/>
          <c:tx>
            <c:strRef>
              <c:f>Sheet1!$D$1</c:f>
              <c:strCache>
                <c:ptCount val="1"/>
                <c:pt idx="0">
                  <c:v>%</c:v>
                </c:pt>
              </c:strCache>
            </c:strRef>
          </c:tx>
          <c:invertIfNegative val="0"/>
          <c:cat>
            <c:strRef>
              <c:f>Sheet1!$A$2:$A$5</c:f>
              <c:strCache>
                <c:ptCount val="4"/>
                <c:pt idx="0">
                  <c:v>FY 2022-23</c:v>
                </c:pt>
                <c:pt idx="1">
                  <c:v>FY 2023-24</c:v>
                </c:pt>
                <c:pt idx="2">
                  <c:v>FY 2024-25</c:v>
                </c:pt>
                <c:pt idx="3">
                  <c:v>FY 2025-26</c:v>
                </c:pt>
              </c:strCache>
            </c:strRef>
          </c:cat>
          <c:val>
            <c:numRef>
              <c:f>Sheet1!$D$2:$D$5</c:f>
              <c:numCache>
                <c:formatCode>General</c:formatCode>
                <c:ptCount val="4"/>
                <c:pt idx="0">
                  <c:v>26.120203019912623</c:v>
                </c:pt>
                <c:pt idx="1">
                  <c:v>27.989246264203334</c:v>
                </c:pt>
                <c:pt idx="2">
                  <c:v>40.319855581265458</c:v>
                </c:pt>
                <c:pt idx="3">
                  <c:v>39.012122547939164</c:v>
                </c:pt>
              </c:numCache>
            </c:numRef>
          </c:val>
          <c:extLst xmlns:c16r2="http://schemas.microsoft.com/office/drawing/2015/06/chart">
            <c:ext xmlns:c16="http://schemas.microsoft.com/office/drawing/2014/chart" uri="{C3380CC4-5D6E-409C-BE32-E72D297353CC}">
              <c16:uniqueId val="{00000008-CBE6-4A71-A468-C10A24FDDB6C}"/>
            </c:ext>
          </c:extLst>
        </c:ser>
        <c:dLbls>
          <c:showLegendKey val="0"/>
          <c:showVal val="0"/>
          <c:showCatName val="0"/>
          <c:showSerName val="0"/>
          <c:showPercent val="0"/>
          <c:showBubbleSize val="0"/>
        </c:dLbls>
        <c:gapWidth val="150"/>
        <c:axId val="269029376"/>
        <c:axId val="269030912"/>
      </c:barChart>
      <c:catAx>
        <c:axId val="269029376"/>
        <c:scaling>
          <c:orientation val="minMax"/>
        </c:scaling>
        <c:delete val="0"/>
        <c:axPos val="b"/>
        <c:numFmt formatCode="General" sourceLinked="0"/>
        <c:majorTickMark val="out"/>
        <c:minorTickMark val="none"/>
        <c:tickLblPos val="nextTo"/>
        <c:crossAx val="269030912"/>
        <c:crosses val="autoZero"/>
        <c:auto val="1"/>
        <c:lblAlgn val="ctr"/>
        <c:lblOffset val="100"/>
        <c:noMultiLvlLbl val="0"/>
      </c:catAx>
      <c:valAx>
        <c:axId val="269030912"/>
        <c:scaling>
          <c:orientation val="minMax"/>
        </c:scaling>
        <c:delete val="0"/>
        <c:axPos val="l"/>
        <c:majorGridlines/>
        <c:numFmt formatCode="General" sourceLinked="1"/>
        <c:majorTickMark val="out"/>
        <c:minorTickMark val="none"/>
        <c:tickLblPos val="nextTo"/>
        <c:crossAx val="269029376"/>
        <c:crosses val="autoZero"/>
        <c:crossBetween val="between"/>
      </c:valAx>
    </c:plotArea>
    <c:legend>
      <c:legendPos val="r"/>
      <c:legendEntry>
        <c:idx val="2"/>
        <c:delete val="1"/>
      </c:legendEntry>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4AFAA34F-CD7C-4481-B3BA-4C68495FC052}" type="datetimeFigureOut">
              <a:rPr lang="en-IN" smtClean="0"/>
              <a:t>17-06-2025</a:t>
            </a:fld>
            <a:endParaRPr lang="en-IN"/>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AEAB72D0-074D-4DDA-9807-DC44A72BC7DB}" type="slidenum">
              <a:rPr lang="en-IN" smtClean="0"/>
              <a:t>‹#›</a:t>
            </a:fld>
            <a:endParaRPr lang="en-IN"/>
          </a:p>
        </p:txBody>
      </p:sp>
    </p:spTree>
    <p:extLst>
      <p:ext uri="{BB962C8B-B14F-4D97-AF65-F5344CB8AC3E}">
        <p14:creationId xmlns:p14="http://schemas.microsoft.com/office/powerpoint/2010/main" val="3965343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2"/>
        <p:cNvGrpSpPr/>
        <p:nvPr/>
      </p:nvGrpSpPr>
      <p:grpSpPr>
        <a:xfrm>
          <a:off x="0" y="0"/>
          <a:ext cx="0" cy="0"/>
          <a:chOff x="0" y="0"/>
          <a:chExt cx="0" cy="0"/>
        </a:xfrm>
      </p:grpSpPr>
      <p:sp>
        <p:nvSpPr>
          <p:cNvPr id="693" name="Google Shape;693;p36:notes"/>
          <p:cNvSpPr txBox="1">
            <a:spLocks noGrp="1"/>
          </p:cNvSpPr>
          <p:nvPr>
            <p:ph type="body" idx="1"/>
          </p:nvPr>
        </p:nvSpPr>
        <p:spPr>
          <a:xfrm>
            <a:off x="1219202" y="3300414"/>
            <a:ext cx="9753600" cy="2700339"/>
          </a:xfrm>
          <a:prstGeom prst="rect">
            <a:avLst/>
          </a:prstGeom>
          <a:noFill/>
          <a:ln>
            <a:noFill/>
          </a:ln>
        </p:spPr>
        <p:txBody>
          <a:bodyPr spcFirstLastPara="1" wrap="square" lIns="93162" tIns="46568" rIns="93162" bIns="46568" anchor="t" anchorCtr="0">
            <a:noAutofit/>
          </a:bodyPr>
          <a:lstStyle/>
          <a:p>
            <a:pPr>
              <a:buSzPts val="1400"/>
            </a:pPr>
            <a:endParaRPr dirty="0"/>
          </a:p>
        </p:txBody>
      </p:sp>
      <p:sp>
        <p:nvSpPr>
          <p:cNvPr id="694" name="Google Shape;694;p36:notes"/>
          <p:cNvSpPr>
            <a:spLocks noGrp="1" noRot="1" noChangeAspect="1"/>
          </p:cNvSpPr>
          <p:nvPr>
            <p:ph type="sldImg" idx="2"/>
          </p:nvPr>
        </p:nvSpPr>
        <p:spPr>
          <a:xfrm>
            <a:off x="4040188" y="857250"/>
            <a:ext cx="4111625" cy="2312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3</a:t>
            </a:fld>
            <a:endParaRPr lang="en-US" dirty="0"/>
          </a:p>
        </p:txBody>
      </p:sp>
    </p:spTree>
    <p:extLst>
      <p:ext uri="{BB962C8B-B14F-4D97-AF65-F5344CB8AC3E}">
        <p14:creationId xmlns:p14="http://schemas.microsoft.com/office/powerpoint/2010/main" val="1615717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0" y="514350"/>
            <a:ext cx="4572000" cy="2571750"/>
          </a:xfrm>
        </p:spPr>
      </p:sp>
      <p:sp>
        <p:nvSpPr>
          <p:cNvPr id="3" name="Notes Placeholder 2"/>
          <p:cNvSpPr>
            <a:spLocks noGrp="1"/>
          </p:cNvSpPr>
          <p:nvPr>
            <p:ph type="body" idx="1"/>
          </p:nvPr>
        </p:nvSpPr>
        <p:spPr/>
        <p:txBody>
          <a:bodyPr/>
          <a:lstStyle/>
          <a:p>
            <a:r>
              <a:rPr lang="en-IN" dirty="0"/>
              <a:t>3.1 SHREYAS FOR SCs                                                                                                                           </a:t>
            </a:r>
          </a:p>
          <a:p>
            <a:pPr marL="171450" indent="-171450">
              <a:buFont typeface="Arial" panose="020B0604020202020204" pitchFamily="34" charset="0"/>
              <a:buChar char="•"/>
            </a:pPr>
            <a:r>
              <a:rPr lang="en-IN" dirty="0"/>
              <a:t>Top  class  Scholarships  for  SC  students  </a:t>
            </a:r>
          </a:p>
          <a:p>
            <a:pPr marL="171450" indent="-171450">
              <a:buFont typeface="Arial" panose="020B0604020202020204" pitchFamily="34" charset="0"/>
              <a:buChar char="•"/>
            </a:pPr>
            <a:r>
              <a:rPr lang="en-IN" dirty="0"/>
              <a:t>Free Coaching for SC &amp; OBC student</a:t>
            </a:r>
          </a:p>
          <a:p>
            <a:pPr marL="171450" indent="-171450">
              <a:buFont typeface="Arial" panose="020B0604020202020204" pitchFamily="34" charset="0"/>
              <a:buChar char="•"/>
            </a:pPr>
            <a:r>
              <a:rPr lang="en-IN" dirty="0"/>
              <a:t>National Fellowship for SC</a:t>
            </a:r>
          </a:p>
          <a:p>
            <a:pPr marL="171450" indent="-171450">
              <a:buFont typeface="Arial" panose="020B0604020202020204" pitchFamily="34" charset="0"/>
              <a:buChar char="•"/>
            </a:pPr>
            <a:r>
              <a:rPr lang="en-IN" dirty="0"/>
              <a:t>National Overseas  Scholarships  for  SC students</a:t>
            </a:r>
          </a:p>
          <a:p>
            <a:r>
              <a:rPr lang="en-US" sz="1200" kern="1200" dirty="0">
                <a:solidFill>
                  <a:schemeClr val="tx1"/>
                </a:solidFill>
                <a:effectLst/>
                <a:latin typeface="+mn-lt"/>
                <a:ea typeface="+mn-ea"/>
                <a:cs typeface="+mn-cs"/>
              </a:rPr>
              <a:t>3.2</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SHREYAS for OBCs and Others </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National Fellowship for OBC </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Dr. </a:t>
            </a:r>
            <a:r>
              <a:rPr lang="en-US" sz="1200" kern="1200" dirty="0" err="1">
                <a:solidFill>
                  <a:schemeClr val="tx1"/>
                </a:solidFill>
                <a:effectLst/>
                <a:latin typeface="+mn-lt"/>
                <a:ea typeface="+mn-ea"/>
                <a:cs typeface="+mn-cs"/>
              </a:rPr>
              <a:t>Ambedkar</a:t>
            </a:r>
            <a:r>
              <a:rPr lang="en-US" sz="1200" kern="1200" dirty="0">
                <a:solidFill>
                  <a:schemeClr val="tx1"/>
                </a:solidFill>
                <a:effectLst/>
                <a:latin typeface="+mn-lt"/>
                <a:ea typeface="+mn-ea"/>
                <a:cs typeface="+mn-cs"/>
              </a:rPr>
              <a:t> Central Sector Scheme of Interest Subsidy on Educational Loans for Overseas Studies for OBCs and EBCs</a:t>
            </a:r>
            <a:endParaRPr lang="en-IN" sz="1200" kern="1200" dirty="0">
              <a:solidFill>
                <a:schemeClr val="tx1"/>
              </a:solidFill>
              <a:effectLst/>
              <a:latin typeface="+mn-lt"/>
              <a:ea typeface="+mn-ea"/>
              <a:cs typeface="+mn-cs"/>
            </a:endParaRPr>
          </a:p>
          <a:p>
            <a:r>
              <a:rPr lang="en-IN" sz="1200" kern="1200" dirty="0">
                <a:solidFill>
                  <a:schemeClr val="tx1"/>
                </a:solidFill>
                <a:effectLst/>
                <a:latin typeface="+mn-lt"/>
                <a:ea typeface="+mn-ea"/>
                <a:cs typeface="+mn-cs"/>
              </a:rPr>
              <a:t>5.</a:t>
            </a:r>
            <a:r>
              <a:rPr lang="en-IN" sz="1200" kern="1200" baseline="0" dirty="0">
                <a:solidFill>
                  <a:schemeClr val="tx1"/>
                </a:solidFill>
                <a:effectLst/>
                <a:latin typeface="+mn-lt"/>
                <a:ea typeface="+mn-ea"/>
                <a:cs typeface="+mn-cs"/>
              </a:rPr>
              <a:t> </a:t>
            </a:r>
            <a:r>
              <a:rPr lang="en-IN" sz="1200" kern="1200" dirty="0">
                <a:solidFill>
                  <a:schemeClr val="tx1"/>
                </a:solidFill>
                <a:effectLst/>
                <a:latin typeface="+mn-lt"/>
                <a:ea typeface="+mn-ea"/>
                <a:cs typeface="+mn-cs"/>
              </a:rPr>
              <a:t>PM YASASVI</a:t>
            </a:r>
          </a:p>
          <a:p>
            <a:pPr marL="171450" indent="-171450">
              <a:buFont typeface="Arial" panose="020B0604020202020204" pitchFamily="34" charset="0"/>
              <a:buChar char="•"/>
            </a:pPr>
            <a:r>
              <a:rPr lang="en-IN" sz="1200" kern="1200" dirty="0">
                <a:solidFill>
                  <a:schemeClr val="tx1"/>
                </a:solidFill>
                <a:effectLst/>
                <a:latin typeface="+mn-lt"/>
                <a:ea typeface="+mn-ea"/>
                <a:cs typeface="+mn-cs"/>
              </a:rPr>
              <a:t>Pre-Matric Scholarship for OBC, EBC and DNT Students</a:t>
            </a:r>
            <a:endParaRPr lang="en-IN"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IN" sz="1200" kern="1200" dirty="0">
                <a:solidFill>
                  <a:schemeClr val="tx1"/>
                </a:solidFill>
                <a:effectLst/>
                <a:latin typeface="+mn-lt"/>
                <a:ea typeface="+mn-ea"/>
                <a:cs typeface="+mn-cs"/>
              </a:rPr>
              <a:t>Post-Matric Scholarship for OBC, EBC and DNT Students</a:t>
            </a:r>
            <a:endParaRPr lang="en-IN"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IN" sz="1200" kern="1200" dirty="0">
                <a:solidFill>
                  <a:schemeClr val="tx1"/>
                </a:solidFill>
                <a:effectLst/>
                <a:latin typeface="+mn-lt"/>
                <a:ea typeface="+mn-ea"/>
                <a:cs typeface="+mn-cs"/>
              </a:rPr>
              <a:t>Top Class School Education for OBC, EBC and DNT Students (New Intervention)</a:t>
            </a:r>
            <a:endParaRPr lang="en-IN"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IN" sz="1200" kern="1200" dirty="0">
                <a:solidFill>
                  <a:schemeClr val="tx1"/>
                </a:solidFill>
                <a:effectLst/>
                <a:latin typeface="+mn-lt"/>
                <a:ea typeface="+mn-ea"/>
                <a:cs typeface="+mn-cs"/>
              </a:rPr>
              <a:t>Top Class College Education for OBC, EBC and DNT Students (New Intervention)</a:t>
            </a:r>
            <a:endParaRPr lang="en-IN"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IN" sz="1200" kern="1200" dirty="0">
                <a:solidFill>
                  <a:schemeClr val="tx1"/>
                </a:solidFill>
                <a:effectLst/>
                <a:latin typeface="+mn-lt"/>
                <a:ea typeface="+mn-ea"/>
                <a:cs typeface="+mn-cs"/>
              </a:rPr>
              <a:t>Construction of Hostel for OBC Boys and Girls</a:t>
            </a:r>
            <a:endParaRPr lang="en-IN" sz="1050" kern="1200" dirty="0">
              <a:solidFill>
                <a:schemeClr val="tx1"/>
              </a:solidFill>
              <a:effectLst/>
              <a:latin typeface="+mn-lt"/>
              <a:ea typeface="+mn-ea"/>
              <a:cs typeface="+mn-cs"/>
            </a:endParaRPr>
          </a:p>
          <a:p>
            <a:endParaRPr lang="en-IN" dirty="0"/>
          </a:p>
        </p:txBody>
      </p:sp>
      <p:sp>
        <p:nvSpPr>
          <p:cNvPr id="4" name="Slide Number Placeholder 3"/>
          <p:cNvSpPr>
            <a:spLocks noGrp="1"/>
          </p:cNvSpPr>
          <p:nvPr>
            <p:ph type="sldNum" sz="quarter" idx="10"/>
          </p:nvPr>
        </p:nvSpPr>
        <p:spPr/>
        <p:txBody>
          <a:bodyPr/>
          <a:lstStyle/>
          <a:p>
            <a:fld id="{F234BDBE-1294-4A17-9B28-B1250DA17F49}" type="slidenum">
              <a:rPr lang="en-IN" smtClean="0">
                <a:solidFill>
                  <a:prstClr val="black"/>
                </a:solidFill>
              </a:rPr>
              <a:pPr/>
              <a:t>4</a:t>
            </a:fld>
            <a:endParaRPr lang="en-IN">
              <a:solidFill>
                <a:prstClr val="black"/>
              </a:solidFill>
            </a:endParaRPr>
          </a:p>
        </p:txBody>
      </p:sp>
      <p:sp>
        <p:nvSpPr>
          <p:cNvPr id="5" name="Footer Placeholder 4"/>
          <p:cNvSpPr>
            <a:spLocks noGrp="1"/>
          </p:cNvSpPr>
          <p:nvPr>
            <p:ph type="ftr" sz="quarter" idx="11"/>
          </p:nvPr>
        </p:nvSpPr>
        <p:spPr/>
        <p:txBody>
          <a:bodyPr/>
          <a:lstStyle/>
          <a:p>
            <a:endParaRPr lang="en-IN">
              <a:solidFill>
                <a:prstClr val="black"/>
              </a:solidFill>
            </a:endParaRPr>
          </a:p>
        </p:txBody>
      </p:sp>
      <p:sp>
        <p:nvSpPr>
          <p:cNvPr id="6" name="Header Placeholder 5"/>
          <p:cNvSpPr>
            <a:spLocks noGrp="1"/>
          </p:cNvSpPr>
          <p:nvPr>
            <p:ph type="hdr" sz="quarter" idx="12"/>
          </p:nvPr>
        </p:nvSpPr>
        <p:spPr/>
        <p:txBody>
          <a:bodyPr/>
          <a:lstStyle/>
          <a:p>
            <a:endParaRPr lang="en-IN">
              <a:solidFill>
                <a:prstClr val="black"/>
              </a:solidFill>
            </a:endParaRPr>
          </a:p>
        </p:txBody>
      </p:sp>
    </p:spTree>
    <p:extLst>
      <p:ext uri="{BB962C8B-B14F-4D97-AF65-F5344CB8AC3E}">
        <p14:creationId xmlns:p14="http://schemas.microsoft.com/office/powerpoint/2010/main" val="3212204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0" y="514350"/>
            <a:ext cx="4572000" cy="2571750"/>
          </a:xfrm>
        </p:spPr>
      </p:sp>
      <p:sp>
        <p:nvSpPr>
          <p:cNvPr id="3" name="Notes Placeholder 2"/>
          <p:cNvSpPr>
            <a:spLocks noGrp="1"/>
          </p:cNvSpPr>
          <p:nvPr>
            <p:ph type="body" idx="1"/>
          </p:nvPr>
        </p:nvSpPr>
        <p:spPr/>
        <p:txBody>
          <a:bodyPr/>
          <a:lstStyle/>
          <a:p>
            <a:r>
              <a:rPr lang="en-IN" sz="1200" kern="1200" dirty="0">
                <a:solidFill>
                  <a:schemeClr val="tx1"/>
                </a:solidFill>
                <a:effectLst/>
                <a:latin typeface="+mn-lt"/>
                <a:ea typeface="+mn-ea"/>
                <a:cs typeface="+mn-cs"/>
              </a:rPr>
              <a:t>2.</a:t>
            </a:r>
            <a:r>
              <a:rPr lang="en-IN" sz="1200" kern="1200" baseline="0" dirty="0">
                <a:solidFill>
                  <a:schemeClr val="tx1"/>
                </a:solidFill>
                <a:effectLst/>
                <a:latin typeface="+mn-lt"/>
                <a:ea typeface="+mn-ea"/>
                <a:cs typeface="+mn-cs"/>
              </a:rPr>
              <a:t> </a:t>
            </a:r>
            <a:r>
              <a:rPr lang="en-IN" sz="1200" kern="1200" dirty="0">
                <a:solidFill>
                  <a:schemeClr val="tx1"/>
                </a:solidFill>
                <a:effectLst/>
                <a:latin typeface="+mn-lt"/>
                <a:ea typeface="+mn-ea"/>
                <a:cs typeface="+mn-cs"/>
              </a:rPr>
              <a:t>I-MESA:</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Information Dissemination</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Project Monitoring Unit</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Central Smart Surveillance Unit</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Social Audit</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Evaluation and Studies</a:t>
            </a:r>
          </a:p>
          <a:p>
            <a:pPr marL="0" lvl="0" indent="0">
              <a:buFont typeface="Arial" panose="020B0604020202020204" pitchFamily="34" charset="0"/>
              <a:buNone/>
            </a:pPr>
            <a:endParaRPr lang="en-IN" sz="1200" kern="1200" dirty="0">
              <a:solidFill>
                <a:schemeClr val="tx1"/>
              </a:solidFill>
              <a:effectLst/>
              <a:latin typeface="+mn-lt"/>
              <a:ea typeface="+mn-ea"/>
              <a:cs typeface="+mn-cs"/>
            </a:endParaRPr>
          </a:p>
          <a:p>
            <a:r>
              <a:rPr lang="en-IN" sz="1200" kern="1200" dirty="0">
                <a:solidFill>
                  <a:schemeClr val="tx1"/>
                </a:solidFill>
                <a:effectLst/>
                <a:latin typeface="+mn-lt"/>
                <a:ea typeface="+mn-ea"/>
                <a:cs typeface="+mn-cs"/>
              </a:rPr>
              <a:t>4.</a:t>
            </a:r>
            <a:r>
              <a:rPr lang="en-IN" sz="1200" kern="1200" baseline="0" dirty="0">
                <a:solidFill>
                  <a:schemeClr val="tx1"/>
                </a:solidFill>
                <a:effectLst/>
                <a:latin typeface="+mn-lt"/>
                <a:ea typeface="+mn-ea"/>
                <a:cs typeface="+mn-cs"/>
              </a:rPr>
              <a:t> </a:t>
            </a:r>
            <a:r>
              <a:rPr lang="en-IN" sz="1200" kern="1200" dirty="0">
                <a:solidFill>
                  <a:schemeClr val="tx1"/>
                </a:solidFill>
                <a:effectLst/>
                <a:latin typeface="+mn-lt"/>
                <a:ea typeface="+mn-ea"/>
                <a:cs typeface="+mn-cs"/>
              </a:rPr>
              <a:t>PM-AJAY</a:t>
            </a:r>
          </a:p>
          <a:p>
            <a:pPr marL="171450" lvl="0" indent="-171450">
              <a:buFont typeface="Arial" panose="020B0604020202020204" pitchFamily="34" charset="0"/>
              <a:buChar char="•"/>
            </a:pPr>
            <a:r>
              <a:rPr lang="en-IN" sz="1200" kern="1200" dirty="0" err="1">
                <a:solidFill>
                  <a:schemeClr val="tx1"/>
                </a:solidFill>
                <a:effectLst/>
                <a:latin typeface="+mn-lt"/>
                <a:ea typeface="+mn-ea"/>
                <a:cs typeface="+mn-cs"/>
              </a:rPr>
              <a:t>Adarsh</a:t>
            </a:r>
            <a:r>
              <a:rPr lang="en-IN" sz="1200" kern="1200" dirty="0">
                <a:solidFill>
                  <a:schemeClr val="tx1"/>
                </a:solidFill>
                <a:effectLst/>
                <a:latin typeface="+mn-lt"/>
                <a:ea typeface="+mn-ea"/>
                <a:cs typeface="+mn-cs"/>
              </a:rPr>
              <a:t> Gram component</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Grants-In-Aid component</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Hostel component</a:t>
            </a:r>
          </a:p>
          <a:p>
            <a:endParaRPr lang="en-US" dirty="0"/>
          </a:p>
          <a:p>
            <a:r>
              <a:rPr lang="en-US" dirty="0"/>
              <a:t>5. </a:t>
            </a:r>
            <a:r>
              <a:rPr lang="en-IN" sz="1200" kern="1200" dirty="0">
                <a:solidFill>
                  <a:schemeClr val="tx1"/>
                </a:solidFill>
                <a:effectLst/>
                <a:latin typeface="+mn-lt"/>
                <a:ea typeface="+mn-ea"/>
                <a:cs typeface="+mn-cs"/>
              </a:rPr>
              <a:t>AVYAY </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an Integrated Programme for Senior Citizens (</a:t>
            </a:r>
            <a:r>
              <a:rPr lang="en-IN" sz="1200" kern="1200" dirty="0" err="1">
                <a:solidFill>
                  <a:schemeClr val="tx1"/>
                </a:solidFill>
                <a:effectLst/>
                <a:latin typeface="+mn-lt"/>
                <a:ea typeface="+mn-ea"/>
                <a:cs typeface="+mn-cs"/>
              </a:rPr>
              <a:t>IPSrC</a:t>
            </a:r>
            <a:r>
              <a:rPr lang="en-IN"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IN" sz="1200" kern="1200" dirty="0" err="1">
                <a:solidFill>
                  <a:schemeClr val="tx1"/>
                </a:solidFill>
                <a:effectLst/>
                <a:latin typeface="+mn-lt"/>
                <a:ea typeface="+mn-ea"/>
                <a:cs typeface="+mn-cs"/>
              </a:rPr>
              <a:t>Rashtriya</a:t>
            </a:r>
            <a:r>
              <a:rPr lang="en-IN" sz="1200" kern="1200" dirty="0">
                <a:solidFill>
                  <a:schemeClr val="tx1"/>
                </a:solidFill>
                <a:effectLst/>
                <a:latin typeface="+mn-lt"/>
                <a:ea typeface="+mn-ea"/>
                <a:cs typeface="+mn-cs"/>
              </a:rPr>
              <a:t> </a:t>
            </a:r>
            <a:r>
              <a:rPr lang="en-IN" sz="1200" kern="1200" dirty="0" err="1">
                <a:solidFill>
                  <a:schemeClr val="tx1"/>
                </a:solidFill>
                <a:effectLst/>
                <a:latin typeface="+mn-lt"/>
                <a:ea typeface="+mn-ea"/>
                <a:cs typeface="+mn-cs"/>
              </a:rPr>
              <a:t>Vayoshri</a:t>
            </a:r>
            <a:r>
              <a:rPr lang="en-IN" sz="1200" kern="1200" dirty="0">
                <a:solidFill>
                  <a:schemeClr val="tx1"/>
                </a:solidFill>
                <a:effectLst/>
                <a:latin typeface="+mn-lt"/>
                <a:ea typeface="+mn-ea"/>
                <a:cs typeface="+mn-cs"/>
              </a:rPr>
              <a:t> </a:t>
            </a:r>
            <a:r>
              <a:rPr lang="en-IN" sz="1200" kern="1200" dirty="0" err="1">
                <a:solidFill>
                  <a:schemeClr val="tx1"/>
                </a:solidFill>
                <a:effectLst/>
                <a:latin typeface="+mn-lt"/>
                <a:ea typeface="+mn-ea"/>
                <a:cs typeface="+mn-cs"/>
              </a:rPr>
              <a:t>Yojana</a:t>
            </a:r>
            <a:r>
              <a:rPr lang="en-IN" sz="1200" kern="1200" dirty="0">
                <a:solidFill>
                  <a:schemeClr val="tx1"/>
                </a:solidFill>
                <a:effectLst/>
                <a:latin typeface="+mn-lt"/>
                <a:ea typeface="+mn-ea"/>
                <a:cs typeface="+mn-cs"/>
              </a:rPr>
              <a:t> (RVY)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200" kern="1200" dirty="0">
                <a:solidFill>
                  <a:schemeClr val="tx1"/>
                </a:solidFill>
                <a:effectLst/>
                <a:latin typeface="+mn-lt"/>
                <a:ea typeface="+mn-ea"/>
                <a:cs typeface="+mn-cs"/>
              </a:rPr>
              <a:t>national helpline number namely </a:t>
            </a:r>
            <a:r>
              <a:rPr lang="en-IN" sz="1200" kern="1200" dirty="0" err="1">
                <a:solidFill>
                  <a:schemeClr val="tx1"/>
                </a:solidFill>
                <a:effectLst/>
                <a:latin typeface="+mn-lt"/>
                <a:ea typeface="+mn-ea"/>
                <a:cs typeface="+mn-cs"/>
              </a:rPr>
              <a:t>Elderline</a:t>
            </a:r>
            <a:r>
              <a:rPr lang="en-IN" sz="1200" kern="1200" dirty="0">
                <a:solidFill>
                  <a:schemeClr val="tx1"/>
                </a:solidFill>
                <a:effectLst/>
                <a:latin typeface="+mn-lt"/>
                <a:ea typeface="+mn-ea"/>
                <a:cs typeface="+mn-cs"/>
              </a:rPr>
              <a:t> for Senior Citizens</a:t>
            </a: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marL="0" lvl="0" indent="0">
              <a:buFont typeface="Arial" panose="020B0604020202020204" pitchFamily="34" charset="0"/>
              <a:buNone/>
            </a:pPr>
            <a:endParaRPr lang="en-IN"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234BDBE-1294-4A17-9B28-B1250DA17F49}" type="slidenum">
              <a:rPr lang="en-IN" smtClean="0">
                <a:solidFill>
                  <a:prstClr val="black"/>
                </a:solidFill>
              </a:rPr>
              <a:pPr/>
              <a:t>5</a:t>
            </a:fld>
            <a:endParaRPr lang="en-IN">
              <a:solidFill>
                <a:prstClr val="black"/>
              </a:solidFill>
            </a:endParaRPr>
          </a:p>
        </p:txBody>
      </p:sp>
      <p:sp>
        <p:nvSpPr>
          <p:cNvPr id="5" name="Footer Placeholder 4"/>
          <p:cNvSpPr>
            <a:spLocks noGrp="1"/>
          </p:cNvSpPr>
          <p:nvPr>
            <p:ph type="ftr" sz="quarter" idx="11"/>
          </p:nvPr>
        </p:nvSpPr>
        <p:spPr/>
        <p:txBody>
          <a:bodyPr/>
          <a:lstStyle/>
          <a:p>
            <a:endParaRPr lang="en-IN">
              <a:solidFill>
                <a:prstClr val="black"/>
              </a:solidFill>
            </a:endParaRPr>
          </a:p>
        </p:txBody>
      </p:sp>
      <p:sp>
        <p:nvSpPr>
          <p:cNvPr id="6" name="Header Placeholder 5"/>
          <p:cNvSpPr>
            <a:spLocks noGrp="1"/>
          </p:cNvSpPr>
          <p:nvPr>
            <p:ph type="hdr" sz="quarter" idx="12"/>
          </p:nvPr>
        </p:nvSpPr>
        <p:spPr/>
        <p:txBody>
          <a:bodyPr/>
          <a:lstStyle/>
          <a:p>
            <a:endParaRPr lang="en-IN">
              <a:solidFill>
                <a:prstClr val="black"/>
              </a:solidFill>
            </a:endParaRPr>
          </a:p>
        </p:txBody>
      </p:sp>
    </p:spTree>
    <p:extLst>
      <p:ext uri="{BB962C8B-B14F-4D97-AF65-F5344CB8AC3E}">
        <p14:creationId xmlns:p14="http://schemas.microsoft.com/office/powerpoint/2010/main" val="3898216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0" y="514350"/>
            <a:ext cx="4572000" cy="2571750"/>
          </a:xfrm>
        </p:spPr>
      </p:sp>
      <p:sp>
        <p:nvSpPr>
          <p:cNvPr id="3" name="Notes Placeholder 2"/>
          <p:cNvSpPr>
            <a:spLocks noGrp="1"/>
          </p:cNvSpPr>
          <p:nvPr>
            <p:ph type="body" idx="1"/>
          </p:nvPr>
        </p:nvSpPr>
        <p:spPr/>
        <p:txBody>
          <a:bodyPr/>
          <a:lstStyle/>
          <a:p>
            <a:r>
              <a:rPr lang="en-IN" sz="1200" kern="1200" dirty="0">
                <a:solidFill>
                  <a:schemeClr val="tx1"/>
                </a:solidFill>
                <a:effectLst/>
                <a:latin typeface="+mn-lt"/>
                <a:ea typeface="+mn-ea"/>
                <a:cs typeface="+mn-cs"/>
              </a:rPr>
              <a:t>1. Venture Capital fund</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Venture Capital Funds for Scheduled Cast (VCF-SC)</a:t>
            </a:r>
          </a:p>
          <a:p>
            <a:pPr marL="171450" lvl="0" indent="-171450">
              <a:buFont typeface="Arial" panose="020B0604020202020204" pitchFamily="34" charset="0"/>
              <a:buChar char="•"/>
            </a:pPr>
            <a:r>
              <a:rPr lang="en-IN" sz="1200" kern="1200" dirty="0" err="1">
                <a:solidFill>
                  <a:schemeClr val="tx1"/>
                </a:solidFill>
                <a:effectLst/>
                <a:latin typeface="+mn-lt"/>
                <a:ea typeface="+mn-ea"/>
                <a:cs typeface="+mn-cs"/>
              </a:rPr>
              <a:t>Ambedkar</a:t>
            </a:r>
            <a:r>
              <a:rPr lang="en-IN" sz="1200" kern="1200" dirty="0">
                <a:solidFill>
                  <a:schemeClr val="tx1"/>
                </a:solidFill>
                <a:effectLst/>
                <a:latin typeface="+mn-lt"/>
                <a:ea typeface="+mn-ea"/>
                <a:cs typeface="+mn-cs"/>
              </a:rPr>
              <a:t> Social Innovation and Incubation Mission (ASIIM) under VCF-SC</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Venture Capital Funds for Backward Classes (VCF-BC)</a:t>
            </a: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Senior Care Ageing Growth Engine Venture Fund (SAGE)</a:t>
            </a:r>
          </a:p>
          <a:p>
            <a:pPr marL="171450" indent="-171450">
              <a:buFont typeface="Arial" panose="020B0604020202020204" pitchFamily="34" charset="0"/>
              <a:buChar char="•"/>
            </a:pPr>
            <a:endParaRPr lang="en-IN" dirty="0"/>
          </a:p>
        </p:txBody>
      </p:sp>
      <p:sp>
        <p:nvSpPr>
          <p:cNvPr id="4" name="Slide Number Placeholder 3"/>
          <p:cNvSpPr>
            <a:spLocks noGrp="1"/>
          </p:cNvSpPr>
          <p:nvPr>
            <p:ph type="sldNum" sz="quarter" idx="10"/>
          </p:nvPr>
        </p:nvSpPr>
        <p:spPr/>
        <p:txBody>
          <a:bodyPr/>
          <a:lstStyle/>
          <a:p>
            <a:fld id="{F234BDBE-1294-4A17-9B28-B1250DA17F49}" type="slidenum">
              <a:rPr lang="en-IN" smtClean="0">
                <a:solidFill>
                  <a:prstClr val="black"/>
                </a:solidFill>
              </a:rPr>
              <a:pPr/>
              <a:t>6</a:t>
            </a:fld>
            <a:endParaRPr lang="en-IN">
              <a:solidFill>
                <a:prstClr val="black"/>
              </a:solidFill>
            </a:endParaRPr>
          </a:p>
        </p:txBody>
      </p:sp>
      <p:sp>
        <p:nvSpPr>
          <p:cNvPr id="5" name="Footer Placeholder 4"/>
          <p:cNvSpPr>
            <a:spLocks noGrp="1"/>
          </p:cNvSpPr>
          <p:nvPr>
            <p:ph type="ftr" sz="quarter" idx="11"/>
          </p:nvPr>
        </p:nvSpPr>
        <p:spPr/>
        <p:txBody>
          <a:bodyPr/>
          <a:lstStyle/>
          <a:p>
            <a:endParaRPr lang="en-IN">
              <a:solidFill>
                <a:prstClr val="black"/>
              </a:solidFill>
            </a:endParaRPr>
          </a:p>
        </p:txBody>
      </p:sp>
      <p:sp>
        <p:nvSpPr>
          <p:cNvPr id="6" name="Header Placeholder 5"/>
          <p:cNvSpPr>
            <a:spLocks noGrp="1"/>
          </p:cNvSpPr>
          <p:nvPr>
            <p:ph type="hdr" sz="quarter" idx="12"/>
          </p:nvPr>
        </p:nvSpPr>
        <p:spPr/>
        <p:txBody>
          <a:bodyPr/>
          <a:lstStyle/>
          <a:p>
            <a:endParaRPr lang="en-IN">
              <a:solidFill>
                <a:prstClr val="black"/>
              </a:solidFill>
            </a:endParaRPr>
          </a:p>
        </p:txBody>
      </p:sp>
    </p:spTree>
    <p:extLst>
      <p:ext uri="{BB962C8B-B14F-4D97-AF65-F5344CB8AC3E}">
        <p14:creationId xmlns:p14="http://schemas.microsoft.com/office/powerpoint/2010/main" val="1139464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0" y="514350"/>
            <a:ext cx="4572000" cy="2571750"/>
          </a:xfrm>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F234BDBE-1294-4A17-9B28-B1250DA17F49}" type="slidenum">
              <a:rPr lang="en-IN" smtClean="0">
                <a:solidFill>
                  <a:prstClr val="black"/>
                </a:solidFill>
              </a:rPr>
              <a:pPr/>
              <a:t>7</a:t>
            </a:fld>
            <a:endParaRPr lang="en-IN">
              <a:solidFill>
                <a:prstClr val="black"/>
              </a:solidFill>
            </a:endParaRPr>
          </a:p>
        </p:txBody>
      </p:sp>
      <p:sp>
        <p:nvSpPr>
          <p:cNvPr id="5" name="Footer Placeholder 4"/>
          <p:cNvSpPr>
            <a:spLocks noGrp="1"/>
          </p:cNvSpPr>
          <p:nvPr>
            <p:ph type="ftr" sz="quarter" idx="11"/>
          </p:nvPr>
        </p:nvSpPr>
        <p:spPr/>
        <p:txBody>
          <a:bodyPr/>
          <a:lstStyle/>
          <a:p>
            <a:endParaRPr lang="en-IN">
              <a:solidFill>
                <a:prstClr val="black"/>
              </a:solidFill>
            </a:endParaRPr>
          </a:p>
        </p:txBody>
      </p:sp>
      <p:sp>
        <p:nvSpPr>
          <p:cNvPr id="6" name="Header Placeholder 5"/>
          <p:cNvSpPr>
            <a:spLocks noGrp="1"/>
          </p:cNvSpPr>
          <p:nvPr>
            <p:ph type="hdr" sz="quarter" idx="12"/>
          </p:nvPr>
        </p:nvSpPr>
        <p:spPr/>
        <p:txBody>
          <a:bodyPr/>
          <a:lstStyle/>
          <a:p>
            <a:endParaRPr lang="en-IN">
              <a:solidFill>
                <a:prstClr val="black"/>
              </a:solidFill>
            </a:endParaRPr>
          </a:p>
        </p:txBody>
      </p:sp>
    </p:spTree>
    <p:extLst>
      <p:ext uri="{BB962C8B-B14F-4D97-AF65-F5344CB8AC3E}">
        <p14:creationId xmlns:p14="http://schemas.microsoft.com/office/powerpoint/2010/main" val="2212329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200" b="1" i="0">
                <a:solidFill>
                  <a:schemeClr val="tx1"/>
                </a:solidFill>
                <a:latin typeface="Palatino Linotype"/>
                <a:cs typeface="Palatino Linotype"/>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4"/>
            <a:ext cx="5422390"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88417" y="2228004"/>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lgn="l" defTabSz="914172">
              <a:defRPr/>
            </a:pPr>
            <a:fld id="{47A76A2F-6BA9-44AF-8370-3044CA76D0C9}"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6" name="Footer Placeholder 5"/>
          <p:cNvSpPr>
            <a:spLocks noGrp="1"/>
          </p:cNvSpPr>
          <p:nvPr>
            <p:ph type="ftr" sz="quarter" idx="11"/>
          </p:nvPr>
        </p:nvSpPr>
        <p:spPr/>
        <p:txBody>
          <a:bodyPr/>
          <a:lstStyle/>
          <a:p>
            <a:pPr algn="ctr" defTabSz="914172">
              <a:defRPr/>
            </a:pPr>
            <a:endParaRPr lang="en-IN" sz="1200" cap="none">
              <a:solidFill>
                <a:prstClr val="black">
                  <a:tint val="75000"/>
                </a:prstClr>
              </a:solidFill>
            </a:endParaRPr>
          </a:p>
        </p:txBody>
      </p:sp>
      <p:sp>
        <p:nvSpPr>
          <p:cNvPr id="7" name="Slide Number Placeholder 6"/>
          <p:cNvSpPr>
            <a:spLocks noGrp="1"/>
          </p:cNvSpPr>
          <p:nvPr>
            <p:ph type="sldNum" sz="quarter" idx="12"/>
          </p:nvPr>
        </p:nvSpPr>
        <p:spPr/>
        <p:txBody>
          <a:body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spTree>
    <p:extLst>
      <p:ext uri="{BB962C8B-B14F-4D97-AF65-F5344CB8AC3E}">
        <p14:creationId xmlns:p14="http://schemas.microsoft.com/office/powerpoint/2010/main" val="1227092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3" y="606554"/>
            <a:ext cx="11300036" cy="1258827"/>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3" y="2250893"/>
            <a:ext cx="5393102" cy="536005"/>
          </a:xfrm>
        </p:spPr>
        <p:txBody>
          <a:bodyPr anchor="b">
            <a:noAutofit/>
          </a:bodyPr>
          <a:lstStyle>
            <a:lvl1pPr marL="0" indent="0">
              <a:buNone/>
              <a:defRPr sz="2200" b="0">
                <a:solidFill>
                  <a:schemeClr val="accent1"/>
                </a:solidFill>
              </a:defRPr>
            </a:lvl1pPr>
            <a:lvl2pPr marL="457086" indent="0">
              <a:buNone/>
              <a:defRPr sz="2000" b="1"/>
            </a:lvl2pPr>
            <a:lvl3pPr marL="914172" indent="0">
              <a:buNone/>
              <a:defRPr sz="1800" b="1"/>
            </a:lvl3pPr>
            <a:lvl4pPr marL="1371257" indent="0">
              <a:buNone/>
              <a:defRPr sz="1600" b="1"/>
            </a:lvl4pPr>
            <a:lvl5pPr marL="1828343" indent="0">
              <a:buNone/>
              <a:defRPr sz="1600" b="1"/>
            </a:lvl5pPr>
            <a:lvl6pPr marL="2285429" indent="0">
              <a:buNone/>
              <a:defRPr sz="1600" b="1"/>
            </a:lvl6pPr>
            <a:lvl7pPr marL="2742514" indent="0">
              <a:buNone/>
              <a:defRPr sz="1600" b="1"/>
            </a:lvl7pPr>
            <a:lvl8pPr marL="3199600" indent="0">
              <a:buNone/>
              <a:defRPr sz="1600" b="1"/>
            </a:lvl8pPr>
            <a:lvl9pPr marL="3656686"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710" y="2250893"/>
            <a:ext cx="5393099" cy="553373"/>
          </a:xfrm>
        </p:spPr>
        <p:txBody>
          <a:bodyPr anchor="b">
            <a:noAutofit/>
          </a:bodyPr>
          <a:lstStyle>
            <a:lvl1pPr marL="0" indent="0">
              <a:buNone/>
              <a:defRPr sz="2200" b="0">
                <a:solidFill>
                  <a:schemeClr val="accent1"/>
                </a:solidFill>
              </a:defRPr>
            </a:lvl1pPr>
            <a:lvl2pPr marL="457086" indent="0">
              <a:buNone/>
              <a:defRPr sz="2000" b="1"/>
            </a:lvl2pPr>
            <a:lvl3pPr marL="914172" indent="0">
              <a:buNone/>
              <a:defRPr sz="1800" b="1"/>
            </a:lvl3pPr>
            <a:lvl4pPr marL="1371257" indent="0">
              <a:buNone/>
              <a:defRPr sz="1600" b="1"/>
            </a:lvl4pPr>
            <a:lvl5pPr marL="1828343" indent="0">
              <a:buNone/>
              <a:defRPr sz="1600" b="1"/>
            </a:lvl5pPr>
            <a:lvl6pPr marL="2285429" indent="0">
              <a:buNone/>
              <a:defRPr sz="1600" b="1"/>
            </a:lvl6pPr>
            <a:lvl7pPr marL="2742514" indent="0">
              <a:buNone/>
              <a:defRPr sz="1600" b="1"/>
            </a:lvl7pPr>
            <a:lvl8pPr marL="3199600" indent="0">
              <a:buNone/>
              <a:defRPr sz="1600" b="1"/>
            </a:lvl8pPr>
            <a:lvl9pPr marL="3656686"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lgn="l" defTabSz="914172">
              <a:defRPr/>
            </a:pPr>
            <a:fld id="{A857039D-5F4D-46EC-ACDC-FC13DA505513}"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8" name="Footer Placeholder 7"/>
          <p:cNvSpPr>
            <a:spLocks noGrp="1"/>
          </p:cNvSpPr>
          <p:nvPr>
            <p:ph type="ftr" sz="quarter" idx="11"/>
          </p:nvPr>
        </p:nvSpPr>
        <p:spPr/>
        <p:txBody>
          <a:bodyPr/>
          <a:lstStyle/>
          <a:p>
            <a:pPr algn="ctr" defTabSz="914172">
              <a:defRPr/>
            </a:pPr>
            <a:endParaRPr lang="en-IN" sz="1200" cap="none">
              <a:solidFill>
                <a:prstClr val="black">
                  <a:tint val="75000"/>
                </a:prstClr>
              </a:solidFill>
            </a:endParaRPr>
          </a:p>
        </p:txBody>
      </p:sp>
      <p:sp>
        <p:nvSpPr>
          <p:cNvPr id="9" name="Slide Number Placeholder 8"/>
          <p:cNvSpPr>
            <a:spLocks noGrp="1"/>
          </p:cNvSpPr>
          <p:nvPr>
            <p:ph type="sldNum" sz="quarter" idx="12"/>
          </p:nvPr>
        </p:nvSpPr>
        <p:spPr/>
        <p:txBody>
          <a:body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spTree>
    <p:extLst>
      <p:ext uri="{BB962C8B-B14F-4D97-AF65-F5344CB8AC3E}">
        <p14:creationId xmlns:p14="http://schemas.microsoft.com/office/powerpoint/2010/main" val="1648234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lgn="l" defTabSz="914172">
              <a:defRPr/>
            </a:pPr>
            <a:fld id="{4185B5A9-4B7F-4EF2-A605-5367AAEB6F84}"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4" name="Footer Placeholder 3"/>
          <p:cNvSpPr>
            <a:spLocks noGrp="1"/>
          </p:cNvSpPr>
          <p:nvPr>
            <p:ph type="ftr" sz="quarter" idx="11"/>
          </p:nvPr>
        </p:nvSpPr>
        <p:spPr/>
        <p:txBody>
          <a:bodyPr/>
          <a:lstStyle/>
          <a:p>
            <a:pPr algn="ctr" defTabSz="914172">
              <a:defRPr/>
            </a:pPr>
            <a:endParaRPr lang="en-IN" sz="1200" cap="none">
              <a:solidFill>
                <a:prstClr val="black">
                  <a:tint val="75000"/>
                </a:prstClr>
              </a:solidFill>
            </a:endParaRPr>
          </a:p>
        </p:txBody>
      </p:sp>
      <p:sp>
        <p:nvSpPr>
          <p:cNvPr id="5" name="Slide Number Placeholder 4"/>
          <p:cNvSpPr>
            <a:spLocks noGrp="1"/>
          </p:cNvSpPr>
          <p:nvPr>
            <p:ph type="sldNum" sz="quarter" idx="12"/>
          </p:nvPr>
        </p:nvSpPr>
        <p:spPr/>
        <p:txBody>
          <a:body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spTree>
    <p:extLst>
      <p:ext uri="{BB962C8B-B14F-4D97-AF65-F5344CB8AC3E}">
        <p14:creationId xmlns:p14="http://schemas.microsoft.com/office/powerpoint/2010/main" val="8110391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l" defTabSz="914172">
              <a:defRPr/>
            </a:pPr>
            <a:fld id="{87E2BD47-FA4F-4A22-8688-A344349279A0}"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3" name="Footer Placeholder 2"/>
          <p:cNvSpPr>
            <a:spLocks noGrp="1"/>
          </p:cNvSpPr>
          <p:nvPr>
            <p:ph type="ftr" sz="quarter" idx="11"/>
          </p:nvPr>
        </p:nvSpPr>
        <p:spPr/>
        <p:txBody>
          <a:bodyPr/>
          <a:lstStyle/>
          <a:p>
            <a:pPr algn="ctr" defTabSz="914172">
              <a:defRPr/>
            </a:pPr>
            <a:endParaRPr lang="en-IN" sz="1200" cap="none">
              <a:solidFill>
                <a:prstClr val="black">
                  <a:tint val="75000"/>
                </a:prstClr>
              </a:solidFill>
            </a:endParaRPr>
          </a:p>
        </p:txBody>
      </p:sp>
      <p:sp>
        <p:nvSpPr>
          <p:cNvPr id="4" name="Slide Number Placeholder 3"/>
          <p:cNvSpPr>
            <a:spLocks noGrp="1"/>
          </p:cNvSpPr>
          <p:nvPr>
            <p:ph type="sldNum" sz="quarter" idx="12"/>
          </p:nvPr>
        </p:nvSpPr>
        <p:spPr/>
        <p:txBody>
          <a:body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spTree>
    <p:extLst>
      <p:ext uri="{BB962C8B-B14F-4D97-AF65-F5344CB8AC3E}">
        <p14:creationId xmlns:p14="http://schemas.microsoft.com/office/powerpoint/2010/main" val="23217159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5262296"/>
            <a:ext cx="4909445" cy="689514"/>
          </a:xfrm>
        </p:spPr>
        <p:txBody>
          <a:bodyPr anchor="ctr"/>
          <a:lstStyle>
            <a:lvl1pPr algn="l">
              <a:defRPr sz="2000" b="0">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4" y="5262297"/>
            <a:ext cx="5869987" cy="689515"/>
          </a:xfrm>
        </p:spPr>
        <p:txBody>
          <a:bodyPr anchor="ctr">
            <a:normAutofit/>
          </a:bodyPr>
          <a:lstStyle>
            <a:lvl1pPr marL="0" indent="0" algn="r">
              <a:buNone/>
              <a:defRPr sz="1100">
                <a:solidFill>
                  <a:srgbClr val="002060"/>
                </a:solidFill>
              </a:defRPr>
            </a:lvl1pPr>
            <a:lvl2pPr marL="457086" indent="0">
              <a:buNone/>
              <a:defRPr sz="1100"/>
            </a:lvl2pPr>
            <a:lvl3pPr marL="914172" indent="0">
              <a:buNone/>
              <a:defRPr sz="1000"/>
            </a:lvl3pPr>
            <a:lvl4pPr marL="1371257" indent="0">
              <a:buNone/>
              <a:defRPr sz="900"/>
            </a:lvl4pPr>
            <a:lvl5pPr marL="1828343" indent="0">
              <a:buNone/>
              <a:defRPr sz="900"/>
            </a:lvl5pPr>
            <a:lvl6pPr marL="2285429" indent="0">
              <a:buNone/>
              <a:defRPr sz="900"/>
            </a:lvl6pPr>
            <a:lvl7pPr marL="2742514" indent="0">
              <a:buNone/>
              <a:defRPr sz="900"/>
            </a:lvl7pPr>
            <a:lvl8pPr marL="3199600" indent="0">
              <a:buNone/>
              <a:defRPr sz="900"/>
            </a:lvl8pPr>
            <a:lvl9pPr marL="3656686"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solidFill>
              </a:defRPr>
            </a:lvl1pPr>
          </a:lstStyle>
          <a:p>
            <a:pPr algn="l" defTabSz="914172">
              <a:defRPr/>
            </a:pPr>
            <a:fld id="{8DDE0533-FD5E-436B-8AF0-B1450002A3EA}"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6" name="Footer Placeholder 5"/>
          <p:cNvSpPr>
            <a:spLocks noGrp="1"/>
          </p:cNvSpPr>
          <p:nvPr>
            <p:ph type="ftr" sz="quarter" idx="11"/>
          </p:nvPr>
        </p:nvSpPr>
        <p:spPr/>
        <p:txBody>
          <a:bodyPr/>
          <a:lstStyle>
            <a:lvl1pPr>
              <a:defRPr>
                <a:solidFill>
                  <a:schemeClr val="accent1"/>
                </a:solidFill>
              </a:defRPr>
            </a:lvl1pPr>
          </a:lstStyle>
          <a:p>
            <a:pPr algn="ctr" defTabSz="914172">
              <a:defRPr/>
            </a:pPr>
            <a:endParaRPr lang="en-IN" sz="1200" cap="none">
              <a:solidFill>
                <a:prstClr val="black">
                  <a:tint val="75000"/>
                </a:prstClr>
              </a:solidFill>
            </a:endParaRPr>
          </a:p>
        </p:txBody>
      </p:sp>
      <p:sp>
        <p:nvSpPr>
          <p:cNvPr id="7" name="Slide Number Placeholder 6"/>
          <p:cNvSpPr>
            <a:spLocks noGrp="1"/>
          </p:cNvSpPr>
          <p:nvPr>
            <p:ph type="sldNum" sz="quarter" idx="12"/>
          </p:nvPr>
        </p:nvSpPr>
        <p:spPr/>
        <p:txBody>
          <a:bodyPr/>
          <a:lstStyle>
            <a:lvl1pPr>
              <a:defRPr>
                <a:solidFill>
                  <a:schemeClr val="accent1"/>
                </a:solidFill>
              </a:defRPr>
            </a:lvl1p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spTree>
    <p:extLst>
      <p:ext uri="{BB962C8B-B14F-4D97-AF65-F5344CB8AC3E}">
        <p14:creationId xmlns:p14="http://schemas.microsoft.com/office/powerpoint/2010/main" val="30140647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8" y="599725"/>
            <a:ext cx="11290859" cy="3557252"/>
          </a:xfrm>
        </p:spPr>
        <p:txBody>
          <a:bodyPr anchor="t">
            <a:normAutofit/>
          </a:bodyPr>
          <a:lstStyle>
            <a:lvl1pPr marL="0" indent="0" algn="ctr">
              <a:buNone/>
              <a:defRPr sz="1600"/>
            </a:lvl1pPr>
            <a:lvl2pPr marL="457086" indent="0">
              <a:buNone/>
              <a:defRPr sz="1600"/>
            </a:lvl2pPr>
            <a:lvl3pPr marL="914172" indent="0">
              <a:buNone/>
              <a:defRPr sz="1600"/>
            </a:lvl3pPr>
            <a:lvl4pPr marL="1371257" indent="0">
              <a:buNone/>
              <a:defRPr sz="1600"/>
            </a:lvl4pPr>
            <a:lvl5pPr marL="1828343" indent="0">
              <a:buNone/>
              <a:defRPr sz="1600"/>
            </a:lvl5pPr>
            <a:lvl6pPr marL="2285429" indent="0">
              <a:buNone/>
              <a:defRPr sz="1600"/>
            </a:lvl6pPr>
            <a:lvl7pPr marL="2742514" indent="0">
              <a:buNone/>
              <a:defRPr sz="1600"/>
            </a:lvl7pPr>
            <a:lvl8pPr marL="3199600" indent="0">
              <a:buNone/>
              <a:defRPr sz="1600"/>
            </a:lvl8pPr>
            <a:lvl9pPr marL="3656686"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3" y="5260128"/>
            <a:ext cx="11029617" cy="598671"/>
          </a:xfrm>
        </p:spPr>
        <p:txBody>
          <a:bodyPr>
            <a:normAutofit/>
          </a:bodyPr>
          <a:lstStyle>
            <a:lvl1pPr marL="0" indent="0">
              <a:buNone/>
              <a:defRPr sz="1200"/>
            </a:lvl1pPr>
            <a:lvl2pPr marL="457086" indent="0">
              <a:buNone/>
              <a:defRPr sz="1200"/>
            </a:lvl2pPr>
            <a:lvl3pPr marL="914172" indent="0">
              <a:buNone/>
              <a:defRPr sz="1000"/>
            </a:lvl3pPr>
            <a:lvl4pPr marL="1371257" indent="0">
              <a:buNone/>
              <a:defRPr sz="900"/>
            </a:lvl4pPr>
            <a:lvl5pPr marL="1828343" indent="0">
              <a:buNone/>
              <a:defRPr sz="900"/>
            </a:lvl5pPr>
            <a:lvl6pPr marL="2285429" indent="0">
              <a:buNone/>
              <a:defRPr sz="900"/>
            </a:lvl6pPr>
            <a:lvl7pPr marL="2742514" indent="0">
              <a:buNone/>
              <a:defRPr sz="900"/>
            </a:lvl7pPr>
            <a:lvl8pPr marL="3199600" indent="0">
              <a:buNone/>
              <a:defRPr sz="900"/>
            </a:lvl8pPr>
            <a:lvl9pPr marL="3656686"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lgn="l" defTabSz="914172">
              <a:defRPr/>
            </a:pPr>
            <a:fld id="{B765AE17-457B-419E-BC51-43FD30255F82}"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6" name="Footer Placeholder 5"/>
          <p:cNvSpPr>
            <a:spLocks noGrp="1"/>
          </p:cNvSpPr>
          <p:nvPr>
            <p:ph type="ftr" sz="quarter" idx="11"/>
          </p:nvPr>
        </p:nvSpPr>
        <p:spPr/>
        <p:txBody>
          <a:bodyPr/>
          <a:lstStyle/>
          <a:p>
            <a:pPr algn="ctr" defTabSz="914172">
              <a:defRPr/>
            </a:pPr>
            <a:endParaRPr lang="en-IN" sz="1200" cap="none">
              <a:solidFill>
                <a:prstClr val="black">
                  <a:tint val="75000"/>
                </a:prstClr>
              </a:solidFill>
            </a:endParaRPr>
          </a:p>
        </p:txBody>
      </p:sp>
      <p:sp>
        <p:nvSpPr>
          <p:cNvPr id="7" name="Slide Number Placeholder 6"/>
          <p:cNvSpPr>
            <a:spLocks noGrp="1"/>
          </p:cNvSpPr>
          <p:nvPr>
            <p:ph type="sldNum" sz="quarter" idx="12"/>
          </p:nvPr>
        </p:nvSpPr>
        <p:spPr/>
        <p:txBody>
          <a:body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spTree>
    <p:extLst>
      <p:ext uri="{BB962C8B-B14F-4D97-AF65-F5344CB8AC3E}">
        <p14:creationId xmlns:p14="http://schemas.microsoft.com/office/powerpoint/2010/main" val="22186466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3"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lgn="l" defTabSz="914172">
              <a:defRPr/>
            </a:pPr>
            <a:fld id="{4C12CC12-DC65-479C-B040-85111D2F12ED}"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5" name="Footer Placeholder 4"/>
          <p:cNvSpPr>
            <a:spLocks noGrp="1"/>
          </p:cNvSpPr>
          <p:nvPr>
            <p:ph type="ftr" sz="quarter" idx="11"/>
          </p:nvPr>
        </p:nvSpPr>
        <p:spPr/>
        <p:txBody>
          <a:bodyPr/>
          <a:lstStyle/>
          <a:p>
            <a:pPr algn="ctr" defTabSz="914172">
              <a:defRPr/>
            </a:pPr>
            <a:endParaRPr lang="en-IN" sz="1200" cap="none">
              <a:solidFill>
                <a:prstClr val="black">
                  <a:tint val="75000"/>
                </a:prstClr>
              </a:solidFill>
            </a:endParaRPr>
          </a:p>
        </p:txBody>
      </p:sp>
      <p:sp>
        <p:nvSpPr>
          <p:cNvPr id="6" name="Slide Number Placeholder 5"/>
          <p:cNvSpPr>
            <a:spLocks noGrp="1"/>
          </p:cNvSpPr>
          <p:nvPr>
            <p:ph type="sldNum" sz="quarter" idx="12"/>
          </p:nvPr>
        </p:nvSpPr>
        <p:spPr/>
        <p:txBody>
          <a:body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spTree>
    <p:extLst>
      <p:ext uri="{BB962C8B-B14F-4D97-AF65-F5344CB8AC3E}">
        <p14:creationId xmlns:p14="http://schemas.microsoft.com/office/powerpoint/2010/main" val="40921367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7"/>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4" y="675727"/>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4" y="5956138"/>
            <a:ext cx="1328141" cy="365125"/>
          </a:xfrm>
        </p:spPr>
        <p:txBody>
          <a:bodyPr/>
          <a:lstStyle>
            <a:lvl1pPr>
              <a:defRPr>
                <a:solidFill>
                  <a:schemeClr val="accent1">
                    <a:lumMod val="75000"/>
                    <a:lumOff val="25000"/>
                  </a:schemeClr>
                </a:solidFill>
              </a:defRPr>
            </a:lvl1pPr>
          </a:lstStyle>
          <a:p>
            <a:pPr algn="l" defTabSz="914172">
              <a:defRPr/>
            </a:pPr>
            <a:fld id="{A7438A7D-972B-4FA7-AE77-24582DE7B7C6}"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5" name="Footer Placeholder 4"/>
          <p:cNvSpPr>
            <a:spLocks noGrp="1"/>
          </p:cNvSpPr>
          <p:nvPr>
            <p:ph type="ftr" sz="quarter" idx="11"/>
          </p:nvPr>
        </p:nvSpPr>
        <p:spPr>
          <a:xfrm>
            <a:off x="774924" y="5951812"/>
            <a:ext cx="7896279" cy="365125"/>
          </a:xfrm>
        </p:spPr>
        <p:txBody>
          <a:bodyPr/>
          <a:lstStyle/>
          <a:p>
            <a:pPr algn="ctr" defTabSz="914172">
              <a:defRPr/>
            </a:pPr>
            <a:endParaRPr lang="en-IN" sz="1200" cap="none">
              <a:solidFill>
                <a:prstClr val="black">
                  <a:tint val="75000"/>
                </a:prstClr>
              </a:solidFill>
            </a:endParaRPr>
          </a:p>
        </p:txBody>
      </p:sp>
      <p:sp>
        <p:nvSpPr>
          <p:cNvPr id="6" name="Slide Number Placeholder 5"/>
          <p:cNvSpPr>
            <a:spLocks noGrp="1"/>
          </p:cNvSpPr>
          <p:nvPr>
            <p:ph type="sldNum" sz="quarter" idx="12"/>
          </p:nvPr>
        </p:nvSpPr>
        <p:spPr>
          <a:xfrm>
            <a:off x="10446616" y="5956138"/>
            <a:ext cx="1164195" cy="365125"/>
          </a:xfrm>
        </p:spPr>
        <p:txBody>
          <a:bodyPr/>
          <a:lstStyle>
            <a:lvl1pPr>
              <a:defRPr>
                <a:solidFill>
                  <a:schemeClr val="accent1">
                    <a:lumMod val="75000"/>
                    <a:lumOff val="25000"/>
                  </a:schemeClr>
                </a:solidFill>
              </a:defRPr>
            </a:lvl1pPr>
          </a:lstStyle>
          <a:p>
            <a:fld id="{9A0DB2DC-4C9A-4742-B13C-FB6460FD3503}" type="slidenum">
              <a:rPr lang="en-IN" altLang="en-US" smtClean="0">
                <a:solidFill>
                  <a:srgbClr val="CEB966">
                    <a:lumMod val="75000"/>
                    <a:lumOff val="25000"/>
                  </a:srgbClr>
                </a:solidFill>
              </a:rPr>
              <a:pPr/>
              <a:t>‹#›</a:t>
            </a:fld>
            <a:endParaRPr lang="en-IN" altLang="en-US" dirty="0">
              <a:solidFill>
                <a:srgbClr val="CEB966">
                  <a:lumMod val="75000"/>
                  <a:lumOff val="25000"/>
                </a:srgbClr>
              </a:solidFill>
              <a:latin typeface="Arial" panose="020B0604020202020204" pitchFamily="34" charset="0"/>
            </a:endParaRPr>
          </a:p>
        </p:txBody>
      </p:sp>
    </p:spTree>
    <p:extLst>
      <p:ext uri="{BB962C8B-B14F-4D97-AF65-F5344CB8AC3E}">
        <p14:creationId xmlns:p14="http://schemas.microsoft.com/office/powerpoint/2010/main" val="18872307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782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Palatino Linotype"/>
                <a:cs typeface="Palatino Linotype"/>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Palatino Linotype"/>
                <a:cs typeface="Palatino Linotype"/>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Palatino Linotype"/>
                <a:cs typeface="Palatino Linotype"/>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31"/>
        <p:cNvGrpSpPr/>
        <p:nvPr/>
      </p:nvGrpSpPr>
      <p:grpSpPr>
        <a:xfrm>
          <a:off x="0" y="0"/>
          <a:ext cx="0" cy="0"/>
          <a:chOff x="0" y="0"/>
          <a:chExt cx="0" cy="0"/>
        </a:xfrm>
      </p:grpSpPr>
      <p:sp>
        <p:nvSpPr>
          <p:cNvPr id="32" name="Google Shape;32;p45"/>
          <p:cNvSpPr txBox="1">
            <a:spLocks noGrp="1"/>
          </p:cNvSpPr>
          <p:nvPr>
            <p:ph type="title"/>
          </p:nvPr>
        </p:nvSpPr>
        <p:spPr>
          <a:xfrm>
            <a:off x="622896" y="111301"/>
            <a:ext cx="10967687" cy="78612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chemeClr val="accent1"/>
              </a:buClr>
              <a:buSzPts val="2000"/>
              <a:buFont typeface="Arial"/>
              <a:buNone/>
              <a:defRPr sz="20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656928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rgbClr val="002060"/>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6"/>
            <a:ext cx="10993546" cy="590321"/>
          </a:xfrm>
        </p:spPr>
        <p:txBody>
          <a:bodyPr anchor="t">
            <a:normAutofit/>
          </a:bodyPr>
          <a:lstStyle>
            <a:lvl1pPr marL="0" indent="0" algn="l">
              <a:buNone/>
              <a:defRPr sz="1600" cap="all">
                <a:solidFill>
                  <a:schemeClr val="accent2"/>
                </a:solidFill>
              </a:defRPr>
            </a:lvl1pPr>
            <a:lvl2pPr marL="457086" indent="0" algn="ctr">
              <a:buNone/>
              <a:defRPr>
                <a:solidFill>
                  <a:schemeClr val="tx1">
                    <a:tint val="75000"/>
                  </a:schemeClr>
                </a:solidFill>
              </a:defRPr>
            </a:lvl2pPr>
            <a:lvl3pPr marL="914172" indent="0" algn="ctr">
              <a:buNone/>
              <a:defRPr>
                <a:solidFill>
                  <a:schemeClr val="tx1">
                    <a:tint val="75000"/>
                  </a:schemeClr>
                </a:solidFill>
              </a:defRPr>
            </a:lvl3pPr>
            <a:lvl4pPr marL="1371257" indent="0" algn="ctr">
              <a:buNone/>
              <a:defRPr>
                <a:solidFill>
                  <a:schemeClr val="tx1">
                    <a:tint val="75000"/>
                  </a:schemeClr>
                </a:solidFill>
              </a:defRPr>
            </a:lvl4pPr>
            <a:lvl5pPr marL="1828343" indent="0" algn="ctr">
              <a:buNone/>
              <a:defRPr>
                <a:solidFill>
                  <a:schemeClr val="tx1">
                    <a:tint val="75000"/>
                  </a:schemeClr>
                </a:solidFill>
              </a:defRPr>
            </a:lvl5pPr>
            <a:lvl6pPr marL="2285429" indent="0" algn="ctr">
              <a:buNone/>
              <a:defRPr>
                <a:solidFill>
                  <a:schemeClr val="tx1">
                    <a:tint val="75000"/>
                  </a:schemeClr>
                </a:solidFill>
              </a:defRPr>
            </a:lvl6pPr>
            <a:lvl7pPr marL="2742514" indent="0" algn="ctr">
              <a:buNone/>
              <a:defRPr>
                <a:solidFill>
                  <a:schemeClr val="tx1">
                    <a:tint val="75000"/>
                  </a:schemeClr>
                </a:solidFill>
              </a:defRPr>
            </a:lvl7pPr>
            <a:lvl8pPr marL="3199600" indent="0" algn="ctr">
              <a:buNone/>
              <a:defRPr>
                <a:solidFill>
                  <a:schemeClr val="tx1">
                    <a:tint val="75000"/>
                  </a:schemeClr>
                </a:solidFill>
              </a:defRPr>
            </a:lvl8pPr>
            <a:lvl9pPr marL="3656686"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8"/>
            <a:ext cx="2844800" cy="365125"/>
          </a:xfrm>
        </p:spPr>
        <p:txBody>
          <a:bodyPr/>
          <a:lstStyle>
            <a:lvl1pPr>
              <a:defRPr>
                <a:solidFill>
                  <a:schemeClr val="accent1"/>
                </a:solidFill>
              </a:defRPr>
            </a:lvl1pPr>
          </a:lstStyle>
          <a:p>
            <a:pPr algn="l" defTabSz="914172">
              <a:defRPr/>
            </a:pPr>
            <a:fld id="{622A5901-2817-430D-ADAA-8C5849851EB6}"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5" name="Footer Placeholder 4"/>
          <p:cNvSpPr>
            <a:spLocks noGrp="1"/>
          </p:cNvSpPr>
          <p:nvPr>
            <p:ph type="ftr" sz="quarter" idx="11"/>
          </p:nvPr>
        </p:nvSpPr>
        <p:spPr>
          <a:xfrm>
            <a:off x="581192" y="5951812"/>
            <a:ext cx="6917210" cy="365125"/>
          </a:xfrm>
        </p:spPr>
        <p:txBody>
          <a:bodyPr/>
          <a:lstStyle>
            <a:lvl1pPr>
              <a:defRPr>
                <a:solidFill>
                  <a:schemeClr val="accent1"/>
                </a:solidFill>
              </a:defRPr>
            </a:lvl1pPr>
          </a:lstStyle>
          <a:p>
            <a:pPr algn="ctr" defTabSz="914172">
              <a:defRPr/>
            </a:pPr>
            <a:endParaRPr lang="en-IN" sz="1200" cap="none">
              <a:solidFill>
                <a:prstClr val="black">
                  <a:tint val="75000"/>
                </a:prstClr>
              </a:solidFill>
            </a:endParaRPr>
          </a:p>
        </p:txBody>
      </p:sp>
      <p:sp>
        <p:nvSpPr>
          <p:cNvPr id="6" name="Slide Number Placeholder 5"/>
          <p:cNvSpPr>
            <a:spLocks noGrp="1"/>
          </p:cNvSpPr>
          <p:nvPr>
            <p:ph type="sldNum" sz="quarter" idx="12"/>
          </p:nvPr>
        </p:nvSpPr>
        <p:spPr>
          <a:xfrm>
            <a:off x="10558300" y="5956138"/>
            <a:ext cx="1016440" cy="365125"/>
          </a:xfrm>
        </p:spPr>
        <p:txBody>
          <a:bodyPr/>
          <a:lstStyle>
            <a:lvl1pPr>
              <a:defRPr>
                <a:solidFill>
                  <a:schemeClr val="accent1"/>
                </a:solidFill>
              </a:defRPr>
            </a:lvl1p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pic>
        <p:nvPicPr>
          <p:cNvPr id="8" name="Picture 6" descr="Govt of India Logo Vector .eps">
            <a:extLst>
              <a:ext uri="{FF2B5EF4-FFF2-40B4-BE49-F238E27FC236}">
                <a16:creationId xmlns="" xmlns:a16="http://schemas.microsoft.com/office/drawing/2014/main" id="{57C73273-28DA-0DB0-9B53-873D5E46A98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75170" y="134949"/>
            <a:ext cx="383370" cy="59032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G 20">
            <a:extLst>
              <a:ext uri="{FF2B5EF4-FFF2-40B4-BE49-F238E27FC236}">
                <a16:creationId xmlns="" xmlns:a16="http://schemas.microsoft.com/office/drawing/2014/main" id="{08350FF4-B0A2-33F4-4903-0582C22AF414}"/>
              </a:ext>
            </a:extLst>
          </p:cNvPr>
          <p:cNvPicPr>
            <a:picLocks noChangeAspect="1" noChangeArrowheads="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11066520" y="235371"/>
            <a:ext cx="951378" cy="35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452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127392"/>
            <a:ext cx="11309338" cy="574765"/>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3" y="2180497"/>
            <a:ext cx="11029615" cy="367830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lgn="l" defTabSz="914172">
              <a:defRPr/>
            </a:pPr>
            <a:fld id="{31DEE887-69D3-4BAC-AB4A-822EF536A759}"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5" name="Footer Placeholder 4"/>
          <p:cNvSpPr>
            <a:spLocks noGrp="1"/>
          </p:cNvSpPr>
          <p:nvPr>
            <p:ph type="ftr" sz="quarter" idx="11"/>
          </p:nvPr>
        </p:nvSpPr>
        <p:spPr/>
        <p:txBody>
          <a:bodyPr/>
          <a:lstStyle/>
          <a:p>
            <a:pPr algn="ctr" defTabSz="914172">
              <a:defRPr/>
            </a:pPr>
            <a:endParaRPr lang="en-IN" sz="1200" cap="none">
              <a:solidFill>
                <a:prstClr val="black">
                  <a:tint val="75000"/>
                </a:prstClr>
              </a:solidFill>
            </a:endParaRPr>
          </a:p>
        </p:txBody>
      </p:sp>
      <p:sp>
        <p:nvSpPr>
          <p:cNvPr id="6" name="Slide Number Placeholder 5"/>
          <p:cNvSpPr>
            <a:spLocks noGrp="1"/>
          </p:cNvSpPr>
          <p:nvPr>
            <p:ph type="sldNum" sz="quarter" idx="12"/>
          </p:nvPr>
        </p:nvSpPr>
        <p:spPr>
          <a:xfrm>
            <a:off x="10558300" y="5956138"/>
            <a:ext cx="1052508" cy="365125"/>
          </a:xfrm>
        </p:spPr>
        <p:txBody>
          <a:body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spTree>
    <p:extLst>
      <p:ext uri="{BB962C8B-B14F-4D97-AF65-F5344CB8AC3E}">
        <p14:creationId xmlns:p14="http://schemas.microsoft.com/office/powerpoint/2010/main" val="2491338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5"/>
            <a:ext cx="11290860" cy="1258827"/>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4" y="3043911"/>
            <a:ext cx="11029615" cy="1497507"/>
          </a:xfrm>
        </p:spPr>
        <p:txBody>
          <a:bodyPr anchor="b">
            <a:normAutofit/>
          </a:bodyPr>
          <a:lstStyle>
            <a:lvl1pPr algn="l">
              <a:defRPr sz="3600" b="0" cap="all">
                <a:solidFill>
                  <a:srgbClr val="002060"/>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11029615" cy="600556"/>
          </a:xfrm>
        </p:spPr>
        <p:txBody>
          <a:bodyPr anchor="t">
            <a:normAutofit/>
          </a:bodyPr>
          <a:lstStyle>
            <a:lvl1pPr marL="0" indent="0" algn="l">
              <a:buNone/>
              <a:defRPr sz="1800" cap="all">
                <a:solidFill>
                  <a:schemeClr val="accent2"/>
                </a:solidFill>
              </a:defRPr>
            </a:lvl1pPr>
            <a:lvl2pPr marL="457086" indent="0">
              <a:buNone/>
              <a:defRPr sz="1800">
                <a:solidFill>
                  <a:schemeClr val="tx1">
                    <a:tint val="75000"/>
                  </a:schemeClr>
                </a:solidFill>
              </a:defRPr>
            </a:lvl2pPr>
            <a:lvl3pPr marL="914172" indent="0">
              <a:buNone/>
              <a:defRPr sz="1600">
                <a:solidFill>
                  <a:schemeClr val="tx1">
                    <a:tint val="75000"/>
                  </a:schemeClr>
                </a:solidFill>
              </a:defRPr>
            </a:lvl3pPr>
            <a:lvl4pPr marL="1371257" indent="0">
              <a:buNone/>
              <a:defRPr sz="1400">
                <a:solidFill>
                  <a:schemeClr val="tx1">
                    <a:tint val="75000"/>
                  </a:schemeClr>
                </a:solidFill>
              </a:defRPr>
            </a:lvl4pPr>
            <a:lvl5pPr marL="1828343" indent="0">
              <a:buNone/>
              <a:defRPr sz="1400">
                <a:solidFill>
                  <a:schemeClr val="tx1">
                    <a:tint val="75000"/>
                  </a:schemeClr>
                </a:solidFill>
              </a:defRPr>
            </a:lvl5pPr>
            <a:lvl6pPr marL="2285429" indent="0">
              <a:buNone/>
              <a:defRPr sz="1400">
                <a:solidFill>
                  <a:schemeClr val="tx1">
                    <a:tint val="75000"/>
                  </a:schemeClr>
                </a:solidFill>
              </a:defRPr>
            </a:lvl6pPr>
            <a:lvl7pPr marL="2742514" indent="0">
              <a:buNone/>
              <a:defRPr sz="1400">
                <a:solidFill>
                  <a:schemeClr val="tx1">
                    <a:tint val="75000"/>
                  </a:schemeClr>
                </a:solidFill>
              </a:defRPr>
            </a:lvl7pPr>
            <a:lvl8pPr marL="3199600" indent="0">
              <a:buNone/>
              <a:defRPr sz="1400">
                <a:solidFill>
                  <a:schemeClr val="tx1">
                    <a:tint val="75000"/>
                  </a:schemeClr>
                </a:solidFill>
              </a:defRPr>
            </a:lvl8pPr>
            <a:lvl9pPr marL="3656686"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solidFill>
              </a:defRPr>
            </a:lvl1pPr>
          </a:lstStyle>
          <a:p>
            <a:pPr algn="l" defTabSz="914172">
              <a:defRPr/>
            </a:pPr>
            <a:fld id="{7632171C-4098-42A6-8B64-72095C4412FC}" type="datetime1">
              <a:rPr lang="en-IN" sz="1200" smtClean="0">
                <a:solidFill>
                  <a:prstClr val="black">
                    <a:tint val="75000"/>
                  </a:prstClr>
                </a:solidFill>
              </a:rPr>
              <a:pPr algn="l" defTabSz="914172">
                <a:defRPr/>
              </a:pPr>
              <a:t>17-06-2025</a:t>
            </a:fld>
            <a:endParaRPr lang="en-IN" sz="1200">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accent1"/>
                </a:solidFill>
              </a:defRPr>
            </a:lvl1pPr>
          </a:lstStyle>
          <a:p>
            <a:pPr algn="ctr" defTabSz="914172">
              <a:defRPr/>
            </a:pPr>
            <a:endParaRPr lang="en-IN" sz="1200" cap="none">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9A0DB2DC-4C9A-4742-B13C-FB6460FD3503}" type="slidenum">
              <a:rPr lang="en-IN" altLang="en-US" smtClean="0">
                <a:solidFill>
                  <a:srgbClr val="CEB966"/>
                </a:solidFill>
              </a:rPr>
              <a:pPr/>
              <a:t>‹#›</a:t>
            </a:fld>
            <a:endParaRPr lang="en-IN" altLang="en-US" dirty="0">
              <a:solidFill>
                <a:srgbClr val="CEB966"/>
              </a:solidFill>
              <a:latin typeface="Arial" panose="020B0604020202020204" pitchFamily="34" charset="0"/>
            </a:endParaRPr>
          </a:p>
        </p:txBody>
      </p:sp>
    </p:spTree>
    <p:extLst>
      <p:ext uri="{BB962C8B-B14F-4D97-AF65-F5344CB8AC3E}">
        <p14:creationId xmlns:p14="http://schemas.microsoft.com/office/powerpoint/2010/main" val="14233055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3242" y="335026"/>
            <a:ext cx="10616565" cy="953135"/>
          </a:xfrm>
          <a:prstGeom prst="rect">
            <a:avLst/>
          </a:prstGeom>
        </p:spPr>
        <p:txBody>
          <a:bodyPr wrap="square" lIns="0" tIns="0" rIns="0" bIns="0">
            <a:spAutoFit/>
          </a:bodyPr>
          <a:lstStyle>
            <a:lvl1pPr>
              <a:defRPr sz="3200" b="1" i="0">
                <a:solidFill>
                  <a:schemeClr val="tx1"/>
                </a:solidFill>
                <a:latin typeface="Palatino Linotype"/>
                <a:cs typeface="Palatino Linotype"/>
              </a:defRPr>
            </a:lvl1pPr>
          </a:lstStyle>
          <a:p>
            <a:endParaRPr/>
          </a:p>
        </p:txBody>
      </p:sp>
      <p:sp>
        <p:nvSpPr>
          <p:cNvPr id="3" name="Holder 3"/>
          <p:cNvSpPr>
            <a:spLocks noGrp="1"/>
          </p:cNvSpPr>
          <p:nvPr>
            <p:ph type="body" idx="1"/>
          </p:nvPr>
        </p:nvSpPr>
        <p:spPr>
          <a:xfrm>
            <a:off x="1137805" y="1891538"/>
            <a:ext cx="9737090" cy="3138804"/>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6/17/2025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3" y="705124"/>
            <a:ext cx="11029616" cy="1189554"/>
          </a:xfrm>
          <a:prstGeom prst="rect">
            <a:avLst/>
          </a:prstGeom>
        </p:spPr>
        <p:txBody>
          <a:bodyPr vert="horz" lIns="45720" tIns="22860" rIns="45720" bIns="22860" rtlCol="0" anchor="ctr">
            <a:normAutofit/>
          </a:bodyPr>
          <a:lstStyle/>
          <a:p>
            <a:r>
              <a:rPr lang="en-US" dirty="0"/>
              <a:t>Click to edit Master title style</a:t>
            </a:r>
          </a:p>
        </p:txBody>
      </p:sp>
      <p:sp>
        <p:nvSpPr>
          <p:cNvPr id="3" name="Text Placeholder 2"/>
          <p:cNvSpPr>
            <a:spLocks noGrp="1"/>
          </p:cNvSpPr>
          <p:nvPr>
            <p:ph type="body" idx="1"/>
          </p:nvPr>
        </p:nvSpPr>
        <p:spPr>
          <a:xfrm>
            <a:off x="581193" y="2336003"/>
            <a:ext cx="11029616" cy="3522794"/>
          </a:xfrm>
          <a:prstGeom prst="rect">
            <a:avLst/>
          </a:prstGeom>
        </p:spPr>
        <p:txBody>
          <a:bodyPr vert="horz" lIns="45720" tIns="22860" rIns="45720" bIns="22860" rtlCol="0" anchor="ctr">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2" y="5956138"/>
            <a:ext cx="2844799" cy="365125"/>
          </a:xfrm>
          <a:prstGeom prst="rect">
            <a:avLst/>
          </a:prstGeom>
        </p:spPr>
        <p:txBody>
          <a:bodyPr vert="horz" lIns="45720" tIns="22860" rIns="45720" bIns="22860" rtlCol="0" anchor="ctr"/>
          <a:lstStyle>
            <a:lvl1pPr algn="r">
              <a:defRPr sz="900">
                <a:solidFill>
                  <a:schemeClr val="accent1"/>
                </a:solidFill>
                <a:latin typeface="Georgia" panose="02040502050405020303" pitchFamily="18" charset="0"/>
              </a:defRPr>
            </a:lvl1pPr>
          </a:lstStyle>
          <a:p>
            <a:pPr algn="l" defTabSz="914172" rtl="0">
              <a:defRPr/>
            </a:pPr>
            <a:fld id="{AE30E043-A36A-47A1-B986-2F15C0F66886}" type="datetime1">
              <a:rPr lang="en-IN" kern="1200" smtClean="0">
                <a:solidFill>
                  <a:prstClr val="black">
                    <a:tint val="75000"/>
                  </a:prstClr>
                </a:solidFill>
                <a:ea typeface="+mn-ea"/>
                <a:cs typeface="+mn-cs"/>
              </a:rPr>
              <a:pPr algn="l" defTabSz="914172" rtl="0">
                <a:defRPr/>
              </a:pPr>
              <a:t>17-06-2025</a:t>
            </a:fld>
            <a:endParaRPr lang="en-IN" kern="1200">
              <a:solidFill>
                <a:prstClr val="black">
                  <a:tint val="75000"/>
                </a:prstClr>
              </a:solidFill>
              <a:ea typeface="+mn-ea"/>
              <a:cs typeface="+mn-cs"/>
            </a:endParaRPr>
          </a:p>
        </p:txBody>
      </p:sp>
      <p:sp>
        <p:nvSpPr>
          <p:cNvPr id="5" name="Footer Placeholder 4"/>
          <p:cNvSpPr>
            <a:spLocks noGrp="1"/>
          </p:cNvSpPr>
          <p:nvPr>
            <p:ph type="ftr" sz="quarter" idx="3"/>
          </p:nvPr>
        </p:nvSpPr>
        <p:spPr>
          <a:xfrm>
            <a:off x="581192" y="5951812"/>
            <a:ext cx="6917210" cy="365125"/>
          </a:xfrm>
          <a:prstGeom prst="rect">
            <a:avLst/>
          </a:prstGeom>
        </p:spPr>
        <p:txBody>
          <a:bodyPr vert="horz" lIns="45720" tIns="22860" rIns="45720" bIns="22860" rtlCol="0" anchor="ctr"/>
          <a:lstStyle>
            <a:lvl1pPr algn="l">
              <a:defRPr sz="900" cap="all">
                <a:solidFill>
                  <a:schemeClr val="accent1"/>
                </a:solidFill>
                <a:latin typeface="Georgia" panose="02040502050405020303" pitchFamily="18" charset="0"/>
              </a:defRPr>
            </a:lvl1pPr>
          </a:lstStyle>
          <a:p>
            <a:pPr algn="ctr" defTabSz="914172" rtl="0">
              <a:defRPr/>
            </a:pPr>
            <a:endParaRPr lang="en-IN" kern="1200" cap="none" dirty="0">
              <a:solidFill>
                <a:prstClr val="black">
                  <a:tint val="75000"/>
                </a:prstClr>
              </a:solidFill>
              <a:ea typeface="+mn-ea"/>
              <a:cs typeface="+mn-cs"/>
            </a:endParaRPr>
          </a:p>
        </p:txBody>
      </p:sp>
      <p:sp>
        <p:nvSpPr>
          <p:cNvPr id="6" name="Slide Number Placeholder 5"/>
          <p:cNvSpPr>
            <a:spLocks noGrp="1"/>
          </p:cNvSpPr>
          <p:nvPr>
            <p:ph type="sldNum" sz="quarter" idx="4"/>
          </p:nvPr>
        </p:nvSpPr>
        <p:spPr>
          <a:xfrm>
            <a:off x="10558300" y="5956138"/>
            <a:ext cx="1052510" cy="365125"/>
          </a:xfrm>
          <a:prstGeom prst="rect">
            <a:avLst/>
          </a:prstGeom>
        </p:spPr>
        <p:txBody>
          <a:bodyPr vert="horz" lIns="45720" tIns="22860" rIns="45720" bIns="22860" rtlCol="0" anchor="ctr"/>
          <a:lstStyle>
            <a:lvl1pPr algn="r">
              <a:defRPr sz="900">
                <a:solidFill>
                  <a:schemeClr val="accent1"/>
                </a:solidFill>
              </a:defRPr>
            </a:lvl1pPr>
          </a:lstStyle>
          <a:p>
            <a:pPr defTabSz="914217" rtl="0"/>
            <a:fld id="{9A0DB2DC-4C9A-4742-B13C-FB6460FD3503}" type="slidenum">
              <a:rPr lang="en-IN" altLang="en-US" kern="1200" smtClean="0">
                <a:solidFill>
                  <a:srgbClr val="CEB966"/>
                </a:solidFill>
                <a:latin typeface="Gill Sans MT"/>
                <a:ea typeface="+mn-ea"/>
                <a:cs typeface="+mn-cs"/>
              </a:rPr>
              <a:pPr defTabSz="914217" rtl="0"/>
              <a:t>‹#›</a:t>
            </a:fld>
            <a:endParaRPr lang="en-IN" altLang="en-US" kern="1200" dirty="0">
              <a:solidFill>
                <a:srgbClr val="CEB966"/>
              </a:solidFill>
              <a:latin typeface="Arial" panose="020B0604020202020204" pitchFamily="34" charset="0"/>
              <a:ea typeface="+mn-ea"/>
              <a:cs typeface="+mn-cs"/>
            </a:endParaRPr>
          </a:p>
        </p:txBody>
      </p:sp>
      <p:grpSp>
        <p:nvGrpSpPr>
          <p:cNvPr id="7" name="Group 6">
            <a:extLst>
              <a:ext uri="{FF2B5EF4-FFF2-40B4-BE49-F238E27FC236}">
                <a16:creationId xmlns="" xmlns:a16="http://schemas.microsoft.com/office/drawing/2014/main" id="{1BEE23E4-82F2-E300-44A1-85D30A4C4206}"/>
              </a:ext>
            </a:extLst>
          </p:cNvPr>
          <p:cNvGrpSpPr/>
          <p:nvPr userDrawn="1"/>
        </p:nvGrpSpPr>
        <p:grpSpPr>
          <a:xfrm>
            <a:off x="446535" y="790335"/>
            <a:ext cx="11298932" cy="98555"/>
            <a:chOff x="892836" y="907286"/>
            <a:chExt cx="22591980" cy="197109"/>
          </a:xfrm>
        </p:grpSpPr>
        <p:sp>
          <p:nvSpPr>
            <p:cNvPr id="9" name="Rectangle 8"/>
            <p:cNvSpPr/>
            <p:nvPr/>
          </p:nvSpPr>
          <p:spPr>
            <a:xfrm>
              <a:off x="892836" y="914401"/>
              <a:ext cx="7404711" cy="189994"/>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16080105" y="907286"/>
              <a:ext cx="7404711" cy="1971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8481451" y="914400"/>
              <a:ext cx="7404711" cy="182880"/>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grpSp>
    </p:spTree>
    <p:extLst>
      <p:ext uri="{BB962C8B-B14F-4D97-AF65-F5344CB8AC3E}">
        <p14:creationId xmlns:p14="http://schemas.microsoft.com/office/powerpoint/2010/main" val="191017325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hf hdr="0" ftr="0" dt="0"/>
  <p:txStyles>
    <p:titleStyle>
      <a:lvl1pPr algn="l" defTabSz="457086" rtl="0" eaLnBrk="1" latinLnBrk="0" hangingPunct="1">
        <a:spcBef>
          <a:spcPct val="0"/>
        </a:spcBef>
        <a:buNone/>
        <a:defRPr sz="1000" b="0" kern="1200" cap="all">
          <a:solidFill>
            <a:srgbClr val="002060"/>
          </a:solidFill>
          <a:latin typeface="Georgia" panose="02040502050405020303" pitchFamily="18"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5924" indent="-305924" algn="l" defTabSz="457086" rtl="0" eaLnBrk="1" latinLnBrk="0" hangingPunct="1">
        <a:spcBef>
          <a:spcPct val="20000"/>
        </a:spcBef>
        <a:spcAft>
          <a:spcPts val="600"/>
        </a:spcAft>
        <a:buClr>
          <a:srgbClr val="002060"/>
        </a:buClr>
        <a:buSzPct val="92000"/>
        <a:buFont typeface="Wingdings" pitchFamily="2" charset="2"/>
        <a:buChar char="Ø"/>
        <a:defRPr sz="900" kern="1200">
          <a:solidFill>
            <a:schemeClr val="tx2"/>
          </a:solidFill>
          <a:latin typeface="Georgia" panose="02040502050405020303" pitchFamily="18" charset="0"/>
          <a:ea typeface="+mn-ea"/>
          <a:cs typeface="+mn-cs"/>
        </a:defRPr>
      </a:lvl1pPr>
      <a:lvl2pPr marL="629843" indent="-305924" algn="l" defTabSz="457086" rtl="0" eaLnBrk="1" latinLnBrk="0" hangingPunct="1">
        <a:spcBef>
          <a:spcPct val="20000"/>
        </a:spcBef>
        <a:spcAft>
          <a:spcPts val="600"/>
        </a:spcAft>
        <a:buClr>
          <a:srgbClr val="002060"/>
        </a:buClr>
        <a:buSzPct val="100000"/>
        <a:buFont typeface="Wingdings 2" panose="05020102010507070707" pitchFamily="18" charset="2"/>
        <a:buChar char=""/>
        <a:defRPr sz="900" kern="1200">
          <a:solidFill>
            <a:schemeClr val="tx2"/>
          </a:solidFill>
          <a:latin typeface="Georgia" panose="02040502050405020303" pitchFamily="18" charset="0"/>
          <a:ea typeface="+mn-ea"/>
          <a:cs typeface="+mn-cs"/>
        </a:defRPr>
      </a:lvl2pPr>
      <a:lvl3pPr marL="899775" indent="-269933" algn="l" defTabSz="457086" rtl="0" eaLnBrk="1" latinLnBrk="0" hangingPunct="1">
        <a:spcBef>
          <a:spcPct val="20000"/>
        </a:spcBef>
        <a:spcAft>
          <a:spcPts val="600"/>
        </a:spcAft>
        <a:buClr>
          <a:srgbClr val="002060"/>
        </a:buClr>
        <a:buSzPct val="110000"/>
        <a:buFont typeface="Arial" panose="020B0604020202020204" pitchFamily="34" charset="0"/>
        <a:buChar char="•"/>
        <a:defRPr sz="900" kern="1200">
          <a:solidFill>
            <a:schemeClr val="tx2"/>
          </a:solidFill>
          <a:latin typeface="Georgia" panose="02040502050405020303" pitchFamily="18" charset="0"/>
          <a:ea typeface="+mn-ea"/>
          <a:cs typeface="+mn-cs"/>
        </a:defRPr>
      </a:lvl3pPr>
      <a:lvl4pPr marL="1241690" indent="-233942" algn="l" defTabSz="457086" rtl="0" eaLnBrk="1" latinLnBrk="0" hangingPunct="1">
        <a:spcBef>
          <a:spcPct val="20000"/>
        </a:spcBef>
        <a:spcAft>
          <a:spcPts val="600"/>
        </a:spcAft>
        <a:buClr>
          <a:srgbClr val="002060"/>
        </a:buClr>
        <a:buSzPct val="90000"/>
        <a:buFont typeface="Courier New" panose="02070309020205020404" pitchFamily="49" charset="0"/>
        <a:buChar char="o"/>
        <a:defRPr sz="900" kern="1200">
          <a:solidFill>
            <a:schemeClr val="tx2"/>
          </a:solidFill>
          <a:latin typeface="Georgia" panose="02040502050405020303" pitchFamily="18" charset="0"/>
          <a:ea typeface="+mn-ea"/>
          <a:cs typeface="+mn-cs"/>
        </a:defRPr>
      </a:lvl4pPr>
      <a:lvl5pPr marL="1601600" indent="-233942" algn="l" defTabSz="457086" rtl="0" eaLnBrk="1" latinLnBrk="0" hangingPunct="1">
        <a:spcBef>
          <a:spcPct val="20000"/>
        </a:spcBef>
        <a:spcAft>
          <a:spcPts val="600"/>
        </a:spcAft>
        <a:buClr>
          <a:srgbClr val="002060"/>
        </a:buClr>
        <a:buSzPct val="90000"/>
        <a:buFont typeface="Courier New" panose="02070309020205020404" pitchFamily="49" charset="0"/>
        <a:buChar char="o"/>
        <a:defRPr sz="900" kern="1200">
          <a:solidFill>
            <a:schemeClr val="tx2"/>
          </a:solidFill>
          <a:latin typeface="Georgia" panose="02040502050405020303" pitchFamily="18" charset="0"/>
          <a:ea typeface="+mn-ea"/>
          <a:cs typeface="+mn-cs"/>
        </a:defRPr>
      </a:lvl5pPr>
      <a:lvl6pPr marL="1899525" indent="-228543" algn="l" defTabSz="457086"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199450" indent="-228543" algn="l" defTabSz="457086"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499375" indent="-228543" algn="l" defTabSz="457086"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799300" indent="-228543" algn="l" defTabSz="457086"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086" rtl="0" eaLnBrk="1" latinLnBrk="0" hangingPunct="1">
        <a:defRPr sz="1800" kern="1200">
          <a:solidFill>
            <a:schemeClr val="tx1"/>
          </a:solidFill>
          <a:latin typeface="+mn-lt"/>
          <a:ea typeface="+mn-ea"/>
          <a:cs typeface="+mn-cs"/>
        </a:defRPr>
      </a:lvl1pPr>
      <a:lvl2pPr marL="457086" algn="l" defTabSz="457086" rtl="0" eaLnBrk="1" latinLnBrk="0" hangingPunct="1">
        <a:defRPr sz="1800" kern="1200">
          <a:solidFill>
            <a:schemeClr val="tx1"/>
          </a:solidFill>
          <a:latin typeface="+mn-lt"/>
          <a:ea typeface="+mn-ea"/>
          <a:cs typeface="+mn-cs"/>
        </a:defRPr>
      </a:lvl2pPr>
      <a:lvl3pPr marL="914172" algn="l" defTabSz="457086" rtl="0" eaLnBrk="1" latinLnBrk="0" hangingPunct="1">
        <a:defRPr sz="1800" kern="1200">
          <a:solidFill>
            <a:schemeClr val="tx1"/>
          </a:solidFill>
          <a:latin typeface="+mn-lt"/>
          <a:ea typeface="+mn-ea"/>
          <a:cs typeface="+mn-cs"/>
        </a:defRPr>
      </a:lvl3pPr>
      <a:lvl4pPr marL="1371257" algn="l" defTabSz="457086" rtl="0" eaLnBrk="1" latinLnBrk="0" hangingPunct="1">
        <a:defRPr sz="1800" kern="1200">
          <a:solidFill>
            <a:schemeClr val="tx1"/>
          </a:solidFill>
          <a:latin typeface="+mn-lt"/>
          <a:ea typeface="+mn-ea"/>
          <a:cs typeface="+mn-cs"/>
        </a:defRPr>
      </a:lvl4pPr>
      <a:lvl5pPr marL="1828343" algn="l" defTabSz="457086" rtl="0" eaLnBrk="1" latinLnBrk="0" hangingPunct="1">
        <a:defRPr sz="1800" kern="1200">
          <a:solidFill>
            <a:schemeClr val="tx1"/>
          </a:solidFill>
          <a:latin typeface="+mn-lt"/>
          <a:ea typeface="+mn-ea"/>
          <a:cs typeface="+mn-cs"/>
        </a:defRPr>
      </a:lvl5pPr>
      <a:lvl6pPr marL="2285429" algn="l" defTabSz="457086" rtl="0" eaLnBrk="1" latinLnBrk="0" hangingPunct="1">
        <a:defRPr sz="1800" kern="1200">
          <a:solidFill>
            <a:schemeClr val="tx1"/>
          </a:solidFill>
          <a:latin typeface="+mn-lt"/>
          <a:ea typeface="+mn-ea"/>
          <a:cs typeface="+mn-cs"/>
        </a:defRPr>
      </a:lvl6pPr>
      <a:lvl7pPr marL="2742514" algn="l" defTabSz="457086" rtl="0" eaLnBrk="1" latinLnBrk="0" hangingPunct="1">
        <a:defRPr sz="1800" kern="1200">
          <a:solidFill>
            <a:schemeClr val="tx1"/>
          </a:solidFill>
          <a:latin typeface="+mn-lt"/>
          <a:ea typeface="+mn-ea"/>
          <a:cs typeface="+mn-cs"/>
        </a:defRPr>
      </a:lvl7pPr>
      <a:lvl8pPr marL="3199600" algn="l" defTabSz="457086" rtl="0" eaLnBrk="1" latinLnBrk="0" hangingPunct="1">
        <a:defRPr sz="1800" kern="1200">
          <a:solidFill>
            <a:schemeClr val="tx1"/>
          </a:solidFill>
          <a:latin typeface="+mn-lt"/>
          <a:ea typeface="+mn-ea"/>
          <a:cs typeface="+mn-cs"/>
        </a:defRPr>
      </a:lvl8pPr>
      <a:lvl9pPr marL="3656686" algn="l" defTabSz="45708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45438" y="727329"/>
            <a:ext cx="9399270" cy="878840"/>
          </a:xfrm>
          <a:prstGeom prst="rect">
            <a:avLst/>
          </a:prstGeom>
        </p:spPr>
        <p:txBody>
          <a:bodyPr vert="horz" wrap="square" lIns="0" tIns="12065" rIns="0" bIns="0" rtlCol="0">
            <a:spAutoFit/>
          </a:bodyPr>
          <a:lstStyle/>
          <a:p>
            <a:pPr marL="802005" marR="5080" indent="-789940">
              <a:lnSpc>
                <a:spcPct val="100000"/>
              </a:lnSpc>
              <a:spcBef>
                <a:spcPts val="95"/>
              </a:spcBef>
            </a:pPr>
            <a:r>
              <a:rPr sz="2800" dirty="0">
                <a:solidFill>
                  <a:srgbClr val="001F5F"/>
                </a:solidFill>
              </a:rPr>
              <a:t>National</a:t>
            </a:r>
            <a:r>
              <a:rPr sz="2800" spc="-70" dirty="0">
                <a:solidFill>
                  <a:srgbClr val="001F5F"/>
                </a:solidFill>
              </a:rPr>
              <a:t> </a:t>
            </a:r>
            <a:r>
              <a:rPr sz="2800" dirty="0">
                <a:solidFill>
                  <a:srgbClr val="001F5F"/>
                </a:solidFill>
              </a:rPr>
              <a:t>Consultation</a:t>
            </a:r>
            <a:r>
              <a:rPr sz="2800" spc="-50" dirty="0">
                <a:solidFill>
                  <a:srgbClr val="001F5F"/>
                </a:solidFill>
              </a:rPr>
              <a:t> </a:t>
            </a:r>
            <a:r>
              <a:rPr sz="2800" dirty="0">
                <a:solidFill>
                  <a:srgbClr val="001F5F"/>
                </a:solidFill>
              </a:rPr>
              <a:t>on</a:t>
            </a:r>
            <a:r>
              <a:rPr sz="2800" spc="-80" dirty="0">
                <a:solidFill>
                  <a:srgbClr val="001F5F"/>
                </a:solidFill>
              </a:rPr>
              <a:t> </a:t>
            </a:r>
            <a:r>
              <a:rPr sz="2800" dirty="0">
                <a:solidFill>
                  <a:srgbClr val="001F5F"/>
                </a:solidFill>
              </a:rPr>
              <a:t>Gender</a:t>
            </a:r>
            <a:r>
              <a:rPr sz="2800" spc="-75" dirty="0">
                <a:solidFill>
                  <a:srgbClr val="001F5F"/>
                </a:solidFill>
              </a:rPr>
              <a:t> </a:t>
            </a:r>
            <a:r>
              <a:rPr sz="2800" dirty="0">
                <a:solidFill>
                  <a:srgbClr val="001F5F"/>
                </a:solidFill>
              </a:rPr>
              <a:t>Budgeting</a:t>
            </a:r>
            <a:r>
              <a:rPr sz="2800" spc="-65" dirty="0">
                <a:solidFill>
                  <a:srgbClr val="001F5F"/>
                </a:solidFill>
              </a:rPr>
              <a:t> </a:t>
            </a:r>
            <a:r>
              <a:rPr sz="2800" dirty="0">
                <a:solidFill>
                  <a:srgbClr val="001F5F"/>
                </a:solidFill>
              </a:rPr>
              <a:t>with</a:t>
            </a:r>
            <a:r>
              <a:rPr sz="2800" spc="-65" dirty="0">
                <a:solidFill>
                  <a:srgbClr val="001F5F"/>
                </a:solidFill>
              </a:rPr>
              <a:t> </a:t>
            </a:r>
            <a:r>
              <a:rPr sz="2800" spc="-10" dirty="0">
                <a:solidFill>
                  <a:srgbClr val="001F5F"/>
                </a:solidFill>
              </a:rPr>
              <a:t>Central Ministries/Departments</a:t>
            </a:r>
            <a:r>
              <a:rPr sz="2800" spc="-40" dirty="0">
                <a:solidFill>
                  <a:srgbClr val="001F5F"/>
                </a:solidFill>
              </a:rPr>
              <a:t> </a:t>
            </a:r>
            <a:r>
              <a:rPr sz="2800" dirty="0">
                <a:solidFill>
                  <a:srgbClr val="001F5F"/>
                </a:solidFill>
              </a:rPr>
              <a:t>and</a:t>
            </a:r>
            <a:r>
              <a:rPr sz="2800" spc="-75" dirty="0">
                <a:solidFill>
                  <a:srgbClr val="001F5F"/>
                </a:solidFill>
              </a:rPr>
              <a:t> </a:t>
            </a:r>
            <a:r>
              <a:rPr sz="2800" dirty="0">
                <a:solidFill>
                  <a:srgbClr val="001F5F"/>
                </a:solidFill>
              </a:rPr>
              <a:t>State</a:t>
            </a:r>
            <a:r>
              <a:rPr sz="2800" spc="-55" dirty="0">
                <a:solidFill>
                  <a:srgbClr val="001F5F"/>
                </a:solidFill>
              </a:rPr>
              <a:t> </a:t>
            </a:r>
            <a:r>
              <a:rPr sz="2800" spc="-10" dirty="0">
                <a:solidFill>
                  <a:srgbClr val="001F5F"/>
                </a:solidFill>
              </a:rPr>
              <a:t>Governments</a:t>
            </a:r>
            <a:endParaRPr sz="2800" dirty="0"/>
          </a:p>
        </p:txBody>
      </p:sp>
      <p:sp>
        <p:nvSpPr>
          <p:cNvPr id="3" name="object 3"/>
          <p:cNvSpPr txBox="1"/>
          <p:nvPr/>
        </p:nvSpPr>
        <p:spPr>
          <a:xfrm>
            <a:off x="533400" y="1683984"/>
            <a:ext cx="10744201" cy="4257448"/>
          </a:xfrm>
          <a:prstGeom prst="rect">
            <a:avLst/>
          </a:prstGeom>
          <a:solidFill>
            <a:schemeClr val="accent4">
              <a:lumMod val="40000"/>
              <a:lumOff val="60000"/>
            </a:schemeClr>
          </a:solidFill>
        </p:spPr>
        <p:txBody>
          <a:bodyPr vert="horz" wrap="square" lIns="0" tIns="12065" rIns="0" bIns="0" rtlCol="0" anchor="ctr">
            <a:spAutoFit/>
          </a:bodyPr>
          <a:lstStyle/>
          <a:p>
            <a:pPr>
              <a:lnSpc>
                <a:spcPct val="100000"/>
              </a:lnSpc>
              <a:spcBef>
                <a:spcPts val="790"/>
              </a:spcBef>
            </a:pPr>
            <a:endParaRPr sz="1800" dirty="0">
              <a:latin typeface="Palatino Linotype"/>
              <a:cs typeface="Palatino Linotype"/>
            </a:endParaRPr>
          </a:p>
          <a:p>
            <a:pPr algn="ctr">
              <a:lnSpc>
                <a:spcPct val="100000"/>
              </a:lnSpc>
            </a:pPr>
            <a:r>
              <a:rPr sz="2000" b="1" dirty="0" smtClean="0">
                <a:solidFill>
                  <a:schemeClr val="tx1"/>
                </a:solidFill>
                <a:latin typeface="Palatino Linotype"/>
                <a:cs typeface="Palatino Linotype"/>
              </a:rPr>
              <a:t>Initiatives</a:t>
            </a:r>
            <a:r>
              <a:rPr sz="2000" b="1" spc="-45" dirty="0" smtClean="0">
                <a:solidFill>
                  <a:schemeClr val="tx1"/>
                </a:solidFill>
                <a:latin typeface="Palatino Linotype"/>
                <a:cs typeface="Palatino Linotype"/>
              </a:rPr>
              <a:t> </a:t>
            </a:r>
            <a:r>
              <a:rPr sz="2000" b="1" dirty="0">
                <a:solidFill>
                  <a:schemeClr val="tx1"/>
                </a:solidFill>
                <a:latin typeface="Palatino Linotype"/>
                <a:cs typeface="Palatino Linotype"/>
              </a:rPr>
              <a:t>to</a:t>
            </a:r>
            <a:r>
              <a:rPr sz="2000" b="1" spc="-20" dirty="0">
                <a:solidFill>
                  <a:schemeClr val="tx1"/>
                </a:solidFill>
                <a:latin typeface="Palatino Linotype"/>
                <a:cs typeface="Palatino Linotype"/>
              </a:rPr>
              <a:t> </a:t>
            </a:r>
            <a:r>
              <a:rPr sz="2000" b="1" dirty="0">
                <a:solidFill>
                  <a:schemeClr val="tx1"/>
                </a:solidFill>
                <a:latin typeface="Palatino Linotype"/>
                <a:cs typeface="Palatino Linotype"/>
              </a:rPr>
              <a:t>strengthen</a:t>
            </a:r>
            <a:r>
              <a:rPr sz="2000" b="1" spc="-35" dirty="0">
                <a:solidFill>
                  <a:schemeClr val="tx1"/>
                </a:solidFill>
                <a:latin typeface="Palatino Linotype"/>
                <a:cs typeface="Palatino Linotype"/>
              </a:rPr>
              <a:t> </a:t>
            </a:r>
            <a:r>
              <a:rPr sz="2000" b="1" dirty="0">
                <a:solidFill>
                  <a:schemeClr val="tx1"/>
                </a:solidFill>
                <a:latin typeface="Palatino Linotype"/>
                <a:cs typeface="Palatino Linotype"/>
              </a:rPr>
              <a:t>and advance</a:t>
            </a:r>
            <a:r>
              <a:rPr sz="2000" b="1" spc="-30" dirty="0">
                <a:solidFill>
                  <a:schemeClr val="tx1"/>
                </a:solidFill>
                <a:latin typeface="Palatino Linotype"/>
                <a:cs typeface="Palatino Linotype"/>
              </a:rPr>
              <a:t> </a:t>
            </a:r>
            <a:r>
              <a:rPr sz="2000" b="1" dirty="0">
                <a:solidFill>
                  <a:schemeClr val="tx1"/>
                </a:solidFill>
                <a:latin typeface="Palatino Linotype"/>
                <a:cs typeface="Palatino Linotype"/>
              </a:rPr>
              <a:t>Gender</a:t>
            </a:r>
            <a:r>
              <a:rPr sz="2000" b="1" spc="-20" dirty="0">
                <a:solidFill>
                  <a:schemeClr val="tx1"/>
                </a:solidFill>
                <a:latin typeface="Palatino Linotype"/>
                <a:cs typeface="Palatino Linotype"/>
              </a:rPr>
              <a:t> </a:t>
            </a:r>
            <a:r>
              <a:rPr sz="2000" b="1" spc="-10" dirty="0">
                <a:solidFill>
                  <a:schemeClr val="tx1"/>
                </a:solidFill>
                <a:latin typeface="Palatino Linotype"/>
                <a:cs typeface="Palatino Linotype"/>
              </a:rPr>
              <a:t>Budgeting</a:t>
            </a:r>
            <a:endParaRPr sz="2000" dirty="0">
              <a:solidFill>
                <a:schemeClr val="tx1"/>
              </a:solidFill>
              <a:latin typeface="Palatino Linotype"/>
              <a:cs typeface="Palatino Linotype"/>
            </a:endParaRPr>
          </a:p>
          <a:p>
            <a:pPr algn="ctr">
              <a:lnSpc>
                <a:spcPct val="100000"/>
              </a:lnSpc>
              <a:spcBef>
                <a:spcPts val="755"/>
              </a:spcBef>
            </a:pPr>
            <a:r>
              <a:rPr sz="2000" b="1" i="1" dirty="0">
                <a:solidFill>
                  <a:schemeClr val="tx1"/>
                </a:solidFill>
                <a:latin typeface="Palatino Linotype"/>
                <a:cs typeface="Palatino Linotype"/>
              </a:rPr>
              <a:t>–</a:t>
            </a:r>
            <a:r>
              <a:rPr sz="2000" b="1" i="1" spc="-15" dirty="0">
                <a:solidFill>
                  <a:schemeClr val="tx1"/>
                </a:solidFill>
                <a:latin typeface="Palatino Linotype"/>
                <a:cs typeface="Palatino Linotype"/>
              </a:rPr>
              <a:t> </a:t>
            </a:r>
            <a:r>
              <a:rPr sz="2000" b="1" i="1" dirty="0">
                <a:solidFill>
                  <a:schemeClr val="tx1"/>
                </a:solidFill>
                <a:latin typeface="Palatino Linotype"/>
                <a:cs typeface="Palatino Linotype"/>
              </a:rPr>
              <a:t>Sharing</a:t>
            </a:r>
            <a:r>
              <a:rPr sz="2000" b="1" i="1" spc="-30" dirty="0">
                <a:solidFill>
                  <a:schemeClr val="tx1"/>
                </a:solidFill>
                <a:latin typeface="Palatino Linotype"/>
                <a:cs typeface="Palatino Linotype"/>
              </a:rPr>
              <a:t> </a:t>
            </a:r>
            <a:r>
              <a:rPr sz="2000" b="1" i="1" dirty="0">
                <a:solidFill>
                  <a:schemeClr val="tx1"/>
                </a:solidFill>
                <a:latin typeface="Palatino Linotype"/>
                <a:cs typeface="Palatino Linotype"/>
              </a:rPr>
              <a:t>of</a:t>
            </a:r>
            <a:r>
              <a:rPr sz="2000" b="1" i="1" spc="-25" dirty="0">
                <a:solidFill>
                  <a:schemeClr val="tx1"/>
                </a:solidFill>
                <a:latin typeface="Palatino Linotype"/>
                <a:cs typeface="Palatino Linotype"/>
              </a:rPr>
              <a:t> </a:t>
            </a:r>
            <a:r>
              <a:rPr sz="2000" b="1" i="1" dirty="0">
                <a:solidFill>
                  <a:schemeClr val="tx1"/>
                </a:solidFill>
                <a:latin typeface="Palatino Linotype"/>
                <a:cs typeface="Palatino Linotype"/>
              </a:rPr>
              <a:t>lessons</a:t>
            </a:r>
            <a:r>
              <a:rPr sz="2000" b="1" i="1" spc="-35" dirty="0">
                <a:solidFill>
                  <a:schemeClr val="tx1"/>
                </a:solidFill>
                <a:latin typeface="Palatino Linotype"/>
                <a:cs typeface="Palatino Linotype"/>
              </a:rPr>
              <a:t> </a:t>
            </a:r>
            <a:r>
              <a:rPr sz="2000" b="1" i="1" dirty="0" smtClean="0">
                <a:solidFill>
                  <a:schemeClr val="tx1"/>
                </a:solidFill>
                <a:latin typeface="Palatino Linotype"/>
                <a:cs typeface="Palatino Linotype"/>
              </a:rPr>
              <a:t>by</a:t>
            </a:r>
            <a:r>
              <a:rPr lang="en-US" sz="2000" b="1" i="1" dirty="0" smtClean="0">
                <a:solidFill>
                  <a:schemeClr val="tx1"/>
                </a:solidFill>
                <a:latin typeface="Palatino Linotype"/>
                <a:cs typeface="Palatino Linotype"/>
              </a:rPr>
              <a:t> Department of Social Justice and Empowerment (</a:t>
            </a:r>
            <a:r>
              <a:rPr lang="en-US" sz="2000" b="1" i="1" dirty="0" err="1" smtClean="0">
                <a:solidFill>
                  <a:schemeClr val="tx1"/>
                </a:solidFill>
                <a:latin typeface="Palatino Linotype"/>
                <a:cs typeface="Palatino Linotype"/>
              </a:rPr>
              <a:t>DoSJE</a:t>
            </a:r>
            <a:r>
              <a:rPr lang="en-US" sz="2000" b="1" i="1" dirty="0" smtClean="0">
                <a:solidFill>
                  <a:schemeClr val="tx1"/>
                </a:solidFill>
                <a:latin typeface="Palatino Linotype"/>
                <a:cs typeface="Palatino Linotype"/>
              </a:rPr>
              <a:t>)</a:t>
            </a:r>
            <a:endParaRPr sz="2000" dirty="0">
              <a:solidFill>
                <a:schemeClr val="tx1"/>
              </a:solidFill>
              <a:latin typeface="Palatino Linotype"/>
              <a:cs typeface="Palatino Linotype"/>
            </a:endParaRPr>
          </a:p>
          <a:p>
            <a:pPr marL="820419" marR="814069" indent="1784350">
              <a:lnSpc>
                <a:spcPct val="131500"/>
              </a:lnSpc>
            </a:pPr>
            <a:r>
              <a:rPr lang="en-US" sz="2000" b="1" dirty="0" smtClean="0">
                <a:solidFill>
                  <a:srgbClr val="001F5F"/>
                </a:solidFill>
                <a:latin typeface="Perpetua" panose="02020502060401020303" pitchFamily="18" charset="0"/>
                <a:cs typeface="Palatino Linotype"/>
              </a:rPr>
              <a:t>                             </a:t>
            </a:r>
          </a:p>
          <a:p>
            <a:pPr marL="820419" marR="814069" indent="1784350">
              <a:lnSpc>
                <a:spcPct val="131500"/>
              </a:lnSpc>
            </a:pPr>
            <a:endParaRPr lang="en-US" sz="2000" b="1" dirty="0">
              <a:solidFill>
                <a:srgbClr val="001F5F"/>
              </a:solidFill>
              <a:latin typeface="Perpetua" panose="02020502060401020303" pitchFamily="18" charset="0"/>
              <a:cs typeface="Palatino Linotype"/>
            </a:endParaRPr>
          </a:p>
          <a:p>
            <a:pPr marL="820419" marR="814069" indent="1784350">
              <a:lnSpc>
                <a:spcPct val="131500"/>
              </a:lnSpc>
            </a:pPr>
            <a:endParaRPr lang="en-US" sz="2000" b="1" dirty="0" smtClean="0">
              <a:solidFill>
                <a:srgbClr val="001F5F"/>
              </a:solidFill>
              <a:latin typeface="Perpetua" panose="02020502060401020303" pitchFamily="18" charset="0"/>
              <a:cs typeface="Palatino Linotype"/>
            </a:endParaRPr>
          </a:p>
          <a:p>
            <a:pPr marL="820419" marR="814069" indent="1784350">
              <a:lnSpc>
                <a:spcPct val="131500"/>
              </a:lnSpc>
            </a:pPr>
            <a:endParaRPr lang="en-US" sz="2000" b="1" dirty="0">
              <a:solidFill>
                <a:srgbClr val="001F5F"/>
              </a:solidFill>
              <a:latin typeface="Perpetua" panose="02020502060401020303" pitchFamily="18" charset="0"/>
              <a:cs typeface="Palatino Linotype"/>
            </a:endParaRPr>
          </a:p>
          <a:p>
            <a:pPr marL="820419" marR="814069" indent="1784350">
              <a:lnSpc>
                <a:spcPct val="131500"/>
              </a:lnSpc>
            </a:pPr>
            <a:endParaRPr lang="en-US" sz="2000" b="1" dirty="0" smtClean="0">
              <a:solidFill>
                <a:srgbClr val="001F5F"/>
              </a:solidFill>
              <a:latin typeface="Perpetua" panose="02020502060401020303" pitchFamily="18" charset="0"/>
              <a:cs typeface="Palatino Linotype"/>
            </a:endParaRPr>
          </a:p>
          <a:p>
            <a:pPr marL="820419" marR="814069" indent="1784350" algn="r">
              <a:lnSpc>
                <a:spcPct val="131500"/>
              </a:lnSpc>
            </a:pPr>
            <a:r>
              <a:rPr sz="2000" b="1" dirty="0" smtClean="0">
                <a:solidFill>
                  <a:srgbClr val="001F5F"/>
                </a:solidFill>
                <a:latin typeface="Perpetua" panose="02020502060401020303" pitchFamily="18" charset="0"/>
                <a:cs typeface="Palatino Linotype"/>
              </a:rPr>
              <a:t>Presented</a:t>
            </a:r>
            <a:r>
              <a:rPr sz="2000" b="1" spc="-40" dirty="0" smtClean="0">
                <a:solidFill>
                  <a:srgbClr val="001F5F"/>
                </a:solidFill>
                <a:latin typeface="Perpetua" panose="02020502060401020303" pitchFamily="18" charset="0"/>
                <a:cs typeface="Palatino Linotype"/>
              </a:rPr>
              <a:t> </a:t>
            </a:r>
            <a:r>
              <a:rPr sz="2000" b="1" spc="-25" dirty="0" smtClean="0">
                <a:solidFill>
                  <a:srgbClr val="001F5F"/>
                </a:solidFill>
                <a:latin typeface="Perpetua" panose="02020502060401020303" pitchFamily="18" charset="0"/>
                <a:cs typeface="Palatino Linotype"/>
              </a:rPr>
              <a:t>by</a:t>
            </a:r>
            <a:r>
              <a:rPr lang="en-US" sz="2000" b="1" spc="-25" dirty="0" smtClean="0">
                <a:solidFill>
                  <a:srgbClr val="001F5F"/>
                </a:solidFill>
                <a:latin typeface="Perpetua" panose="02020502060401020303" pitchFamily="18" charset="0"/>
                <a:cs typeface="Palatino Linotype"/>
              </a:rPr>
              <a:t>:</a:t>
            </a:r>
            <a:endParaRPr lang="en-US" sz="2000" spc="-25" dirty="0">
              <a:solidFill>
                <a:srgbClr val="001F5F"/>
              </a:solidFill>
              <a:latin typeface="Perpetua" panose="02020502060401020303" pitchFamily="18" charset="0"/>
              <a:cs typeface="Palatino Linotype"/>
            </a:endParaRPr>
          </a:p>
          <a:p>
            <a:pPr marL="820419" marR="814069" indent="1784350">
              <a:lnSpc>
                <a:spcPct val="131500"/>
              </a:lnSpc>
            </a:pPr>
            <a:r>
              <a:rPr lang="en-US" sz="2000" spc="30" dirty="0" smtClean="0">
                <a:solidFill>
                  <a:srgbClr val="001F5F"/>
                </a:solidFill>
                <a:latin typeface="Perpetua" panose="02020502060401020303" pitchFamily="18" charset="0"/>
                <a:cs typeface="Cambria"/>
              </a:rPr>
              <a:t>                                                                                 </a:t>
            </a:r>
            <a:r>
              <a:rPr lang="en-US" sz="2000" spc="30" dirty="0" err="1" smtClean="0">
                <a:solidFill>
                  <a:schemeClr val="tx1"/>
                </a:solidFill>
                <a:latin typeface="Perpetua" panose="02020502060401020303" pitchFamily="18" charset="0"/>
                <a:cs typeface="Cambria"/>
              </a:rPr>
              <a:t>Ms</a:t>
            </a:r>
            <a:r>
              <a:rPr lang="en-US" sz="2000" spc="30" dirty="0" smtClean="0">
                <a:solidFill>
                  <a:schemeClr val="tx1"/>
                </a:solidFill>
                <a:latin typeface="Perpetua" panose="02020502060401020303" pitchFamily="18" charset="0"/>
                <a:cs typeface="Cambria"/>
              </a:rPr>
              <a:t> </a:t>
            </a:r>
            <a:r>
              <a:rPr lang="en-US" sz="2000" spc="30" dirty="0" err="1" smtClean="0">
                <a:solidFill>
                  <a:schemeClr val="tx1"/>
                </a:solidFill>
                <a:latin typeface="Perpetua" panose="02020502060401020303" pitchFamily="18" charset="0"/>
                <a:cs typeface="Cambria"/>
              </a:rPr>
              <a:t>Pratima</a:t>
            </a:r>
            <a:r>
              <a:rPr lang="en-US" sz="2000" spc="30" dirty="0" smtClean="0">
                <a:solidFill>
                  <a:schemeClr val="tx1"/>
                </a:solidFill>
                <a:latin typeface="Perpetua" panose="02020502060401020303" pitchFamily="18" charset="0"/>
                <a:cs typeface="Cambria"/>
              </a:rPr>
              <a:t> Gupta, DDG </a:t>
            </a:r>
          </a:p>
          <a:p>
            <a:pPr marL="820419" marR="814069" indent="1784350">
              <a:lnSpc>
                <a:spcPct val="131500"/>
              </a:lnSpc>
            </a:pPr>
            <a:r>
              <a:rPr lang="en-US" sz="2000" spc="30" dirty="0" smtClean="0">
                <a:solidFill>
                  <a:schemeClr val="tx1"/>
                </a:solidFill>
                <a:latin typeface="Perpetua" panose="02020502060401020303" pitchFamily="18" charset="0"/>
                <a:cs typeface="Cambria"/>
              </a:rPr>
              <a:t>                                                                                                             </a:t>
            </a:r>
            <a:r>
              <a:rPr lang="en-US" sz="2000" spc="30" dirty="0" err="1" smtClean="0">
                <a:solidFill>
                  <a:schemeClr val="tx1"/>
                </a:solidFill>
                <a:latin typeface="Perpetua" panose="02020502060401020303" pitchFamily="18" charset="0"/>
                <a:cs typeface="Cambria"/>
              </a:rPr>
              <a:t>DoSJE</a:t>
            </a:r>
            <a:endParaRPr lang="en-US" sz="2000" spc="170" dirty="0">
              <a:solidFill>
                <a:schemeClr val="tx1"/>
              </a:solidFill>
              <a:latin typeface="Perpetua" panose="02020502060401020303" pitchFamily="18" charset="0"/>
              <a:cs typeface="Cambri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9600" y="381000"/>
            <a:ext cx="11125200" cy="487185"/>
          </a:xfrm>
          <a:prstGeom prst="rect">
            <a:avLst/>
          </a:prstGeom>
        </p:spPr>
        <p:txBody>
          <a:bodyPr vert="horz" wrap="square" lIns="0" tIns="67945" rIns="0" bIns="0" rtlCol="0">
            <a:spAutoFit/>
          </a:bodyPr>
          <a:lstStyle/>
          <a:p>
            <a:pPr marL="12700" marR="5080">
              <a:lnSpc>
                <a:spcPts val="3460"/>
              </a:lnSpc>
              <a:spcBef>
                <a:spcPts val="535"/>
              </a:spcBef>
            </a:pPr>
            <a:r>
              <a:rPr sz="2400" dirty="0"/>
              <a:t>Allocations</a:t>
            </a:r>
            <a:r>
              <a:rPr sz="2400" spc="-70" dirty="0"/>
              <a:t> </a:t>
            </a:r>
            <a:r>
              <a:rPr sz="2400" dirty="0"/>
              <a:t>reported</a:t>
            </a:r>
            <a:r>
              <a:rPr sz="2400" spc="-35" dirty="0"/>
              <a:t> </a:t>
            </a:r>
            <a:r>
              <a:rPr sz="2400" dirty="0"/>
              <a:t>in</a:t>
            </a:r>
            <a:r>
              <a:rPr sz="2400" spc="-5" dirty="0"/>
              <a:t> </a:t>
            </a:r>
            <a:r>
              <a:rPr sz="2400" dirty="0"/>
              <a:t>the</a:t>
            </a:r>
            <a:r>
              <a:rPr sz="2400" spc="-25" dirty="0"/>
              <a:t> </a:t>
            </a:r>
            <a:r>
              <a:rPr sz="2400" dirty="0"/>
              <a:t>Gender</a:t>
            </a:r>
            <a:r>
              <a:rPr sz="2400" spc="-30" dirty="0"/>
              <a:t> </a:t>
            </a:r>
            <a:r>
              <a:rPr sz="2400" dirty="0"/>
              <a:t>Budget</a:t>
            </a:r>
            <a:r>
              <a:rPr sz="2400" spc="-30" dirty="0"/>
              <a:t> </a:t>
            </a:r>
            <a:r>
              <a:rPr sz="2400" dirty="0"/>
              <a:t>Statement</a:t>
            </a:r>
            <a:r>
              <a:rPr sz="2400" spc="-55" dirty="0"/>
              <a:t> </a:t>
            </a:r>
            <a:r>
              <a:rPr sz="2400" dirty="0"/>
              <a:t>in</a:t>
            </a:r>
            <a:r>
              <a:rPr sz="2400" spc="-5" dirty="0"/>
              <a:t> </a:t>
            </a:r>
            <a:r>
              <a:rPr sz="2400" spc="-25" dirty="0"/>
              <a:t>FY </a:t>
            </a:r>
            <a:r>
              <a:rPr sz="2400" dirty="0" smtClean="0"/>
              <a:t>202</a:t>
            </a:r>
            <a:r>
              <a:rPr lang="hi-IN" sz="2400" dirty="0" smtClean="0"/>
              <a:t>4</a:t>
            </a:r>
            <a:r>
              <a:rPr sz="2400" dirty="0" smtClean="0"/>
              <a:t>-</a:t>
            </a:r>
            <a:r>
              <a:rPr sz="2400" spc="-25" dirty="0" smtClean="0"/>
              <a:t>2</a:t>
            </a:r>
            <a:r>
              <a:rPr lang="hi-IN" sz="2400" spc="-25" dirty="0" smtClean="0"/>
              <a:t>5</a:t>
            </a:r>
            <a:r>
              <a:rPr lang="en-US" sz="2400" spc="-25" dirty="0" smtClean="0"/>
              <a:t> &amp; FY 2025-26</a:t>
            </a:r>
            <a:endParaRPr sz="2400" spc="-25" dirty="0"/>
          </a:p>
        </p:txBody>
      </p:sp>
      <p:graphicFrame>
        <p:nvGraphicFramePr>
          <p:cNvPr id="3" name="object 3"/>
          <p:cNvGraphicFramePr>
            <a:graphicFrameLocks noGrp="1"/>
          </p:cNvGraphicFramePr>
          <p:nvPr>
            <p:extLst>
              <p:ext uri="{D42A27DB-BD31-4B8C-83A1-F6EECF244321}">
                <p14:modId xmlns:p14="http://schemas.microsoft.com/office/powerpoint/2010/main" val="1309027304"/>
              </p:ext>
            </p:extLst>
          </p:nvPr>
        </p:nvGraphicFramePr>
        <p:xfrm>
          <a:off x="609600" y="1371600"/>
          <a:ext cx="10287000" cy="4462776"/>
        </p:xfrm>
        <a:graphic>
          <a:graphicData uri="http://schemas.openxmlformats.org/drawingml/2006/table">
            <a:tbl>
              <a:tblPr firstRow="1" bandRow="1">
                <a:tableStyleId>{2D5ABB26-0587-4C30-8999-92F81FD0307C}</a:tableStyleId>
              </a:tblPr>
              <a:tblGrid>
                <a:gridCol w="381000"/>
                <a:gridCol w="3352800"/>
                <a:gridCol w="1066800"/>
                <a:gridCol w="1143000"/>
                <a:gridCol w="1066800"/>
                <a:gridCol w="1066800"/>
                <a:gridCol w="1066800"/>
                <a:gridCol w="1143000"/>
              </a:tblGrid>
              <a:tr h="677545">
                <a:tc rowSpan="2">
                  <a:txBody>
                    <a:bodyPr/>
                    <a:lstStyle/>
                    <a:p>
                      <a:pPr marL="68580" algn="ctr">
                        <a:lnSpc>
                          <a:spcPts val="2090"/>
                        </a:lnSpc>
                      </a:pPr>
                      <a:r>
                        <a:rPr sz="1200" b="1" spc="-25" dirty="0" smtClean="0">
                          <a:latin typeface="Palatino Linotype"/>
                          <a:cs typeface="Palatino Linotype"/>
                        </a:rPr>
                        <a:t>S</a:t>
                      </a:r>
                      <a:r>
                        <a:rPr lang="en-US" sz="1200" b="1" spc="-25" dirty="0" smtClean="0">
                          <a:latin typeface="Palatino Linotype"/>
                          <a:cs typeface="Palatino Linotype"/>
                        </a:rPr>
                        <a:t>r</a:t>
                      </a:r>
                      <a:r>
                        <a:rPr sz="1200" b="1" spc="-25" dirty="0" smtClean="0">
                          <a:latin typeface="Palatino Linotype"/>
                          <a:cs typeface="Palatino Linotype"/>
                        </a:rPr>
                        <a:t>.</a:t>
                      </a:r>
                      <a:endParaRPr sz="1200" dirty="0">
                        <a:latin typeface="Palatino Linotype"/>
                        <a:cs typeface="Palatino Linotype"/>
                      </a:endParaRPr>
                    </a:p>
                    <a:p>
                      <a:pPr marL="68580" algn="ctr">
                        <a:lnSpc>
                          <a:spcPct val="100000"/>
                        </a:lnSpc>
                        <a:spcBef>
                          <a:spcPts val="155"/>
                        </a:spcBef>
                      </a:pPr>
                      <a:r>
                        <a:rPr sz="1200" b="1" spc="-25" dirty="0">
                          <a:latin typeface="Palatino Linotype"/>
                          <a:cs typeface="Palatino Linotype"/>
                        </a:rPr>
                        <a:t>No.</a:t>
                      </a:r>
                      <a:endParaRPr sz="1200" dirty="0">
                        <a:latin typeface="Palatino Linotype"/>
                        <a:cs typeface="Palatino Linotype"/>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rowSpan="2">
                  <a:txBody>
                    <a:bodyPr/>
                    <a:lstStyle/>
                    <a:p>
                      <a:pPr marL="68580" algn="ctr">
                        <a:lnSpc>
                          <a:spcPts val="2090"/>
                        </a:lnSpc>
                      </a:pPr>
                      <a:r>
                        <a:rPr sz="1200" b="1" dirty="0">
                          <a:latin typeface="Georgia" panose="02040502050405020303" pitchFamily="18" charset="0"/>
                          <a:cs typeface="Palatino Linotype"/>
                        </a:rPr>
                        <a:t>Name</a:t>
                      </a:r>
                      <a:r>
                        <a:rPr sz="1200" b="1" spc="-35" dirty="0">
                          <a:latin typeface="Georgia" panose="02040502050405020303" pitchFamily="18" charset="0"/>
                          <a:cs typeface="Palatino Linotype"/>
                        </a:rPr>
                        <a:t> </a:t>
                      </a:r>
                      <a:r>
                        <a:rPr sz="1200" b="1" dirty="0">
                          <a:latin typeface="Georgia" panose="02040502050405020303" pitchFamily="18" charset="0"/>
                          <a:cs typeface="Palatino Linotype"/>
                        </a:rPr>
                        <a:t>of</a:t>
                      </a:r>
                      <a:r>
                        <a:rPr sz="1200" b="1" spc="-30" dirty="0">
                          <a:latin typeface="Georgia" panose="02040502050405020303" pitchFamily="18" charset="0"/>
                          <a:cs typeface="Palatino Linotype"/>
                        </a:rPr>
                        <a:t> </a:t>
                      </a:r>
                      <a:r>
                        <a:rPr sz="1200" b="1" spc="-25" dirty="0">
                          <a:latin typeface="Georgia" panose="02040502050405020303" pitchFamily="18" charset="0"/>
                          <a:cs typeface="Palatino Linotype"/>
                        </a:rPr>
                        <a:t>the</a:t>
                      </a:r>
                      <a:endParaRPr sz="1200" dirty="0">
                        <a:latin typeface="Georgia" panose="02040502050405020303" pitchFamily="18" charset="0"/>
                        <a:cs typeface="Palatino Linotype"/>
                      </a:endParaRPr>
                    </a:p>
                    <a:p>
                      <a:pPr marL="68580" algn="ctr">
                        <a:lnSpc>
                          <a:spcPct val="100000"/>
                        </a:lnSpc>
                        <a:spcBef>
                          <a:spcPts val="155"/>
                        </a:spcBef>
                      </a:pPr>
                      <a:r>
                        <a:rPr sz="1200" b="1" spc="-10" dirty="0">
                          <a:latin typeface="Georgia" panose="02040502050405020303" pitchFamily="18" charset="0"/>
                          <a:cs typeface="Palatino Linotype"/>
                        </a:rPr>
                        <a:t>Scheme</a:t>
                      </a:r>
                      <a:endParaRPr sz="1200" dirty="0">
                        <a:latin typeface="Georgia" panose="02040502050405020303" pitchFamily="18" charset="0"/>
                        <a:cs typeface="Palatino Linotype"/>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rowSpan="2">
                  <a:txBody>
                    <a:bodyPr/>
                    <a:lstStyle/>
                    <a:p>
                      <a:pPr marL="68580" algn="ctr">
                        <a:lnSpc>
                          <a:spcPts val="2090"/>
                        </a:lnSpc>
                      </a:pPr>
                      <a:r>
                        <a:rPr sz="1200" b="1" dirty="0">
                          <a:latin typeface="Georgia" panose="02040502050405020303" pitchFamily="18" charset="0"/>
                          <a:cs typeface="Palatino Linotype"/>
                        </a:rPr>
                        <a:t>Total</a:t>
                      </a:r>
                      <a:r>
                        <a:rPr sz="1200" b="1" spc="-35" dirty="0">
                          <a:latin typeface="Georgia" panose="02040502050405020303" pitchFamily="18" charset="0"/>
                          <a:cs typeface="Palatino Linotype"/>
                        </a:rPr>
                        <a:t> </a:t>
                      </a:r>
                      <a:r>
                        <a:rPr lang="en-US" sz="1200" b="1" spc="-25" dirty="0" smtClean="0">
                          <a:latin typeface="Georgia" panose="02040502050405020303" pitchFamily="18" charset="0"/>
                          <a:cs typeface="Palatino Linotype"/>
                        </a:rPr>
                        <a:t>R</a:t>
                      </a:r>
                      <a:r>
                        <a:rPr sz="1200" b="1" spc="-25" dirty="0" smtClean="0">
                          <a:latin typeface="Georgia" panose="02040502050405020303" pitchFamily="18" charset="0"/>
                          <a:cs typeface="Palatino Linotype"/>
                        </a:rPr>
                        <a:t>E</a:t>
                      </a:r>
                      <a:endParaRPr sz="1200" dirty="0">
                        <a:latin typeface="Georgia" panose="02040502050405020303" pitchFamily="18" charset="0"/>
                        <a:cs typeface="Palatino Linotype"/>
                      </a:endParaRPr>
                    </a:p>
                    <a:p>
                      <a:pPr marL="68580" algn="ctr">
                        <a:lnSpc>
                          <a:spcPct val="100000"/>
                        </a:lnSpc>
                        <a:spcBef>
                          <a:spcPts val="155"/>
                        </a:spcBef>
                      </a:pP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marL="68580" algn="ctr">
                        <a:lnSpc>
                          <a:spcPct val="100000"/>
                        </a:lnSpc>
                        <a:spcBef>
                          <a:spcPts val="160"/>
                        </a:spcBef>
                      </a:pPr>
                      <a:r>
                        <a:rPr sz="1200" dirty="0" smtClean="0">
                          <a:latin typeface="Georgia" panose="02040502050405020303" pitchFamily="18" charset="0"/>
                          <a:cs typeface="Cambria"/>
                        </a:rPr>
                        <a:t>(</a:t>
                      </a:r>
                      <a:r>
                        <a:rPr lang="en-IN" sz="1200" dirty="0" smtClean="0">
                          <a:latin typeface="Georgia" panose="02040502050405020303" pitchFamily="18" charset="0"/>
                          <a:cs typeface="Cambria"/>
                        </a:rPr>
                        <a:t>Rs.</a:t>
                      </a:r>
                      <a:r>
                        <a:rPr lang="en-IN" sz="1200" spc="110" dirty="0" smtClean="0">
                          <a:latin typeface="Georgia" panose="02040502050405020303" pitchFamily="18" charset="0"/>
                          <a:cs typeface="Cambria"/>
                        </a:rPr>
                        <a:t> </a:t>
                      </a:r>
                      <a:r>
                        <a:rPr lang="en-IN" sz="1200" spc="-20" dirty="0" err="1" smtClean="0">
                          <a:latin typeface="Georgia" panose="02040502050405020303" pitchFamily="18" charset="0"/>
                          <a:cs typeface="Cambria"/>
                        </a:rPr>
                        <a:t>Crore</a:t>
                      </a:r>
                      <a:r>
                        <a:rPr sz="1200" spc="-20" dirty="0" smtClean="0">
                          <a:latin typeface="Georgia" panose="02040502050405020303" pitchFamily="18" charset="0"/>
                          <a:cs typeface="Cambria"/>
                        </a:rPr>
                        <a:t>)</a:t>
                      </a:r>
                      <a:endParaRPr sz="1200" dirty="0">
                        <a:latin typeface="Georgia" panose="02040502050405020303" pitchFamily="18" charset="0"/>
                        <a:cs typeface="Cambria"/>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ts val="2090"/>
                        </a:lnSpc>
                      </a:pPr>
                      <a:r>
                        <a:rPr sz="1200" b="1" dirty="0">
                          <a:latin typeface="Georgia" panose="02040502050405020303" pitchFamily="18" charset="0"/>
                          <a:cs typeface="Palatino Linotype"/>
                        </a:rPr>
                        <a:t>Allocation</a:t>
                      </a:r>
                      <a:r>
                        <a:rPr sz="1200" b="1" spc="-10" dirty="0">
                          <a:latin typeface="Georgia" panose="02040502050405020303" pitchFamily="18" charset="0"/>
                          <a:cs typeface="Palatino Linotype"/>
                        </a:rPr>
                        <a:t> </a:t>
                      </a:r>
                      <a:r>
                        <a:rPr sz="1200" b="1" dirty="0">
                          <a:latin typeface="Georgia" panose="02040502050405020303" pitchFamily="18" charset="0"/>
                          <a:cs typeface="Palatino Linotype"/>
                        </a:rPr>
                        <a:t>in</a:t>
                      </a:r>
                      <a:r>
                        <a:rPr sz="1200" b="1" spc="-5" dirty="0">
                          <a:latin typeface="Georgia" panose="02040502050405020303" pitchFamily="18" charset="0"/>
                          <a:cs typeface="Palatino Linotype"/>
                        </a:rPr>
                        <a:t> </a:t>
                      </a:r>
                      <a:r>
                        <a:rPr sz="1200" b="1" dirty="0">
                          <a:latin typeface="Georgia" panose="02040502050405020303" pitchFamily="18" charset="0"/>
                          <a:cs typeface="Palatino Linotype"/>
                        </a:rPr>
                        <a:t>GBS</a:t>
                      </a:r>
                      <a:r>
                        <a:rPr sz="1200" b="1" spc="5" dirty="0">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smtClean="0">
                          <a:latin typeface="Georgia" panose="02040502050405020303" pitchFamily="18" charset="0"/>
                          <a:cs typeface="Cambria"/>
                        </a:rPr>
                        <a:t>(</a:t>
                      </a:r>
                      <a:r>
                        <a:rPr lang="en-IN" sz="1200" dirty="0" smtClean="0">
                          <a:latin typeface="Georgia" panose="02040502050405020303" pitchFamily="18" charset="0"/>
                          <a:cs typeface="Cambria"/>
                        </a:rPr>
                        <a:t>Rs.</a:t>
                      </a:r>
                      <a:r>
                        <a:rPr lang="en-IN" sz="1200" spc="110" dirty="0" smtClean="0">
                          <a:latin typeface="Georgia" panose="02040502050405020303" pitchFamily="18" charset="0"/>
                          <a:cs typeface="Cambria"/>
                        </a:rPr>
                        <a:t> in</a:t>
                      </a:r>
                      <a:r>
                        <a:rPr lang="en-IN" sz="1200" spc="110" baseline="0" dirty="0" smtClean="0">
                          <a:latin typeface="Georgia" panose="02040502050405020303" pitchFamily="18" charset="0"/>
                          <a:cs typeface="Cambria"/>
                        </a:rPr>
                        <a:t> </a:t>
                      </a:r>
                      <a:r>
                        <a:rPr lang="en-IN" sz="1200" spc="-20" dirty="0" smtClean="0">
                          <a:latin typeface="Georgia" panose="02040502050405020303" pitchFamily="18" charset="0"/>
                          <a:cs typeface="Cambria"/>
                        </a:rPr>
                        <a:t>Crore</a:t>
                      </a:r>
                      <a:r>
                        <a:rPr sz="1200" spc="-10" dirty="0" smtClean="0">
                          <a:latin typeface="Georgia" panose="02040502050405020303" pitchFamily="18" charset="0"/>
                          <a:cs typeface="Cambria"/>
                        </a:rPr>
                        <a:t>)</a:t>
                      </a:r>
                      <a:endParaRPr sz="1200" dirty="0">
                        <a:latin typeface="Georgia" panose="02040502050405020303" pitchFamily="18" charset="0"/>
                        <a:cs typeface="Cambria"/>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gn="ctr">
                        <a:lnSpc>
                          <a:spcPts val="2035"/>
                        </a:lnSpc>
                      </a:pPr>
                      <a:r>
                        <a:rPr sz="1200" b="1" dirty="0">
                          <a:latin typeface="Georgia" panose="02040502050405020303" pitchFamily="18" charset="0"/>
                          <a:cs typeface="Palatino Linotype"/>
                        </a:rPr>
                        <a:t>%</a:t>
                      </a:r>
                      <a:r>
                        <a:rPr sz="1200" b="1" spc="-20" dirty="0">
                          <a:latin typeface="Georgia" panose="02040502050405020303" pitchFamily="18" charset="0"/>
                          <a:cs typeface="Palatino Linotype"/>
                        </a:rPr>
                        <a:t> </a:t>
                      </a:r>
                      <a:r>
                        <a:rPr sz="1200" b="1" dirty="0">
                          <a:latin typeface="Georgia" panose="02040502050405020303" pitchFamily="18" charset="0"/>
                          <a:cs typeface="Palatino Linotype"/>
                        </a:rPr>
                        <a:t>of</a:t>
                      </a:r>
                      <a:r>
                        <a:rPr sz="1200" b="1" spc="-20" dirty="0">
                          <a:latin typeface="Georgia" panose="02040502050405020303" pitchFamily="18" charset="0"/>
                          <a:cs typeface="Palatino Linotype"/>
                        </a:rPr>
                        <a:t> </a:t>
                      </a:r>
                      <a:r>
                        <a:rPr sz="1200" b="1" dirty="0">
                          <a:latin typeface="Georgia" panose="02040502050405020303" pitchFamily="18" charset="0"/>
                          <a:cs typeface="Palatino Linotype"/>
                        </a:rPr>
                        <a:t>total</a:t>
                      </a:r>
                      <a:r>
                        <a:rPr sz="1200" b="1" spc="-15" dirty="0">
                          <a:latin typeface="Georgia" panose="02040502050405020303" pitchFamily="18" charset="0"/>
                          <a:cs typeface="Palatino Linotype"/>
                        </a:rPr>
                        <a:t> </a:t>
                      </a:r>
                      <a:r>
                        <a:rPr lang="en-US" sz="1200" b="1" spc="-25" dirty="0" smtClean="0">
                          <a:latin typeface="Georgia" panose="02040502050405020303" pitchFamily="18" charset="0"/>
                          <a:cs typeface="Palatino Linotype"/>
                        </a:rPr>
                        <a:t>R</a:t>
                      </a:r>
                      <a:r>
                        <a:rPr sz="1200" b="1" spc="-25" dirty="0" smtClean="0">
                          <a:latin typeface="Georgia" panose="02040502050405020303" pitchFamily="18" charset="0"/>
                          <a:cs typeface="Palatino Linotype"/>
                        </a:rPr>
                        <a:t>E</a:t>
                      </a:r>
                      <a:endParaRPr sz="1200" dirty="0">
                        <a:latin typeface="Georgia" panose="02040502050405020303" pitchFamily="18" charset="0"/>
                        <a:cs typeface="Palatino Linotype"/>
                      </a:endParaRPr>
                    </a:p>
                    <a:p>
                      <a:pPr marL="69850" algn="ctr">
                        <a:lnSpc>
                          <a:spcPts val="2155"/>
                        </a:lnSpc>
                      </a:pPr>
                      <a:r>
                        <a:rPr sz="1200" b="1" dirty="0">
                          <a:latin typeface="Georgia" panose="02040502050405020303" pitchFamily="18" charset="0"/>
                          <a:cs typeface="Palatino Linotype"/>
                        </a:rPr>
                        <a:t>reported</a:t>
                      </a:r>
                      <a:r>
                        <a:rPr sz="1200" b="1" spc="-15" dirty="0">
                          <a:latin typeface="Georgia" panose="02040502050405020303" pitchFamily="18" charset="0"/>
                          <a:cs typeface="Palatino Linotype"/>
                        </a:rPr>
                        <a:t> </a:t>
                      </a:r>
                      <a:r>
                        <a:rPr sz="1200" b="1" dirty="0">
                          <a:latin typeface="Georgia" panose="02040502050405020303" pitchFamily="18" charset="0"/>
                          <a:cs typeface="Palatino Linotype"/>
                        </a:rPr>
                        <a:t>in</a:t>
                      </a:r>
                      <a:r>
                        <a:rPr sz="1200" b="1" spc="-10" dirty="0">
                          <a:latin typeface="Georgia" panose="02040502050405020303" pitchFamily="18" charset="0"/>
                          <a:cs typeface="Palatino Linotype"/>
                        </a:rPr>
                        <a:t> </a:t>
                      </a:r>
                      <a:r>
                        <a:rPr sz="1200" b="1" spc="-25" dirty="0">
                          <a:latin typeface="Georgia" panose="02040502050405020303" pitchFamily="18" charset="0"/>
                          <a:cs typeface="Palatino Linotype"/>
                        </a:rPr>
                        <a:t>GBS</a:t>
                      </a:r>
                      <a:endParaRPr sz="1200" dirty="0">
                        <a:latin typeface="Georgia" panose="02040502050405020303" pitchFamily="18" charset="0"/>
                        <a:cs typeface="Palatino Linotype"/>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8580">
                        <a:lnSpc>
                          <a:spcPts val="2090"/>
                        </a:lnSpc>
                      </a:pPr>
                      <a:r>
                        <a:rPr lang="en-IN" sz="1200" b="1" dirty="0" smtClean="0">
                          <a:latin typeface="Georgia" panose="02040502050405020303" pitchFamily="18" charset="0"/>
                          <a:cs typeface="Palatino Linotype"/>
                        </a:rPr>
                        <a:t>Total</a:t>
                      </a:r>
                      <a:r>
                        <a:rPr lang="en-IN" sz="1200" b="1" spc="-35" dirty="0" smtClean="0">
                          <a:latin typeface="Georgia" panose="02040502050405020303" pitchFamily="18" charset="0"/>
                          <a:cs typeface="Palatino Linotype"/>
                        </a:rPr>
                        <a:t> </a:t>
                      </a:r>
                      <a:r>
                        <a:rPr lang="en-IN" sz="1200" b="1" spc="-25" dirty="0" smtClean="0">
                          <a:latin typeface="Georgia" panose="02040502050405020303" pitchFamily="18" charset="0"/>
                          <a:cs typeface="Palatino Linotype"/>
                        </a:rPr>
                        <a:t>BE</a:t>
                      </a:r>
                      <a:endParaRPr lang="en-IN" sz="1200" dirty="0" smtClean="0">
                        <a:latin typeface="Georgia" panose="02040502050405020303" pitchFamily="18" charset="0"/>
                        <a:cs typeface="Palatino Linotype"/>
                      </a:endParaRPr>
                    </a:p>
                    <a:p>
                      <a:pPr marL="68580">
                        <a:lnSpc>
                          <a:spcPct val="100000"/>
                        </a:lnSpc>
                        <a:spcBef>
                          <a:spcPts val="155"/>
                        </a:spcBef>
                      </a:pPr>
                      <a:r>
                        <a:rPr lang="en-IN" sz="1200" b="1" spc="-10" dirty="0" smtClean="0">
                          <a:solidFill>
                            <a:schemeClr val="tx1"/>
                          </a:solidFill>
                          <a:latin typeface="Georgia" panose="02040502050405020303" pitchFamily="18" charset="0"/>
                          <a:cs typeface="Palatino Linotype"/>
                        </a:rPr>
                        <a:t>2025-</a:t>
                      </a:r>
                      <a:r>
                        <a:rPr lang="en-IN" sz="1200" b="1" spc="-25" dirty="0" smtClean="0">
                          <a:solidFill>
                            <a:schemeClr val="tx1"/>
                          </a:solidFill>
                          <a:latin typeface="Georgia" panose="02040502050405020303" pitchFamily="18" charset="0"/>
                          <a:cs typeface="Palatino Linotype"/>
                        </a:rPr>
                        <a:t>26</a:t>
                      </a:r>
                      <a:endParaRPr lang="en-IN" sz="1200" dirty="0" smtClean="0">
                        <a:solidFill>
                          <a:schemeClr val="tx1"/>
                        </a:solidFill>
                        <a:latin typeface="Georgia" panose="02040502050405020303" pitchFamily="18" charset="0"/>
                        <a:cs typeface="Palatino Linotype"/>
                      </a:endParaRPr>
                    </a:p>
                    <a:p>
                      <a:pPr marL="68580">
                        <a:lnSpc>
                          <a:spcPct val="100000"/>
                        </a:lnSpc>
                        <a:spcBef>
                          <a:spcPts val="160"/>
                        </a:spcBef>
                      </a:pPr>
                      <a:r>
                        <a:rPr lang="en-IN" sz="1200" dirty="0" smtClean="0">
                          <a:latin typeface="Georgia" panose="02040502050405020303" pitchFamily="18" charset="0"/>
                          <a:cs typeface="Cambria"/>
                        </a:rPr>
                        <a:t>(</a:t>
                      </a:r>
                      <a:r>
                        <a:rPr lang="en-IN" sz="1200" dirty="0" err="1" smtClean="0">
                          <a:latin typeface="Georgia" panose="02040502050405020303" pitchFamily="18" charset="0"/>
                          <a:cs typeface="Cambria"/>
                        </a:rPr>
                        <a:t>Rs</a:t>
                      </a:r>
                      <a:r>
                        <a:rPr lang="en-IN" sz="1200" dirty="0" smtClean="0">
                          <a:latin typeface="Georgia" panose="02040502050405020303" pitchFamily="18" charset="0"/>
                          <a:cs typeface="Cambria"/>
                        </a:rPr>
                        <a:t>.</a:t>
                      </a:r>
                      <a:r>
                        <a:rPr lang="en-IN" sz="1200" spc="110" dirty="0" smtClean="0">
                          <a:latin typeface="Georgia" panose="02040502050405020303" pitchFamily="18" charset="0"/>
                          <a:cs typeface="Cambria"/>
                        </a:rPr>
                        <a:t> </a:t>
                      </a:r>
                      <a:r>
                        <a:rPr lang="en-IN" sz="1200" spc="-20" dirty="0" smtClean="0">
                          <a:latin typeface="Georgia" panose="02040502050405020303" pitchFamily="18" charset="0"/>
                          <a:cs typeface="Cambria"/>
                        </a:rPr>
                        <a:t>Crore)</a:t>
                      </a:r>
                      <a:endParaRPr sz="1200" dirty="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ts val="2090"/>
                        </a:lnSpc>
                      </a:pPr>
                      <a:r>
                        <a:rPr sz="1200" b="1" dirty="0">
                          <a:latin typeface="Georgia" panose="02040502050405020303" pitchFamily="18" charset="0"/>
                          <a:cs typeface="Palatino Linotype"/>
                        </a:rPr>
                        <a:t>Allocation</a:t>
                      </a:r>
                      <a:r>
                        <a:rPr sz="1200" b="1" spc="-10" dirty="0">
                          <a:latin typeface="Georgia" panose="02040502050405020303" pitchFamily="18" charset="0"/>
                          <a:cs typeface="Palatino Linotype"/>
                        </a:rPr>
                        <a:t> </a:t>
                      </a:r>
                      <a:r>
                        <a:rPr sz="1200" b="1" dirty="0">
                          <a:latin typeface="Georgia" panose="02040502050405020303" pitchFamily="18" charset="0"/>
                          <a:cs typeface="Palatino Linotype"/>
                        </a:rPr>
                        <a:t>in</a:t>
                      </a:r>
                      <a:r>
                        <a:rPr sz="1200" b="1" spc="-5" dirty="0">
                          <a:latin typeface="Georgia" panose="02040502050405020303" pitchFamily="18" charset="0"/>
                          <a:cs typeface="Palatino Linotype"/>
                        </a:rPr>
                        <a:t> </a:t>
                      </a:r>
                      <a:r>
                        <a:rPr sz="1200" b="1" dirty="0">
                          <a:latin typeface="Georgia" panose="02040502050405020303" pitchFamily="18" charset="0"/>
                          <a:cs typeface="Palatino Linotype"/>
                        </a:rPr>
                        <a:t>GBS</a:t>
                      </a:r>
                      <a:r>
                        <a:rPr sz="1200" b="1" spc="5" dirty="0">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en-US" sz="1200" b="1" spc="-10" dirty="0" smtClean="0">
                          <a:solidFill>
                            <a:schemeClr val="tx1"/>
                          </a:solidFill>
                          <a:latin typeface="Georgia" panose="02040502050405020303" pitchFamily="18" charset="0"/>
                          <a:cs typeface="Palatino Linotype"/>
                        </a:rPr>
                        <a:t>5</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en-US" sz="1200" b="1" spc="-25" dirty="0" smtClean="0">
                          <a:solidFill>
                            <a:schemeClr val="tx1"/>
                          </a:solidFill>
                          <a:latin typeface="Georgia" panose="02040502050405020303" pitchFamily="18" charset="0"/>
                          <a:cs typeface="Palatino Linotype"/>
                        </a:rPr>
                        <a:t>6</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a:latin typeface="Georgia" panose="02040502050405020303" pitchFamily="18" charset="0"/>
                          <a:cs typeface="Cambria"/>
                        </a:rPr>
                        <a:t>(Rs.</a:t>
                      </a:r>
                      <a:r>
                        <a:rPr sz="1200" spc="105" dirty="0">
                          <a:latin typeface="Georgia" panose="02040502050405020303" pitchFamily="18" charset="0"/>
                          <a:cs typeface="Cambria"/>
                        </a:rPr>
                        <a:t> </a:t>
                      </a:r>
                      <a:r>
                        <a:rPr lang="hi-IN" sz="1200" spc="-20" dirty="0" smtClean="0">
                          <a:latin typeface="Georgia" panose="02040502050405020303" pitchFamily="18" charset="0"/>
                          <a:cs typeface="Cambria"/>
                        </a:rPr>
                        <a:t>Crore</a:t>
                      </a:r>
                      <a:r>
                        <a:rPr sz="1200" spc="-10" dirty="0" smtClean="0">
                          <a:latin typeface="Georgia" panose="02040502050405020303" pitchFamily="18" charset="0"/>
                          <a:cs typeface="Cambria"/>
                        </a:rPr>
                        <a:t>)</a:t>
                      </a:r>
                      <a:endParaRPr sz="1200" dirty="0">
                        <a:latin typeface="Georgia" panose="02040502050405020303" pitchFamily="18" charset="0"/>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nSpc>
                          <a:spcPts val="2035"/>
                        </a:lnSpc>
                      </a:pPr>
                      <a:r>
                        <a:rPr lang="en-US" sz="1200" b="1" dirty="0" smtClean="0">
                          <a:latin typeface="Georgia" panose="02040502050405020303" pitchFamily="18" charset="0"/>
                          <a:cs typeface="Palatino Linotype"/>
                        </a:rPr>
                        <a:t>%</a:t>
                      </a:r>
                      <a:r>
                        <a:rPr lang="en-US" sz="1200" b="1" spc="-20"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of</a:t>
                      </a:r>
                      <a:r>
                        <a:rPr lang="en-US" sz="1200" b="1" spc="-20"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total</a:t>
                      </a:r>
                      <a:r>
                        <a:rPr lang="en-US" sz="1200" b="1" spc="-15" dirty="0" smtClean="0">
                          <a:latin typeface="Georgia" panose="02040502050405020303" pitchFamily="18" charset="0"/>
                          <a:cs typeface="Palatino Linotype"/>
                        </a:rPr>
                        <a:t> </a:t>
                      </a:r>
                      <a:r>
                        <a:rPr lang="en-US" sz="1200" b="1" spc="-25" dirty="0" smtClean="0">
                          <a:latin typeface="Georgia" panose="02040502050405020303" pitchFamily="18" charset="0"/>
                          <a:cs typeface="Palatino Linotype"/>
                        </a:rPr>
                        <a:t>BE</a:t>
                      </a:r>
                      <a:endParaRPr lang="en-US" sz="1200" dirty="0" smtClean="0">
                        <a:latin typeface="Georgia" panose="02040502050405020303" pitchFamily="18" charset="0"/>
                        <a:cs typeface="Palatino Linotype"/>
                      </a:endParaRPr>
                    </a:p>
                    <a:p>
                      <a:pPr marL="69850">
                        <a:lnSpc>
                          <a:spcPts val="2155"/>
                        </a:lnSpc>
                      </a:pPr>
                      <a:r>
                        <a:rPr lang="en-US" sz="1200" b="1" dirty="0" smtClean="0">
                          <a:latin typeface="Georgia" panose="02040502050405020303" pitchFamily="18" charset="0"/>
                          <a:cs typeface="Palatino Linotype"/>
                        </a:rPr>
                        <a:t>reported</a:t>
                      </a:r>
                      <a:r>
                        <a:rPr lang="en-US" sz="1200" b="1" spc="-15"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in</a:t>
                      </a:r>
                      <a:r>
                        <a:rPr lang="en-US" sz="1200" b="1" spc="-10" dirty="0" smtClean="0">
                          <a:latin typeface="Georgia" panose="02040502050405020303" pitchFamily="18" charset="0"/>
                          <a:cs typeface="Palatino Linotype"/>
                        </a:rPr>
                        <a:t> </a:t>
                      </a:r>
                      <a:r>
                        <a:rPr lang="en-US" sz="1200" b="1" spc="-25" dirty="0" smtClean="0">
                          <a:latin typeface="Georgia" panose="02040502050405020303" pitchFamily="18" charset="0"/>
                          <a:cs typeface="Palatino Linotype"/>
                        </a:rPr>
                        <a:t>GBS</a:t>
                      </a:r>
                      <a:endParaRPr lang="en-US" sz="1200" dirty="0" smtClean="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76884">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a:txBody>
                    <a:bodyPr/>
                    <a:lstStyle/>
                    <a:p>
                      <a:pPr marL="69215" algn="ctr">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dirty="0">
                        <a:latin typeface="Georgia" panose="02040502050405020303" pitchFamily="18" charset="0"/>
                        <a:cs typeface="Palatino Linotype"/>
                      </a:endParaRPr>
                    </a:p>
                  </a:txBody>
                  <a:tcPr marL="0" marR="0" marT="0"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endParaRPr sz="120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215">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dirty="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539116">
                <a:tc>
                  <a:txBody>
                    <a:bodyPr/>
                    <a:lstStyle/>
                    <a:p>
                      <a:pPr marL="635" algn="ctr">
                        <a:lnSpc>
                          <a:spcPts val="2095"/>
                        </a:lnSpc>
                      </a:pPr>
                      <a:r>
                        <a:rPr sz="1200" spc="-50" dirty="0">
                          <a:latin typeface="Georgia" panose="02040502050405020303" pitchFamily="18" charset="0"/>
                          <a:cs typeface="Cambria"/>
                        </a:rPr>
                        <a:t>1</a:t>
                      </a:r>
                      <a:endParaRPr sz="1200" dirty="0">
                        <a:latin typeface="Georgia" panose="02040502050405020303" pitchFamily="18" charset="0"/>
                        <a:cs typeface="Cambria"/>
                      </a:endParaRPr>
                    </a:p>
                  </a:txBody>
                  <a:tcPr marL="0" marR="0" marT="0" marB="0" anchor="ctr">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US" sz="1200" dirty="0" err="1" smtClean="0">
                          <a:latin typeface="Georgia" panose="02040502050405020303" pitchFamily="18" charset="0"/>
                        </a:rPr>
                        <a:t>Vanchit</a:t>
                      </a:r>
                      <a:r>
                        <a:rPr lang="en-US" sz="1200" baseline="0" dirty="0" smtClean="0">
                          <a:latin typeface="Georgia" panose="02040502050405020303" pitchFamily="18" charset="0"/>
                        </a:rPr>
                        <a:t> </a:t>
                      </a:r>
                      <a:r>
                        <a:rPr lang="en-US" sz="1200" baseline="0" dirty="0" err="1" smtClean="0">
                          <a:latin typeface="Georgia" panose="02040502050405020303" pitchFamily="18" charset="0"/>
                        </a:rPr>
                        <a:t>Ikai</a:t>
                      </a:r>
                      <a:r>
                        <a:rPr lang="en-US" sz="1200" baseline="0" dirty="0" smtClean="0">
                          <a:latin typeface="Georgia" panose="02040502050405020303" pitchFamily="18" charset="0"/>
                        </a:rPr>
                        <a:t> </a:t>
                      </a:r>
                      <a:r>
                        <a:rPr lang="en-US" sz="1200" baseline="0" dirty="0" err="1" smtClean="0">
                          <a:latin typeface="Georgia" panose="02040502050405020303" pitchFamily="18" charset="0"/>
                        </a:rPr>
                        <a:t>Samooh</a:t>
                      </a:r>
                      <a:r>
                        <a:rPr lang="en-US" sz="1200" baseline="0" dirty="0" smtClean="0">
                          <a:latin typeface="Georgia" panose="02040502050405020303" pitchFamily="18" charset="0"/>
                        </a:rPr>
                        <a:t> </a:t>
                      </a:r>
                      <a:r>
                        <a:rPr lang="en-US" sz="1200" baseline="0" dirty="0" err="1" smtClean="0">
                          <a:latin typeface="Georgia" panose="02040502050405020303" pitchFamily="18" charset="0"/>
                        </a:rPr>
                        <a:t>aur</a:t>
                      </a:r>
                      <a:r>
                        <a:rPr lang="en-US" sz="1200" baseline="0" dirty="0" smtClean="0">
                          <a:latin typeface="Georgia" panose="02040502050405020303" pitchFamily="18" charset="0"/>
                        </a:rPr>
                        <a:t> </a:t>
                      </a:r>
                      <a:r>
                        <a:rPr lang="en-US" sz="1200" baseline="0" dirty="0" err="1" smtClean="0">
                          <a:latin typeface="Georgia" panose="02040502050405020303" pitchFamily="18" charset="0"/>
                        </a:rPr>
                        <a:t>Vargon</a:t>
                      </a:r>
                      <a:r>
                        <a:rPr lang="en-US" sz="1200" baseline="0" dirty="0" smtClean="0">
                          <a:latin typeface="Georgia" panose="02040502050405020303" pitchFamily="18" charset="0"/>
                        </a:rPr>
                        <a:t> </a:t>
                      </a:r>
                      <a:r>
                        <a:rPr lang="en-US" sz="1200" baseline="0" dirty="0" err="1" smtClean="0">
                          <a:latin typeface="Georgia" panose="02040502050405020303" pitchFamily="18" charset="0"/>
                        </a:rPr>
                        <a:t>ki</a:t>
                      </a:r>
                      <a:r>
                        <a:rPr lang="en-US" sz="1200" baseline="0" dirty="0" smtClean="0">
                          <a:latin typeface="Georgia" panose="02040502050405020303" pitchFamily="18" charset="0"/>
                        </a:rPr>
                        <a:t> </a:t>
                      </a:r>
                      <a:r>
                        <a:rPr lang="en-US" sz="1200" baseline="0" dirty="0" err="1" smtClean="0">
                          <a:latin typeface="Georgia" panose="02040502050405020303" pitchFamily="18" charset="0"/>
                        </a:rPr>
                        <a:t>Arthik</a:t>
                      </a:r>
                      <a:r>
                        <a:rPr lang="en-US" sz="1200" baseline="0" dirty="0" smtClean="0">
                          <a:latin typeface="Georgia" panose="02040502050405020303" pitchFamily="18" charset="0"/>
                        </a:rPr>
                        <a:t> </a:t>
                      </a:r>
                      <a:r>
                        <a:rPr lang="en-US" sz="1200" baseline="0" dirty="0" err="1" smtClean="0">
                          <a:latin typeface="Georgia" panose="02040502050405020303" pitchFamily="18" charset="0"/>
                        </a:rPr>
                        <a:t>Sahayata</a:t>
                      </a:r>
                      <a:r>
                        <a:rPr lang="en-US" sz="1200" baseline="0" dirty="0" smtClean="0">
                          <a:latin typeface="Georgia" panose="02040502050405020303" pitchFamily="18" charset="0"/>
                        </a:rPr>
                        <a:t> (VISVAS) </a:t>
                      </a:r>
                      <a:r>
                        <a:rPr lang="en-US" sz="1200" baseline="0" dirty="0" err="1" smtClean="0">
                          <a:latin typeface="Georgia" panose="02040502050405020303" pitchFamily="18" charset="0"/>
                        </a:rPr>
                        <a:t>Yojana</a:t>
                      </a:r>
                      <a:endParaRPr lang="en-IN" sz="1200" dirty="0" smtClean="0">
                        <a:latin typeface="Georgia" panose="02040502050405020303" pitchFamily="18" charset="0"/>
                      </a:endParaRPr>
                    </a:p>
                    <a:p>
                      <a:pPr algn="just"/>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23.44</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US" sz="1200" dirty="0" smtClean="0">
                          <a:latin typeface="Georgia" panose="02040502050405020303" pitchFamily="18" charset="0"/>
                        </a:rPr>
                        <a:t>7.04</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50.27</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15.08</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sz="1200" spc="-50" dirty="0">
                          <a:latin typeface="Georgia" panose="02040502050405020303" pitchFamily="18" charset="0"/>
                          <a:cs typeface="Cambria"/>
                        </a:rPr>
                        <a:t>2</a:t>
                      </a:r>
                      <a:endParaRPr sz="1200" dirty="0">
                        <a:latin typeface="Georgia" panose="02040502050405020303" pitchFamily="18" charset="0"/>
                        <a:cs typeface="Cambria"/>
                      </a:endParaRPr>
                    </a:p>
                  </a:txBody>
                  <a:tcPr marL="0" marR="0" marT="0" marB="0" anchor="ctr">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Post </a:t>
                      </a:r>
                      <a:r>
                        <a:rPr lang="en-IN" sz="1200" dirty="0" err="1" smtClean="0">
                          <a:latin typeface="Georgia" panose="02040502050405020303" pitchFamily="18" charset="0"/>
                        </a:rPr>
                        <a:t>Matric</a:t>
                      </a:r>
                      <a:r>
                        <a:rPr lang="en-IN" sz="1200" dirty="0" smtClean="0">
                          <a:latin typeface="Georgia" panose="02040502050405020303" pitchFamily="18" charset="0"/>
                        </a:rPr>
                        <a:t> Scholarship for SCs</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5500.00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US" sz="1200" dirty="0" smtClean="0">
                          <a:latin typeface="Georgia" panose="02040502050405020303" pitchFamily="18" charset="0"/>
                        </a:rPr>
                        <a:t>2695.00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49</a:t>
                      </a:r>
                      <a:r>
                        <a:rPr lang="hi-IN" sz="1200" dirty="0" smtClean="0">
                          <a:latin typeface="Georgia" panose="02040502050405020303" pitchFamily="18" charset="0"/>
                          <a:cs typeface="Times New Roman"/>
                        </a:rPr>
                        <a:t>.</a:t>
                      </a:r>
                      <a:r>
                        <a:rPr lang="en-US" sz="1200" dirty="0" smtClean="0">
                          <a:latin typeface="Georgia" panose="02040502050405020303" pitchFamily="18" charset="0"/>
                          <a:cs typeface="Times New Roman"/>
                        </a:rPr>
                        <a:t>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6360.00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3116.40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49.00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6570">
                <a:tc>
                  <a:txBody>
                    <a:bodyPr/>
                    <a:lstStyle/>
                    <a:p>
                      <a:pPr marL="635" algn="ctr">
                        <a:lnSpc>
                          <a:spcPts val="2095"/>
                        </a:lnSpc>
                      </a:pPr>
                      <a:r>
                        <a:rPr sz="1200" spc="-50" dirty="0">
                          <a:latin typeface="Georgia" panose="02040502050405020303" pitchFamily="18" charset="0"/>
                          <a:cs typeface="Cambria"/>
                        </a:rPr>
                        <a:t>3</a:t>
                      </a:r>
                      <a:endParaRPr sz="1200" dirty="0">
                        <a:latin typeface="Georgia" panose="02040502050405020303" pitchFamily="18" charset="0"/>
                        <a:cs typeface="Cambria"/>
                      </a:endParaRPr>
                    </a:p>
                  </a:txBody>
                  <a:tcPr marL="0" marR="0" marT="0" marB="0" anchor="ctr">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Strengthening of Machinery for Enforcement of PCR Act, 1955 and </a:t>
                      </a:r>
                      <a:r>
                        <a:rPr lang="en-IN" sz="1200" dirty="0" err="1" smtClean="0">
                          <a:latin typeface="Georgia" panose="02040502050405020303" pitchFamily="18" charset="0"/>
                        </a:rPr>
                        <a:t>PoA</a:t>
                      </a:r>
                      <a:r>
                        <a:rPr lang="en-IN" sz="1200" dirty="0" smtClean="0">
                          <a:latin typeface="Georgia" panose="02040502050405020303" pitchFamily="18" charset="0"/>
                        </a:rPr>
                        <a:t> Act, 1989</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500.00 </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US" sz="1200" dirty="0" smtClean="0">
                          <a:latin typeface="Georgia" panose="02040502050405020303" pitchFamily="18" charset="0"/>
                        </a:rPr>
                        <a:t>150.00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463.00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138.90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sz="1200" spc="-50" dirty="0">
                          <a:latin typeface="Georgia" panose="02040502050405020303" pitchFamily="18" charset="0"/>
                          <a:cs typeface="Cambria"/>
                        </a:rPr>
                        <a:t>4</a:t>
                      </a:r>
                      <a:endParaRPr sz="1200" dirty="0">
                        <a:latin typeface="Georgia" panose="02040502050405020303" pitchFamily="18" charset="0"/>
                        <a:cs typeface="Cambria"/>
                      </a:endParaRPr>
                    </a:p>
                  </a:txBody>
                  <a:tcPr marL="0" marR="0" marT="0" marB="0" anchor="ctr">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Pre </a:t>
                      </a:r>
                      <a:r>
                        <a:rPr lang="en-IN" sz="1200" dirty="0" err="1" smtClean="0">
                          <a:latin typeface="Georgia" panose="02040502050405020303" pitchFamily="18" charset="0"/>
                        </a:rPr>
                        <a:t>Matric</a:t>
                      </a:r>
                      <a:r>
                        <a:rPr lang="en-IN" sz="1200" dirty="0" smtClean="0">
                          <a:latin typeface="Georgia" panose="02040502050405020303" pitchFamily="18" charset="0"/>
                        </a:rPr>
                        <a:t> Scholarship for SCs and Others</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450.00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US" sz="1200" dirty="0" smtClean="0">
                          <a:latin typeface="Georgia" panose="02040502050405020303" pitchFamily="18" charset="0"/>
                        </a:rPr>
                        <a:t>220.50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49.00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577.96</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283.20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49.00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hi-IN" sz="1200" dirty="0" smtClean="0">
                          <a:latin typeface="Georgia" panose="02040502050405020303" pitchFamily="18" charset="0"/>
                          <a:cs typeface="Cambria"/>
                        </a:rPr>
                        <a:t>5</a:t>
                      </a:r>
                      <a:endParaRPr sz="1200" dirty="0">
                        <a:latin typeface="Georgia" panose="02040502050405020303" pitchFamily="18" charset="0"/>
                        <a:cs typeface="Cambria"/>
                      </a:endParaRPr>
                    </a:p>
                  </a:txBody>
                  <a:tcPr marL="0" marR="0" marT="0" marB="0" anchor="ctr">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r>
                        <a:rPr lang="en-IN" sz="1200" dirty="0" smtClean="0">
                          <a:latin typeface="Georgia" panose="02040502050405020303" pitchFamily="18" charset="0"/>
                        </a:rPr>
                        <a:t>Venture Capital Fund for SCs and OBCs</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30.01</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US" sz="1200" dirty="0" smtClean="0">
                          <a:latin typeface="Georgia" panose="02040502050405020303" pitchFamily="18" charset="0"/>
                        </a:rPr>
                        <a:t>9.00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0.02</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algn="ctr"/>
                      <a:r>
                        <a:rPr lang="en-US" sz="1200" dirty="0" smtClean="0">
                          <a:latin typeface="Georgia" panose="02040502050405020303" pitchFamily="18" charset="0"/>
                        </a:rPr>
                        <a:t>6</a:t>
                      </a:r>
                      <a:endParaRPr lang="en-IN" sz="1200" dirty="0">
                        <a:latin typeface="Georgia" panose="02040502050405020303" pitchFamily="18" charset="0"/>
                      </a:endParaRPr>
                    </a:p>
                  </a:txBody>
                  <a:tcPr marL="0" marR="0" marT="0" marB="0" anchor="ctr">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IN" sz="1200" dirty="0" smtClean="0">
                          <a:latin typeface="Georgia" panose="02040502050405020303" pitchFamily="18" charset="0"/>
                        </a:rPr>
                        <a:t>Scheme of Residential Education for Students in High School in Targeted Area (SRESHTA) for SCs </a:t>
                      </a:r>
                    </a:p>
                    <a:p>
                      <a:pPr algn="just">
                        <a:lnSpc>
                          <a:spcPct val="100000"/>
                        </a:lnSpc>
                      </a:pP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110.00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US" sz="1200" dirty="0" smtClean="0">
                          <a:latin typeface="Georgia" panose="02040502050405020303" pitchFamily="18" charset="0"/>
                        </a:rPr>
                        <a:t>33.00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140.00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42.00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9104" y="500252"/>
            <a:ext cx="11251896" cy="517449"/>
          </a:xfrm>
          <a:prstGeom prst="rect">
            <a:avLst/>
          </a:prstGeom>
        </p:spPr>
        <p:txBody>
          <a:bodyPr vert="horz" wrap="square" lIns="0" tIns="67945" rIns="0" bIns="0" rtlCol="0">
            <a:spAutoFit/>
          </a:bodyPr>
          <a:lstStyle/>
          <a:p>
            <a:pPr marL="12700" marR="5080">
              <a:lnSpc>
                <a:spcPts val="3460"/>
              </a:lnSpc>
              <a:spcBef>
                <a:spcPts val="535"/>
              </a:spcBef>
            </a:pPr>
            <a:r>
              <a:rPr sz="2400" dirty="0"/>
              <a:t>Allocations</a:t>
            </a:r>
            <a:r>
              <a:rPr sz="2400" spc="-70" dirty="0"/>
              <a:t> </a:t>
            </a:r>
            <a:r>
              <a:rPr sz="2400" dirty="0"/>
              <a:t>reported</a:t>
            </a:r>
            <a:r>
              <a:rPr sz="2400" spc="-35" dirty="0"/>
              <a:t> </a:t>
            </a:r>
            <a:r>
              <a:rPr sz="2400" dirty="0"/>
              <a:t>in</a:t>
            </a:r>
            <a:r>
              <a:rPr sz="2400" spc="-5" dirty="0"/>
              <a:t> </a:t>
            </a:r>
            <a:r>
              <a:rPr sz="2400" dirty="0"/>
              <a:t>the</a:t>
            </a:r>
            <a:r>
              <a:rPr sz="2400" spc="-25" dirty="0"/>
              <a:t> </a:t>
            </a:r>
            <a:r>
              <a:rPr sz="2400" dirty="0"/>
              <a:t>Gender</a:t>
            </a:r>
            <a:r>
              <a:rPr sz="2400" spc="-30" dirty="0"/>
              <a:t> </a:t>
            </a:r>
            <a:r>
              <a:rPr sz="2400" dirty="0"/>
              <a:t>Budget</a:t>
            </a:r>
            <a:r>
              <a:rPr sz="2400" spc="-30" dirty="0"/>
              <a:t> </a:t>
            </a:r>
            <a:r>
              <a:rPr sz="2400" dirty="0"/>
              <a:t>Statement</a:t>
            </a:r>
            <a:r>
              <a:rPr sz="2400" spc="-55" dirty="0"/>
              <a:t> </a:t>
            </a:r>
            <a:r>
              <a:rPr sz="2400" dirty="0"/>
              <a:t>in</a:t>
            </a:r>
            <a:r>
              <a:rPr sz="2400" spc="-5" dirty="0"/>
              <a:t> </a:t>
            </a:r>
            <a:r>
              <a:rPr sz="2400" spc="-25" dirty="0"/>
              <a:t>FY </a:t>
            </a:r>
            <a:r>
              <a:rPr sz="2400" dirty="0" smtClean="0"/>
              <a:t>202</a:t>
            </a:r>
            <a:r>
              <a:rPr lang="hi-IN" sz="2400" dirty="0" smtClean="0"/>
              <a:t>4</a:t>
            </a:r>
            <a:r>
              <a:rPr sz="2400" dirty="0" smtClean="0"/>
              <a:t>-</a:t>
            </a:r>
            <a:r>
              <a:rPr sz="2400" spc="-25" dirty="0" smtClean="0"/>
              <a:t>2</a:t>
            </a:r>
            <a:r>
              <a:rPr lang="hi-IN" sz="2400" spc="-25" dirty="0" smtClean="0"/>
              <a:t>5</a:t>
            </a:r>
            <a:r>
              <a:rPr lang="en-US" sz="2400" spc="-25" dirty="0" smtClean="0"/>
              <a:t> </a:t>
            </a:r>
            <a:r>
              <a:rPr lang="en-US" sz="2400" spc="-25" dirty="0"/>
              <a:t>&amp; FY 2025-26</a:t>
            </a:r>
            <a:endParaRPr sz="2400" spc="-25" dirty="0">
              <a:solidFill>
                <a:srgbClr val="FF0000"/>
              </a:solidFill>
            </a:endParaRPr>
          </a:p>
        </p:txBody>
      </p:sp>
      <p:graphicFrame>
        <p:nvGraphicFramePr>
          <p:cNvPr id="3" name="object 3"/>
          <p:cNvGraphicFramePr>
            <a:graphicFrameLocks noGrp="1"/>
          </p:cNvGraphicFramePr>
          <p:nvPr>
            <p:extLst>
              <p:ext uri="{D42A27DB-BD31-4B8C-83A1-F6EECF244321}">
                <p14:modId xmlns:p14="http://schemas.microsoft.com/office/powerpoint/2010/main" val="3639778574"/>
              </p:ext>
            </p:extLst>
          </p:nvPr>
        </p:nvGraphicFramePr>
        <p:xfrm>
          <a:off x="838200" y="1600200"/>
          <a:ext cx="10254095" cy="4267957"/>
        </p:xfrm>
        <a:graphic>
          <a:graphicData uri="http://schemas.openxmlformats.org/drawingml/2006/table">
            <a:tbl>
              <a:tblPr firstRow="1" bandRow="1">
                <a:tableStyleId>{2D5ABB26-0587-4C30-8999-92F81FD0307C}</a:tableStyleId>
              </a:tblPr>
              <a:tblGrid>
                <a:gridCol w="304486"/>
                <a:gridCol w="3548809"/>
                <a:gridCol w="1066800"/>
                <a:gridCol w="1066800"/>
                <a:gridCol w="1066800"/>
                <a:gridCol w="990600"/>
                <a:gridCol w="1143000"/>
                <a:gridCol w="1066800"/>
              </a:tblGrid>
              <a:tr h="677545">
                <a:tc rowSpan="2">
                  <a:txBody>
                    <a:bodyPr/>
                    <a:lstStyle/>
                    <a:p>
                      <a:pPr marL="68580">
                        <a:lnSpc>
                          <a:spcPts val="2090"/>
                        </a:lnSpc>
                      </a:pPr>
                      <a:r>
                        <a:rPr sz="1200" b="1" spc="-25" dirty="0">
                          <a:latin typeface="Georgia" panose="02040502050405020303" pitchFamily="18" charset="0"/>
                          <a:cs typeface="Palatino Linotype"/>
                        </a:rPr>
                        <a:t>Sl.</a:t>
                      </a:r>
                      <a:endParaRPr sz="1200" dirty="0">
                        <a:latin typeface="Georgia" panose="02040502050405020303" pitchFamily="18" charset="0"/>
                        <a:cs typeface="Palatino Linotype"/>
                      </a:endParaRPr>
                    </a:p>
                    <a:p>
                      <a:pPr marL="68580">
                        <a:lnSpc>
                          <a:spcPct val="100000"/>
                        </a:lnSpc>
                        <a:spcBef>
                          <a:spcPts val="155"/>
                        </a:spcBef>
                      </a:pPr>
                      <a:r>
                        <a:rPr sz="1200" b="1" spc="-25" dirty="0">
                          <a:latin typeface="Georgia" panose="02040502050405020303" pitchFamily="18" charset="0"/>
                          <a:cs typeface="Palatino Linotype"/>
                        </a:rPr>
                        <a:t>No.</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rowSpan="2">
                  <a:txBody>
                    <a:bodyPr/>
                    <a:lstStyle/>
                    <a:p>
                      <a:pPr marL="68580">
                        <a:lnSpc>
                          <a:spcPts val="2090"/>
                        </a:lnSpc>
                      </a:pPr>
                      <a:r>
                        <a:rPr sz="1200" b="1" dirty="0">
                          <a:latin typeface="Georgia" panose="02040502050405020303" pitchFamily="18" charset="0"/>
                          <a:cs typeface="Palatino Linotype"/>
                        </a:rPr>
                        <a:t>Name</a:t>
                      </a:r>
                      <a:r>
                        <a:rPr sz="1200" b="1" spc="-35" dirty="0">
                          <a:latin typeface="Georgia" panose="02040502050405020303" pitchFamily="18" charset="0"/>
                          <a:cs typeface="Palatino Linotype"/>
                        </a:rPr>
                        <a:t> </a:t>
                      </a:r>
                      <a:r>
                        <a:rPr sz="1200" b="1" dirty="0">
                          <a:latin typeface="Georgia" panose="02040502050405020303" pitchFamily="18" charset="0"/>
                          <a:cs typeface="Palatino Linotype"/>
                        </a:rPr>
                        <a:t>of</a:t>
                      </a:r>
                      <a:r>
                        <a:rPr sz="1200" b="1" spc="-30" dirty="0">
                          <a:latin typeface="Georgia" panose="02040502050405020303" pitchFamily="18" charset="0"/>
                          <a:cs typeface="Palatino Linotype"/>
                        </a:rPr>
                        <a:t> </a:t>
                      </a:r>
                      <a:r>
                        <a:rPr sz="1200" b="1" spc="-25" dirty="0">
                          <a:latin typeface="Georgia" panose="02040502050405020303" pitchFamily="18" charset="0"/>
                          <a:cs typeface="Palatino Linotype"/>
                        </a:rPr>
                        <a:t>the</a:t>
                      </a:r>
                      <a:endParaRPr sz="1200" dirty="0">
                        <a:latin typeface="Georgia" panose="02040502050405020303" pitchFamily="18" charset="0"/>
                        <a:cs typeface="Palatino Linotype"/>
                      </a:endParaRPr>
                    </a:p>
                    <a:p>
                      <a:pPr marL="68580">
                        <a:lnSpc>
                          <a:spcPct val="100000"/>
                        </a:lnSpc>
                        <a:spcBef>
                          <a:spcPts val="155"/>
                        </a:spcBef>
                      </a:pPr>
                      <a:r>
                        <a:rPr sz="1200" b="1" spc="-10" dirty="0">
                          <a:latin typeface="Georgia" panose="02040502050405020303" pitchFamily="18" charset="0"/>
                          <a:cs typeface="Palatino Linotype"/>
                        </a:rPr>
                        <a:t>Scheme</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rowSpan="2">
                  <a:txBody>
                    <a:bodyPr/>
                    <a:lstStyle/>
                    <a:p>
                      <a:pPr marL="68580">
                        <a:lnSpc>
                          <a:spcPts val="2090"/>
                        </a:lnSpc>
                      </a:pPr>
                      <a:r>
                        <a:rPr sz="1200" b="1" dirty="0">
                          <a:latin typeface="Georgia" panose="02040502050405020303" pitchFamily="18" charset="0"/>
                          <a:cs typeface="Palatino Linotype"/>
                        </a:rPr>
                        <a:t>Total</a:t>
                      </a:r>
                      <a:r>
                        <a:rPr sz="1200" b="1" spc="-35" dirty="0">
                          <a:latin typeface="Georgia" panose="02040502050405020303" pitchFamily="18" charset="0"/>
                          <a:cs typeface="Palatino Linotype"/>
                        </a:rPr>
                        <a:t> </a:t>
                      </a:r>
                      <a:r>
                        <a:rPr lang="en-US" sz="1200" b="1" spc="-25" dirty="0" smtClean="0">
                          <a:latin typeface="Georgia" panose="02040502050405020303" pitchFamily="18" charset="0"/>
                          <a:cs typeface="Palatino Linotype"/>
                        </a:rPr>
                        <a:t>R</a:t>
                      </a:r>
                      <a:r>
                        <a:rPr sz="1200" b="1" spc="-25" dirty="0" smtClean="0">
                          <a:latin typeface="Georgia" panose="02040502050405020303" pitchFamily="18" charset="0"/>
                          <a:cs typeface="Palatino Linotype"/>
                        </a:rPr>
                        <a:t>E</a:t>
                      </a:r>
                      <a:endParaRPr sz="1200" dirty="0">
                        <a:latin typeface="Georgia" panose="02040502050405020303" pitchFamily="18" charset="0"/>
                        <a:cs typeface="Palatino Linotype"/>
                      </a:endParaRPr>
                    </a:p>
                    <a:p>
                      <a:pPr marL="68580">
                        <a:lnSpc>
                          <a:spcPct val="100000"/>
                        </a:lnSpc>
                        <a:spcBef>
                          <a:spcPts val="155"/>
                        </a:spcBef>
                      </a:pP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marL="68580">
                        <a:lnSpc>
                          <a:spcPct val="100000"/>
                        </a:lnSpc>
                        <a:spcBef>
                          <a:spcPts val="160"/>
                        </a:spcBef>
                      </a:pPr>
                      <a:r>
                        <a:rPr sz="1200" dirty="0" smtClean="0">
                          <a:latin typeface="Georgia" panose="02040502050405020303" pitchFamily="18" charset="0"/>
                          <a:cs typeface="Cambria"/>
                        </a:rPr>
                        <a:t>(</a:t>
                      </a:r>
                      <a:r>
                        <a:rPr lang="en-IN" sz="1200" dirty="0" smtClean="0">
                          <a:latin typeface="Georgia" panose="02040502050405020303" pitchFamily="18" charset="0"/>
                          <a:cs typeface="Cambria"/>
                        </a:rPr>
                        <a:t>Rs.</a:t>
                      </a:r>
                      <a:r>
                        <a:rPr lang="en-IN" sz="1200" spc="110" dirty="0" smtClean="0">
                          <a:latin typeface="Georgia" panose="02040502050405020303" pitchFamily="18" charset="0"/>
                          <a:cs typeface="Cambria"/>
                        </a:rPr>
                        <a:t> </a:t>
                      </a:r>
                      <a:r>
                        <a:rPr lang="en-IN" sz="1200" spc="-20" dirty="0" err="1" smtClean="0">
                          <a:latin typeface="Georgia" panose="02040502050405020303" pitchFamily="18" charset="0"/>
                          <a:cs typeface="Cambria"/>
                        </a:rPr>
                        <a:t>Crore</a:t>
                      </a:r>
                      <a:r>
                        <a:rPr sz="1200" spc="-20" dirty="0" smtClean="0">
                          <a:latin typeface="Georgia" panose="02040502050405020303" pitchFamily="18" charset="0"/>
                          <a:cs typeface="Cambria"/>
                        </a:rPr>
                        <a:t>)</a:t>
                      </a:r>
                      <a:endParaRPr sz="1200" dirty="0">
                        <a:latin typeface="Georgia" panose="02040502050405020303" pitchFamily="18" charset="0"/>
                        <a:cs typeface="Cambria"/>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ts val="2090"/>
                        </a:lnSpc>
                      </a:pPr>
                      <a:r>
                        <a:rPr sz="1200" b="1" dirty="0">
                          <a:latin typeface="Georgia" panose="02040502050405020303" pitchFamily="18" charset="0"/>
                          <a:cs typeface="Palatino Linotype"/>
                        </a:rPr>
                        <a:t>Allocation</a:t>
                      </a:r>
                      <a:r>
                        <a:rPr sz="1200" b="1" spc="-10" dirty="0">
                          <a:latin typeface="Georgia" panose="02040502050405020303" pitchFamily="18" charset="0"/>
                          <a:cs typeface="Palatino Linotype"/>
                        </a:rPr>
                        <a:t> </a:t>
                      </a:r>
                      <a:r>
                        <a:rPr sz="1200" b="1" dirty="0">
                          <a:latin typeface="Georgia" panose="02040502050405020303" pitchFamily="18" charset="0"/>
                          <a:cs typeface="Palatino Linotype"/>
                        </a:rPr>
                        <a:t>in</a:t>
                      </a:r>
                      <a:r>
                        <a:rPr sz="1200" b="1" spc="-5" dirty="0">
                          <a:latin typeface="Georgia" panose="02040502050405020303" pitchFamily="18" charset="0"/>
                          <a:cs typeface="Palatino Linotype"/>
                        </a:rPr>
                        <a:t> </a:t>
                      </a:r>
                      <a:r>
                        <a:rPr sz="1200" b="1" dirty="0">
                          <a:latin typeface="Georgia" panose="02040502050405020303" pitchFamily="18" charset="0"/>
                          <a:cs typeface="Palatino Linotype"/>
                        </a:rPr>
                        <a:t>GBS</a:t>
                      </a:r>
                      <a:r>
                        <a:rPr sz="1200" b="1" spc="5" dirty="0">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smtClean="0">
                          <a:latin typeface="Georgia" panose="02040502050405020303" pitchFamily="18" charset="0"/>
                          <a:cs typeface="Cambria"/>
                        </a:rPr>
                        <a:t>(</a:t>
                      </a:r>
                      <a:r>
                        <a:rPr lang="en-IN" sz="1200" dirty="0" smtClean="0">
                          <a:latin typeface="Georgia" panose="02040502050405020303" pitchFamily="18" charset="0"/>
                          <a:cs typeface="Cambria"/>
                        </a:rPr>
                        <a:t>Rs.</a:t>
                      </a:r>
                      <a:r>
                        <a:rPr lang="en-IN" sz="1200" spc="110" dirty="0" smtClean="0">
                          <a:latin typeface="Georgia" panose="02040502050405020303" pitchFamily="18" charset="0"/>
                          <a:cs typeface="Cambria"/>
                        </a:rPr>
                        <a:t> in</a:t>
                      </a:r>
                      <a:r>
                        <a:rPr lang="en-IN" sz="1200" spc="110" baseline="0" dirty="0" smtClean="0">
                          <a:latin typeface="Georgia" panose="02040502050405020303" pitchFamily="18" charset="0"/>
                          <a:cs typeface="Cambria"/>
                        </a:rPr>
                        <a:t> </a:t>
                      </a:r>
                      <a:r>
                        <a:rPr lang="en-IN" sz="1200" spc="-20" dirty="0" smtClean="0">
                          <a:latin typeface="Georgia" panose="02040502050405020303" pitchFamily="18" charset="0"/>
                          <a:cs typeface="Cambria"/>
                        </a:rPr>
                        <a:t>Crore</a:t>
                      </a:r>
                      <a:r>
                        <a:rPr sz="1200" spc="-10" dirty="0" smtClean="0">
                          <a:latin typeface="Georgia" panose="02040502050405020303" pitchFamily="18" charset="0"/>
                          <a:cs typeface="Cambria"/>
                        </a:rPr>
                        <a:t>)</a:t>
                      </a:r>
                      <a:endParaRPr sz="1200" dirty="0">
                        <a:latin typeface="Georgia" panose="02040502050405020303" pitchFamily="18" charset="0"/>
                        <a:cs typeface="Cambria"/>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nSpc>
                          <a:spcPts val="2035"/>
                        </a:lnSpc>
                      </a:pPr>
                      <a:r>
                        <a:rPr sz="1200" b="1" dirty="0">
                          <a:latin typeface="Georgia" panose="02040502050405020303" pitchFamily="18" charset="0"/>
                          <a:cs typeface="Palatino Linotype"/>
                        </a:rPr>
                        <a:t>%</a:t>
                      </a:r>
                      <a:r>
                        <a:rPr sz="1200" b="1" spc="-20" dirty="0">
                          <a:latin typeface="Georgia" panose="02040502050405020303" pitchFamily="18" charset="0"/>
                          <a:cs typeface="Palatino Linotype"/>
                        </a:rPr>
                        <a:t> </a:t>
                      </a:r>
                      <a:r>
                        <a:rPr sz="1200" b="1" dirty="0">
                          <a:latin typeface="Georgia" panose="02040502050405020303" pitchFamily="18" charset="0"/>
                          <a:cs typeface="Palatino Linotype"/>
                        </a:rPr>
                        <a:t>of</a:t>
                      </a:r>
                      <a:r>
                        <a:rPr sz="1200" b="1" spc="-20" dirty="0">
                          <a:latin typeface="Georgia" panose="02040502050405020303" pitchFamily="18" charset="0"/>
                          <a:cs typeface="Palatino Linotype"/>
                        </a:rPr>
                        <a:t> </a:t>
                      </a:r>
                      <a:r>
                        <a:rPr sz="1200" b="1" dirty="0">
                          <a:latin typeface="Georgia" panose="02040502050405020303" pitchFamily="18" charset="0"/>
                          <a:cs typeface="Palatino Linotype"/>
                        </a:rPr>
                        <a:t>total</a:t>
                      </a:r>
                      <a:r>
                        <a:rPr sz="1200" b="1" spc="-15" dirty="0">
                          <a:latin typeface="Georgia" panose="02040502050405020303" pitchFamily="18" charset="0"/>
                          <a:cs typeface="Palatino Linotype"/>
                        </a:rPr>
                        <a:t> </a:t>
                      </a:r>
                      <a:r>
                        <a:rPr lang="en-US" sz="1200" b="1" spc="-25" dirty="0" smtClean="0">
                          <a:latin typeface="Georgia" panose="02040502050405020303" pitchFamily="18" charset="0"/>
                          <a:cs typeface="Palatino Linotype"/>
                        </a:rPr>
                        <a:t>R</a:t>
                      </a:r>
                      <a:r>
                        <a:rPr sz="1200" b="1" spc="-25" dirty="0" smtClean="0">
                          <a:latin typeface="Georgia" panose="02040502050405020303" pitchFamily="18" charset="0"/>
                          <a:cs typeface="Palatino Linotype"/>
                        </a:rPr>
                        <a:t>E</a:t>
                      </a:r>
                      <a:endParaRPr sz="1200" dirty="0">
                        <a:latin typeface="Georgia" panose="02040502050405020303" pitchFamily="18" charset="0"/>
                        <a:cs typeface="Palatino Linotype"/>
                      </a:endParaRPr>
                    </a:p>
                    <a:p>
                      <a:pPr marL="69850">
                        <a:lnSpc>
                          <a:spcPts val="2155"/>
                        </a:lnSpc>
                      </a:pPr>
                      <a:r>
                        <a:rPr sz="1200" b="1" dirty="0">
                          <a:latin typeface="Georgia" panose="02040502050405020303" pitchFamily="18" charset="0"/>
                          <a:cs typeface="Palatino Linotype"/>
                        </a:rPr>
                        <a:t>reported</a:t>
                      </a:r>
                      <a:r>
                        <a:rPr sz="1200" b="1" spc="-15" dirty="0">
                          <a:latin typeface="Georgia" panose="02040502050405020303" pitchFamily="18" charset="0"/>
                          <a:cs typeface="Palatino Linotype"/>
                        </a:rPr>
                        <a:t> </a:t>
                      </a:r>
                      <a:r>
                        <a:rPr sz="1200" b="1" dirty="0">
                          <a:latin typeface="Georgia" panose="02040502050405020303" pitchFamily="18" charset="0"/>
                          <a:cs typeface="Palatino Linotype"/>
                        </a:rPr>
                        <a:t>in</a:t>
                      </a:r>
                      <a:r>
                        <a:rPr sz="1200" b="1" spc="-10" dirty="0">
                          <a:latin typeface="Georgia" panose="02040502050405020303" pitchFamily="18" charset="0"/>
                          <a:cs typeface="Palatino Linotype"/>
                        </a:rPr>
                        <a:t> </a:t>
                      </a:r>
                      <a:r>
                        <a:rPr sz="1200" b="1" spc="-25" dirty="0">
                          <a:latin typeface="Georgia" panose="02040502050405020303" pitchFamily="18" charset="0"/>
                          <a:cs typeface="Palatino Linotype"/>
                        </a:rPr>
                        <a:t>GBS</a:t>
                      </a:r>
                      <a:endParaRPr sz="1200" dirty="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8580">
                        <a:lnSpc>
                          <a:spcPts val="2090"/>
                        </a:lnSpc>
                      </a:pPr>
                      <a:r>
                        <a:rPr lang="en-IN" sz="1200" b="1" dirty="0" smtClean="0">
                          <a:latin typeface="Georgia" panose="02040502050405020303" pitchFamily="18" charset="0"/>
                          <a:cs typeface="Palatino Linotype"/>
                        </a:rPr>
                        <a:t>Total</a:t>
                      </a:r>
                      <a:r>
                        <a:rPr lang="en-IN" sz="1200" b="1" spc="-35" dirty="0" smtClean="0">
                          <a:latin typeface="Georgia" panose="02040502050405020303" pitchFamily="18" charset="0"/>
                          <a:cs typeface="Palatino Linotype"/>
                        </a:rPr>
                        <a:t> </a:t>
                      </a:r>
                      <a:r>
                        <a:rPr lang="en-IN" sz="1200" b="1" spc="-25" dirty="0" smtClean="0">
                          <a:latin typeface="Georgia" panose="02040502050405020303" pitchFamily="18" charset="0"/>
                          <a:cs typeface="Palatino Linotype"/>
                        </a:rPr>
                        <a:t>BE</a:t>
                      </a:r>
                      <a:endParaRPr lang="en-IN" sz="1200" dirty="0" smtClean="0">
                        <a:latin typeface="Georgia" panose="02040502050405020303" pitchFamily="18" charset="0"/>
                        <a:cs typeface="Palatino Linotype"/>
                      </a:endParaRPr>
                    </a:p>
                    <a:p>
                      <a:pPr marL="68580">
                        <a:lnSpc>
                          <a:spcPct val="100000"/>
                        </a:lnSpc>
                        <a:spcBef>
                          <a:spcPts val="155"/>
                        </a:spcBef>
                      </a:pPr>
                      <a:r>
                        <a:rPr lang="en-IN" sz="1200" b="1" spc="-10" dirty="0" smtClean="0">
                          <a:solidFill>
                            <a:schemeClr val="tx1"/>
                          </a:solidFill>
                          <a:latin typeface="Georgia" panose="02040502050405020303" pitchFamily="18" charset="0"/>
                          <a:cs typeface="Palatino Linotype"/>
                        </a:rPr>
                        <a:t>2025-</a:t>
                      </a:r>
                      <a:r>
                        <a:rPr lang="en-IN" sz="1200" b="1" spc="-25" dirty="0" smtClean="0">
                          <a:solidFill>
                            <a:schemeClr val="tx1"/>
                          </a:solidFill>
                          <a:latin typeface="Georgia" panose="02040502050405020303" pitchFamily="18" charset="0"/>
                          <a:cs typeface="Palatino Linotype"/>
                        </a:rPr>
                        <a:t>26</a:t>
                      </a:r>
                      <a:endParaRPr lang="en-IN" sz="1200" dirty="0" smtClean="0">
                        <a:solidFill>
                          <a:schemeClr val="tx1"/>
                        </a:solidFill>
                        <a:latin typeface="Georgia" panose="02040502050405020303" pitchFamily="18" charset="0"/>
                        <a:cs typeface="Palatino Linotype"/>
                      </a:endParaRPr>
                    </a:p>
                    <a:p>
                      <a:pPr marL="68580">
                        <a:lnSpc>
                          <a:spcPct val="100000"/>
                        </a:lnSpc>
                        <a:spcBef>
                          <a:spcPts val="160"/>
                        </a:spcBef>
                      </a:pPr>
                      <a:r>
                        <a:rPr lang="en-IN" sz="1200" dirty="0" smtClean="0">
                          <a:latin typeface="Georgia" panose="02040502050405020303" pitchFamily="18" charset="0"/>
                          <a:cs typeface="Cambria"/>
                        </a:rPr>
                        <a:t>(</a:t>
                      </a:r>
                      <a:r>
                        <a:rPr lang="en-IN" sz="1200" dirty="0" err="1" smtClean="0">
                          <a:latin typeface="Georgia" panose="02040502050405020303" pitchFamily="18" charset="0"/>
                          <a:cs typeface="Cambria"/>
                        </a:rPr>
                        <a:t>Rs</a:t>
                      </a:r>
                      <a:r>
                        <a:rPr lang="en-IN" sz="1200" dirty="0" smtClean="0">
                          <a:latin typeface="Georgia" panose="02040502050405020303" pitchFamily="18" charset="0"/>
                          <a:cs typeface="Cambria"/>
                        </a:rPr>
                        <a:t>.</a:t>
                      </a:r>
                      <a:r>
                        <a:rPr lang="en-IN" sz="1200" spc="110" dirty="0" smtClean="0">
                          <a:latin typeface="Georgia" panose="02040502050405020303" pitchFamily="18" charset="0"/>
                          <a:cs typeface="Cambria"/>
                        </a:rPr>
                        <a:t> </a:t>
                      </a:r>
                      <a:r>
                        <a:rPr lang="en-IN" sz="1200" spc="-20" dirty="0" smtClean="0">
                          <a:latin typeface="Georgia" panose="02040502050405020303" pitchFamily="18" charset="0"/>
                          <a:cs typeface="Cambria"/>
                        </a:rPr>
                        <a:t>Crore)</a:t>
                      </a:r>
                      <a:endParaRPr sz="1200" dirty="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ts val="2090"/>
                        </a:lnSpc>
                      </a:pPr>
                      <a:r>
                        <a:rPr sz="1200" b="1" dirty="0">
                          <a:latin typeface="Georgia" panose="02040502050405020303" pitchFamily="18" charset="0"/>
                          <a:cs typeface="Palatino Linotype"/>
                        </a:rPr>
                        <a:t>Allocation</a:t>
                      </a:r>
                      <a:r>
                        <a:rPr sz="1200" b="1" spc="-10" dirty="0">
                          <a:latin typeface="Georgia" panose="02040502050405020303" pitchFamily="18" charset="0"/>
                          <a:cs typeface="Palatino Linotype"/>
                        </a:rPr>
                        <a:t> </a:t>
                      </a:r>
                      <a:r>
                        <a:rPr sz="1200" b="1" dirty="0">
                          <a:latin typeface="Georgia" panose="02040502050405020303" pitchFamily="18" charset="0"/>
                          <a:cs typeface="Palatino Linotype"/>
                        </a:rPr>
                        <a:t>in</a:t>
                      </a:r>
                      <a:r>
                        <a:rPr sz="1200" b="1" spc="-5" dirty="0">
                          <a:latin typeface="Georgia" panose="02040502050405020303" pitchFamily="18" charset="0"/>
                          <a:cs typeface="Palatino Linotype"/>
                        </a:rPr>
                        <a:t> </a:t>
                      </a:r>
                      <a:r>
                        <a:rPr sz="1200" b="1" dirty="0">
                          <a:latin typeface="Georgia" panose="02040502050405020303" pitchFamily="18" charset="0"/>
                          <a:cs typeface="Palatino Linotype"/>
                        </a:rPr>
                        <a:t>GBS</a:t>
                      </a:r>
                      <a:r>
                        <a:rPr sz="1200" b="1" spc="5" dirty="0">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en-US" sz="1200" b="1" spc="-10" dirty="0" smtClean="0">
                          <a:solidFill>
                            <a:schemeClr val="tx1"/>
                          </a:solidFill>
                          <a:latin typeface="Georgia" panose="02040502050405020303" pitchFamily="18" charset="0"/>
                          <a:cs typeface="Palatino Linotype"/>
                        </a:rPr>
                        <a:t>5</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en-US" sz="1200" b="1" spc="-25" dirty="0" smtClean="0">
                          <a:solidFill>
                            <a:schemeClr val="tx1"/>
                          </a:solidFill>
                          <a:latin typeface="Georgia" panose="02040502050405020303" pitchFamily="18" charset="0"/>
                          <a:cs typeface="Palatino Linotype"/>
                        </a:rPr>
                        <a:t>6</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a:latin typeface="Georgia" panose="02040502050405020303" pitchFamily="18" charset="0"/>
                          <a:cs typeface="Cambria"/>
                        </a:rPr>
                        <a:t>(Rs.</a:t>
                      </a:r>
                      <a:r>
                        <a:rPr sz="1200" spc="105" dirty="0">
                          <a:latin typeface="Georgia" panose="02040502050405020303" pitchFamily="18" charset="0"/>
                          <a:cs typeface="Cambria"/>
                        </a:rPr>
                        <a:t> </a:t>
                      </a:r>
                      <a:r>
                        <a:rPr lang="hi-IN" sz="1200" spc="-20" dirty="0" smtClean="0">
                          <a:latin typeface="Georgia" panose="02040502050405020303" pitchFamily="18" charset="0"/>
                          <a:cs typeface="Cambria"/>
                        </a:rPr>
                        <a:t>Crore</a:t>
                      </a:r>
                      <a:r>
                        <a:rPr sz="1200" spc="-10" dirty="0" smtClean="0">
                          <a:latin typeface="Georgia" panose="02040502050405020303" pitchFamily="18" charset="0"/>
                          <a:cs typeface="Cambria"/>
                        </a:rPr>
                        <a:t>)</a:t>
                      </a:r>
                      <a:endParaRPr sz="1200" dirty="0">
                        <a:latin typeface="Georgia" panose="02040502050405020303" pitchFamily="18" charset="0"/>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nSpc>
                          <a:spcPts val="2035"/>
                        </a:lnSpc>
                      </a:pPr>
                      <a:r>
                        <a:rPr lang="en-US" sz="1200" b="1" dirty="0" smtClean="0">
                          <a:latin typeface="Georgia" panose="02040502050405020303" pitchFamily="18" charset="0"/>
                          <a:cs typeface="Palatino Linotype"/>
                        </a:rPr>
                        <a:t>%</a:t>
                      </a:r>
                      <a:r>
                        <a:rPr lang="en-US" sz="1200" b="1" spc="-20"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of</a:t>
                      </a:r>
                      <a:r>
                        <a:rPr lang="en-US" sz="1200" b="1" spc="-20"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total</a:t>
                      </a:r>
                      <a:r>
                        <a:rPr lang="en-US" sz="1200" b="1" spc="-15" dirty="0" smtClean="0">
                          <a:latin typeface="Georgia" panose="02040502050405020303" pitchFamily="18" charset="0"/>
                          <a:cs typeface="Palatino Linotype"/>
                        </a:rPr>
                        <a:t> </a:t>
                      </a:r>
                      <a:r>
                        <a:rPr lang="en-US" sz="1200" b="1" spc="-25" dirty="0" smtClean="0">
                          <a:latin typeface="Georgia" panose="02040502050405020303" pitchFamily="18" charset="0"/>
                          <a:cs typeface="Palatino Linotype"/>
                        </a:rPr>
                        <a:t>BE</a:t>
                      </a:r>
                      <a:endParaRPr lang="en-US" sz="1200" dirty="0" smtClean="0">
                        <a:latin typeface="Georgia" panose="02040502050405020303" pitchFamily="18" charset="0"/>
                        <a:cs typeface="Palatino Linotype"/>
                      </a:endParaRPr>
                    </a:p>
                    <a:p>
                      <a:pPr marL="69850">
                        <a:lnSpc>
                          <a:spcPts val="2155"/>
                        </a:lnSpc>
                      </a:pPr>
                      <a:r>
                        <a:rPr lang="en-US" sz="1200" b="1" dirty="0" smtClean="0">
                          <a:latin typeface="Georgia" panose="02040502050405020303" pitchFamily="18" charset="0"/>
                          <a:cs typeface="Palatino Linotype"/>
                        </a:rPr>
                        <a:t>reported</a:t>
                      </a:r>
                      <a:r>
                        <a:rPr lang="en-US" sz="1200" b="1" spc="-15"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in</a:t>
                      </a:r>
                      <a:r>
                        <a:rPr lang="en-US" sz="1200" b="1" spc="-10" dirty="0" smtClean="0">
                          <a:latin typeface="Georgia" panose="02040502050405020303" pitchFamily="18" charset="0"/>
                          <a:cs typeface="Palatino Linotype"/>
                        </a:rPr>
                        <a:t> </a:t>
                      </a:r>
                      <a:r>
                        <a:rPr lang="en-US" sz="1200" b="1" spc="-25" dirty="0" smtClean="0">
                          <a:latin typeface="Georgia" panose="02040502050405020303" pitchFamily="18" charset="0"/>
                          <a:cs typeface="Palatino Linotype"/>
                        </a:rPr>
                        <a:t>GBS</a:t>
                      </a:r>
                      <a:endParaRPr lang="en-US" sz="1200" dirty="0" smtClean="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78917">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a:txBody>
                    <a:bodyPr/>
                    <a:lstStyle/>
                    <a:p>
                      <a:pPr marL="69215">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215">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dirty="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spc="-50" dirty="0" smtClean="0">
                          <a:latin typeface="Georgia" panose="02040502050405020303" pitchFamily="18" charset="0"/>
                          <a:cs typeface="Cambria"/>
                        </a:rPr>
                        <a:t>7</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err="1" smtClean="0">
                          <a:latin typeface="Georgia" panose="02040502050405020303" pitchFamily="18" charset="0"/>
                        </a:rPr>
                        <a:t>Pradhan</a:t>
                      </a:r>
                      <a:r>
                        <a:rPr lang="en-IN" sz="1200" dirty="0" smtClean="0">
                          <a:latin typeface="Georgia" panose="02040502050405020303" pitchFamily="18" charset="0"/>
                        </a:rPr>
                        <a:t> </a:t>
                      </a:r>
                      <a:r>
                        <a:rPr lang="en-IN" sz="1200" dirty="0" err="1" smtClean="0">
                          <a:latin typeface="Georgia" panose="02040502050405020303" pitchFamily="18" charset="0"/>
                        </a:rPr>
                        <a:t>Mantri</a:t>
                      </a:r>
                      <a:r>
                        <a:rPr lang="en-IN" sz="1200" dirty="0" smtClean="0">
                          <a:latin typeface="Georgia" panose="02040502050405020303" pitchFamily="18" charset="0"/>
                        </a:rPr>
                        <a:t> </a:t>
                      </a:r>
                      <a:r>
                        <a:rPr lang="en-IN" sz="1200" dirty="0" err="1" smtClean="0">
                          <a:latin typeface="Georgia" panose="02040502050405020303" pitchFamily="18" charset="0"/>
                        </a:rPr>
                        <a:t>Dakshta</a:t>
                      </a:r>
                      <a:r>
                        <a:rPr lang="en-IN" sz="1200" dirty="0" smtClean="0">
                          <a:latin typeface="Georgia" panose="02040502050405020303" pitchFamily="18" charset="0"/>
                        </a:rPr>
                        <a:t> </a:t>
                      </a:r>
                      <a:r>
                        <a:rPr lang="en-IN" sz="1200" dirty="0" err="1" smtClean="0">
                          <a:latin typeface="Georgia" panose="02040502050405020303" pitchFamily="18" charset="0"/>
                        </a:rPr>
                        <a:t>Aur</a:t>
                      </a:r>
                      <a:r>
                        <a:rPr lang="en-IN" sz="1200" dirty="0" smtClean="0">
                          <a:latin typeface="Georgia" panose="02040502050405020303" pitchFamily="18" charset="0"/>
                        </a:rPr>
                        <a:t> </a:t>
                      </a:r>
                      <a:r>
                        <a:rPr lang="en-IN" sz="1200" dirty="0" err="1" smtClean="0">
                          <a:latin typeface="Georgia" panose="02040502050405020303" pitchFamily="18" charset="0"/>
                        </a:rPr>
                        <a:t>Kushalta</a:t>
                      </a:r>
                      <a:r>
                        <a:rPr lang="en-IN" sz="1200" dirty="0" smtClean="0">
                          <a:latin typeface="Georgia" panose="02040502050405020303" pitchFamily="18" charset="0"/>
                        </a:rPr>
                        <a:t> </a:t>
                      </a:r>
                      <a:r>
                        <a:rPr lang="en-IN" sz="1200" dirty="0" err="1" smtClean="0">
                          <a:latin typeface="Georgia" panose="02040502050405020303" pitchFamily="18" charset="0"/>
                        </a:rPr>
                        <a:t>Sampann</a:t>
                      </a:r>
                      <a:r>
                        <a:rPr lang="en-IN" sz="1200" dirty="0" smtClean="0">
                          <a:latin typeface="Georgia" panose="02040502050405020303" pitchFamily="18" charset="0"/>
                        </a:rPr>
                        <a:t> </a:t>
                      </a:r>
                      <a:r>
                        <a:rPr lang="en-IN" sz="1200" dirty="0" err="1" smtClean="0">
                          <a:latin typeface="Georgia" panose="02040502050405020303" pitchFamily="18" charset="0"/>
                        </a:rPr>
                        <a:t>Hitgrahi</a:t>
                      </a:r>
                      <a:r>
                        <a:rPr lang="en-IN" sz="1200" dirty="0" smtClean="0">
                          <a:latin typeface="Georgia" panose="02040502050405020303" pitchFamily="18" charset="0"/>
                        </a:rPr>
                        <a:t> (PM-DAKSH) </a:t>
                      </a:r>
                      <a:r>
                        <a:rPr lang="en-IN" sz="1200" dirty="0" err="1" smtClean="0">
                          <a:latin typeface="Georgia" panose="02040502050405020303" pitchFamily="18" charset="0"/>
                        </a:rPr>
                        <a:t>Yojana</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80.00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21.00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26.25</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39.00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6570">
                <a:tc>
                  <a:txBody>
                    <a:bodyPr/>
                    <a:lstStyle/>
                    <a:p>
                      <a:pPr marL="635" algn="ctr">
                        <a:lnSpc>
                          <a:spcPts val="2095"/>
                        </a:lnSpc>
                      </a:pPr>
                      <a:r>
                        <a:rPr lang="en-US" sz="1200" spc="-50" dirty="0" smtClean="0">
                          <a:latin typeface="Georgia" panose="02040502050405020303" pitchFamily="18" charset="0"/>
                          <a:cs typeface="Cambria"/>
                        </a:rPr>
                        <a:t>8</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Scholarships for Higher Education for Young Achievers Scheme (SHREYAS) for SCs</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428.00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128.40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472.00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141.60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spc="-50" dirty="0" smtClean="0">
                          <a:latin typeface="Georgia" panose="02040502050405020303" pitchFamily="18" charset="0"/>
                          <a:cs typeface="Cambria"/>
                        </a:rPr>
                        <a:t>8</a:t>
                      </a:r>
                      <a:r>
                        <a:rPr lang="hi-IN" sz="1200" spc="-50" dirty="0" smtClean="0">
                          <a:latin typeface="Georgia" panose="02040502050405020303" pitchFamily="18" charset="0"/>
                          <a:cs typeface="Cambria"/>
                        </a:rPr>
                        <a:t>.1</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National Overseas Scholarship for SCs</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95.00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28.50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39.00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spc="-50" dirty="0" smtClean="0">
                          <a:latin typeface="Georgia" panose="02040502050405020303" pitchFamily="18" charset="0"/>
                          <a:cs typeface="Cambria"/>
                        </a:rPr>
                        <a:t>8</a:t>
                      </a:r>
                      <a:r>
                        <a:rPr lang="hi-IN" sz="1200" spc="-50" dirty="0" smtClean="0">
                          <a:latin typeface="Georgia" panose="02040502050405020303" pitchFamily="18" charset="0"/>
                          <a:cs typeface="Cambria"/>
                        </a:rPr>
                        <a:t>.2</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r>
                        <a:rPr lang="en-IN" sz="1200" dirty="0" smtClean="0">
                          <a:latin typeface="Georgia" panose="02040502050405020303" pitchFamily="18" charset="0"/>
                        </a:rPr>
                        <a:t>National Fellowship for SCs </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212.00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IN" sz="1200" dirty="0" smtClean="0">
                          <a:latin typeface="Georgia" panose="02040502050405020303" pitchFamily="18" charset="0"/>
                        </a:rPr>
                        <a:t>63.60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212.00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63.60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dirty="0" smtClean="0">
                          <a:latin typeface="Georgia" panose="02040502050405020303" pitchFamily="18" charset="0"/>
                          <a:cs typeface="Cambria"/>
                        </a:rPr>
                        <a:t>8</a:t>
                      </a:r>
                      <a:r>
                        <a:rPr lang="hi-IN" sz="1200" dirty="0" smtClean="0">
                          <a:latin typeface="Georgia" panose="02040502050405020303" pitchFamily="18" charset="0"/>
                          <a:cs typeface="Cambria"/>
                        </a:rPr>
                        <a:t>.3</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r>
                        <a:rPr lang="en-IN" sz="1200" dirty="0" smtClean="0">
                          <a:latin typeface="Georgia" panose="02040502050405020303" pitchFamily="18" charset="0"/>
                        </a:rPr>
                        <a:t>Free Coaching for SCs and OBCs</a:t>
                      </a:r>
                      <a:endParaRPr lang="en-IN" sz="1200" dirty="0">
                        <a:latin typeface="Georgia" panose="02040502050405020303" pitchFamily="18"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18.00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IN" sz="1200" dirty="0" smtClean="0">
                          <a:latin typeface="Georgia" panose="02040502050405020303" pitchFamily="18" charset="0"/>
                        </a:rPr>
                        <a:t>5.40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6.00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dirty="0" smtClean="0">
                          <a:latin typeface="Georgia" panose="02040502050405020303" pitchFamily="18" charset="0"/>
                          <a:cs typeface="Cambria"/>
                        </a:rPr>
                        <a:t>8</a:t>
                      </a:r>
                      <a:r>
                        <a:rPr lang="hi-IN" sz="1200" dirty="0" smtClean="0">
                          <a:latin typeface="Georgia" panose="02040502050405020303" pitchFamily="18" charset="0"/>
                          <a:cs typeface="Cambria"/>
                        </a:rPr>
                        <a:t>.4</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IN" sz="1200" dirty="0" smtClean="0">
                          <a:latin typeface="Georgia" panose="02040502050405020303" pitchFamily="18" charset="0"/>
                        </a:rPr>
                        <a:t>Top Class Education for SCs</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103.00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30.90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110.00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33.00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9104" y="500252"/>
            <a:ext cx="11175696" cy="517449"/>
          </a:xfrm>
          <a:prstGeom prst="rect">
            <a:avLst/>
          </a:prstGeom>
        </p:spPr>
        <p:txBody>
          <a:bodyPr vert="horz" wrap="square" lIns="0" tIns="67945" rIns="0" bIns="0" rtlCol="0">
            <a:spAutoFit/>
          </a:bodyPr>
          <a:lstStyle/>
          <a:p>
            <a:pPr marL="12700" marR="5080">
              <a:lnSpc>
                <a:spcPts val="3460"/>
              </a:lnSpc>
              <a:spcBef>
                <a:spcPts val="535"/>
              </a:spcBef>
            </a:pPr>
            <a:r>
              <a:rPr sz="2400" dirty="0"/>
              <a:t>Allocations</a:t>
            </a:r>
            <a:r>
              <a:rPr sz="2400" spc="-70" dirty="0"/>
              <a:t> </a:t>
            </a:r>
            <a:r>
              <a:rPr sz="2400" dirty="0"/>
              <a:t>reported</a:t>
            </a:r>
            <a:r>
              <a:rPr sz="2400" spc="-35" dirty="0"/>
              <a:t> </a:t>
            </a:r>
            <a:r>
              <a:rPr sz="2400" dirty="0"/>
              <a:t>in</a:t>
            </a:r>
            <a:r>
              <a:rPr sz="2400" spc="-5" dirty="0"/>
              <a:t> </a:t>
            </a:r>
            <a:r>
              <a:rPr sz="2400" dirty="0"/>
              <a:t>the</a:t>
            </a:r>
            <a:r>
              <a:rPr sz="2400" spc="-25" dirty="0"/>
              <a:t> </a:t>
            </a:r>
            <a:r>
              <a:rPr sz="2400" dirty="0"/>
              <a:t>Gender</a:t>
            </a:r>
            <a:r>
              <a:rPr sz="2400" spc="-30" dirty="0"/>
              <a:t> </a:t>
            </a:r>
            <a:r>
              <a:rPr sz="2400" dirty="0"/>
              <a:t>Budget</a:t>
            </a:r>
            <a:r>
              <a:rPr sz="2400" spc="-30" dirty="0"/>
              <a:t> </a:t>
            </a:r>
            <a:r>
              <a:rPr sz="2400" dirty="0"/>
              <a:t>Statement</a:t>
            </a:r>
            <a:r>
              <a:rPr sz="2400" spc="-55" dirty="0"/>
              <a:t> </a:t>
            </a:r>
            <a:r>
              <a:rPr sz="2400" dirty="0"/>
              <a:t>in</a:t>
            </a:r>
            <a:r>
              <a:rPr sz="2400" spc="-5" dirty="0"/>
              <a:t> </a:t>
            </a:r>
            <a:r>
              <a:rPr lang="en-IN" sz="2400" spc="-25" dirty="0" smtClean="0"/>
              <a:t>FY </a:t>
            </a:r>
            <a:r>
              <a:rPr lang="en-IN" sz="2400" dirty="0"/>
              <a:t>2024-</a:t>
            </a:r>
            <a:r>
              <a:rPr lang="en-IN" sz="2400" spc="-25" dirty="0"/>
              <a:t>25 &amp; FY 2025-26</a:t>
            </a:r>
            <a:endParaRPr sz="2400" spc="-25" dirty="0">
              <a:solidFill>
                <a:srgbClr val="FF0000"/>
              </a:solidFill>
            </a:endParaRPr>
          </a:p>
        </p:txBody>
      </p:sp>
      <p:graphicFrame>
        <p:nvGraphicFramePr>
          <p:cNvPr id="3" name="object 3"/>
          <p:cNvGraphicFramePr>
            <a:graphicFrameLocks noGrp="1"/>
          </p:cNvGraphicFramePr>
          <p:nvPr>
            <p:extLst>
              <p:ext uri="{D42A27DB-BD31-4B8C-83A1-F6EECF244321}">
                <p14:modId xmlns:p14="http://schemas.microsoft.com/office/powerpoint/2010/main" val="282836580"/>
              </p:ext>
            </p:extLst>
          </p:nvPr>
        </p:nvGraphicFramePr>
        <p:xfrm>
          <a:off x="685800" y="1676400"/>
          <a:ext cx="10635095" cy="3849368"/>
        </p:xfrm>
        <a:graphic>
          <a:graphicData uri="http://schemas.openxmlformats.org/drawingml/2006/table">
            <a:tbl>
              <a:tblPr firstRow="1" bandRow="1">
                <a:tableStyleId>{2D5ABB26-0587-4C30-8999-92F81FD0307C}</a:tableStyleId>
              </a:tblPr>
              <a:tblGrid>
                <a:gridCol w="427134"/>
                <a:gridCol w="3883361"/>
                <a:gridCol w="1066800"/>
                <a:gridCol w="914400"/>
                <a:gridCol w="1066800"/>
                <a:gridCol w="1066800"/>
                <a:gridCol w="1219200"/>
                <a:gridCol w="990600"/>
              </a:tblGrid>
              <a:tr h="677545">
                <a:tc rowSpan="2">
                  <a:txBody>
                    <a:bodyPr/>
                    <a:lstStyle/>
                    <a:p>
                      <a:pPr marL="68580">
                        <a:lnSpc>
                          <a:spcPts val="2090"/>
                        </a:lnSpc>
                      </a:pPr>
                      <a:r>
                        <a:rPr sz="1200" b="1" spc="-25" dirty="0">
                          <a:latin typeface="Georgia" panose="02040502050405020303" pitchFamily="18" charset="0"/>
                          <a:cs typeface="Palatino Linotype"/>
                        </a:rPr>
                        <a:t>Sl.</a:t>
                      </a:r>
                      <a:endParaRPr sz="1200" dirty="0">
                        <a:latin typeface="Georgia" panose="02040502050405020303" pitchFamily="18" charset="0"/>
                        <a:cs typeface="Palatino Linotype"/>
                      </a:endParaRPr>
                    </a:p>
                    <a:p>
                      <a:pPr marL="68580">
                        <a:lnSpc>
                          <a:spcPct val="100000"/>
                        </a:lnSpc>
                        <a:spcBef>
                          <a:spcPts val="155"/>
                        </a:spcBef>
                      </a:pPr>
                      <a:r>
                        <a:rPr sz="1200" b="1" spc="-25" dirty="0">
                          <a:latin typeface="Georgia" panose="02040502050405020303" pitchFamily="18" charset="0"/>
                          <a:cs typeface="Palatino Linotype"/>
                        </a:rPr>
                        <a:t>No.</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rowSpan="2">
                  <a:txBody>
                    <a:bodyPr/>
                    <a:lstStyle/>
                    <a:p>
                      <a:pPr marL="68580">
                        <a:lnSpc>
                          <a:spcPts val="2090"/>
                        </a:lnSpc>
                      </a:pPr>
                      <a:r>
                        <a:rPr sz="1200" b="1" dirty="0">
                          <a:latin typeface="Georgia" panose="02040502050405020303" pitchFamily="18" charset="0"/>
                          <a:cs typeface="Palatino Linotype"/>
                        </a:rPr>
                        <a:t>Name</a:t>
                      </a:r>
                      <a:r>
                        <a:rPr sz="1200" b="1" spc="-35" dirty="0">
                          <a:latin typeface="Georgia" panose="02040502050405020303" pitchFamily="18" charset="0"/>
                          <a:cs typeface="Palatino Linotype"/>
                        </a:rPr>
                        <a:t> </a:t>
                      </a:r>
                      <a:r>
                        <a:rPr sz="1200" b="1" dirty="0">
                          <a:latin typeface="Georgia" panose="02040502050405020303" pitchFamily="18" charset="0"/>
                          <a:cs typeface="Palatino Linotype"/>
                        </a:rPr>
                        <a:t>of</a:t>
                      </a:r>
                      <a:r>
                        <a:rPr sz="1200" b="1" spc="-30" dirty="0">
                          <a:latin typeface="Georgia" panose="02040502050405020303" pitchFamily="18" charset="0"/>
                          <a:cs typeface="Palatino Linotype"/>
                        </a:rPr>
                        <a:t> </a:t>
                      </a:r>
                      <a:r>
                        <a:rPr sz="1200" b="1" spc="-25" dirty="0">
                          <a:latin typeface="Georgia" panose="02040502050405020303" pitchFamily="18" charset="0"/>
                          <a:cs typeface="Palatino Linotype"/>
                        </a:rPr>
                        <a:t>the</a:t>
                      </a:r>
                      <a:endParaRPr sz="1200" dirty="0">
                        <a:latin typeface="Georgia" panose="02040502050405020303" pitchFamily="18" charset="0"/>
                        <a:cs typeface="Palatino Linotype"/>
                      </a:endParaRPr>
                    </a:p>
                    <a:p>
                      <a:pPr marL="68580">
                        <a:lnSpc>
                          <a:spcPct val="100000"/>
                        </a:lnSpc>
                        <a:spcBef>
                          <a:spcPts val="155"/>
                        </a:spcBef>
                      </a:pPr>
                      <a:r>
                        <a:rPr sz="1200" b="1" spc="-10" dirty="0">
                          <a:latin typeface="Georgia" panose="02040502050405020303" pitchFamily="18" charset="0"/>
                          <a:cs typeface="Palatino Linotype"/>
                        </a:rPr>
                        <a:t>Scheme</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rowSpan="2">
                  <a:txBody>
                    <a:bodyPr/>
                    <a:lstStyle/>
                    <a:p>
                      <a:pPr marL="68580">
                        <a:lnSpc>
                          <a:spcPts val="2090"/>
                        </a:lnSpc>
                      </a:pPr>
                      <a:r>
                        <a:rPr sz="1200" b="1" dirty="0">
                          <a:latin typeface="Georgia" panose="02040502050405020303" pitchFamily="18" charset="0"/>
                          <a:cs typeface="Palatino Linotype"/>
                        </a:rPr>
                        <a:t>Total</a:t>
                      </a:r>
                      <a:r>
                        <a:rPr sz="1200" b="1" spc="-35" dirty="0">
                          <a:latin typeface="Georgia" panose="02040502050405020303" pitchFamily="18" charset="0"/>
                          <a:cs typeface="Palatino Linotype"/>
                        </a:rPr>
                        <a:t> </a:t>
                      </a:r>
                      <a:r>
                        <a:rPr lang="en-US" sz="1200" b="1" spc="-25" dirty="0" smtClean="0">
                          <a:latin typeface="Georgia" panose="02040502050405020303" pitchFamily="18" charset="0"/>
                          <a:cs typeface="Palatino Linotype"/>
                        </a:rPr>
                        <a:t>R</a:t>
                      </a:r>
                      <a:r>
                        <a:rPr sz="1200" b="1" spc="-25" dirty="0" smtClean="0">
                          <a:latin typeface="Georgia" panose="02040502050405020303" pitchFamily="18" charset="0"/>
                          <a:cs typeface="Palatino Linotype"/>
                        </a:rPr>
                        <a:t>E</a:t>
                      </a:r>
                      <a:endParaRPr sz="1200" dirty="0">
                        <a:latin typeface="Georgia" panose="02040502050405020303" pitchFamily="18" charset="0"/>
                        <a:cs typeface="Palatino Linotype"/>
                      </a:endParaRPr>
                    </a:p>
                    <a:p>
                      <a:pPr marL="68580">
                        <a:lnSpc>
                          <a:spcPct val="100000"/>
                        </a:lnSpc>
                        <a:spcBef>
                          <a:spcPts val="155"/>
                        </a:spcBef>
                      </a:pP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marL="68580">
                        <a:lnSpc>
                          <a:spcPct val="100000"/>
                        </a:lnSpc>
                        <a:spcBef>
                          <a:spcPts val="160"/>
                        </a:spcBef>
                      </a:pPr>
                      <a:r>
                        <a:rPr sz="1200" dirty="0" smtClean="0">
                          <a:latin typeface="Georgia" panose="02040502050405020303" pitchFamily="18" charset="0"/>
                          <a:cs typeface="Cambria"/>
                        </a:rPr>
                        <a:t>(</a:t>
                      </a:r>
                      <a:r>
                        <a:rPr lang="en-IN" sz="1200" dirty="0" smtClean="0">
                          <a:latin typeface="Georgia" panose="02040502050405020303" pitchFamily="18" charset="0"/>
                          <a:cs typeface="Cambria"/>
                        </a:rPr>
                        <a:t>Rs.</a:t>
                      </a:r>
                      <a:r>
                        <a:rPr lang="en-IN" sz="1200" spc="110" dirty="0" smtClean="0">
                          <a:latin typeface="Georgia" panose="02040502050405020303" pitchFamily="18" charset="0"/>
                          <a:cs typeface="Cambria"/>
                        </a:rPr>
                        <a:t> </a:t>
                      </a:r>
                      <a:r>
                        <a:rPr lang="en-IN" sz="1200" spc="-20" dirty="0" err="1" smtClean="0">
                          <a:latin typeface="Georgia" panose="02040502050405020303" pitchFamily="18" charset="0"/>
                          <a:cs typeface="Cambria"/>
                        </a:rPr>
                        <a:t>Crore</a:t>
                      </a:r>
                      <a:r>
                        <a:rPr sz="1200" spc="-20" dirty="0" smtClean="0">
                          <a:latin typeface="Georgia" panose="02040502050405020303" pitchFamily="18" charset="0"/>
                          <a:cs typeface="Cambria"/>
                        </a:rPr>
                        <a:t>)</a:t>
                      </a:r>
                      <a:endParaRPr sz="1200" dirty="0">
                        <a:latin typeface="Georgia" panose="02040502050405020303" pitchFamily="18" charset="0"/>
                        <a:cs typeface="Cambria"/>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ts val="2090"/>
                        </a:lnSpc>
                      </a:pPr>
                      <a:r>
                        <a:rPr sz="1200" b="1" dirty="0">
                          <a:solidFill>
                            <a:schemeClr val="tx1"/>
                          </a:solidFill>
                          <a:latin typeface="Georgia" panose="02040502050405020303" pitchFamily="18" charset="0"/>
                          <a:cs typeface="Palatino Linotype"/>
                        </a:rPr>
                        <a:t>Allocation</a:t>
                      </a:r>
                      <a:r>
                        <a:rPr sz="1200" b="1" spc="-1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in</a:t>
                      </a:r>
                      <a:r>
                        <a:rPr sz="1200" b="1" spc="-5"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GBS</a:t>
                      </a:r>
                      <a:r>
                        <a:rPr sz="1200" b="1" spc="5" dirty="0">
                          <a:solidFill>
                            <a:schemeClr val="tx1"/>
                          </a:solidFill>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smtClean="0">
                          <a:solidFill>
                            <a:schemeClr val="tx1"/>
                          </a:solidFill>
                          <a:latin typeface="Georgia" panose="02040502050405020303" pitchFamily="18" charset="0"/>
                          <a:cs typeface="Cambria"/>
                        </a:rPr>
                        <a:t>(</a:t>
                      </a:r>
                      <a:r>
                        <a:rPr lang="en-IN" sz="1200" dirty="0" smtClean="0">
                          <a:solidFill>
                            <a:schemeClr val="tx1"/>
                          </a:solidFill>
                          <a:latin typeface="Georgia" panose="02040502050405020303" pitchFamily="18" charset="0"/>
                          <a:cs typeface="Cambria"/>
                        </a:rPr>
                        <a:t>Rs.</a:t>
                      </a:r>
                      <a:r>
                        <a:rPr lang="en-IN" sz="1200" spc="110" dirty="0" smtClean="0">
                          <a:solidFill>
                            <a:schemeClr val="tx1"/>
                          </a:solidFill>
                          <a:latin typeface="Georgia" panose="02040502050405020303" pitchFamily="18" charset="0"/>
                          <a:cs typeface="Cambria"/>
                        </a:rPr>
                        <a:t>  In </a:t>
                      </a:r>
                      <a:r>
                        <a:rPr lang="en-IN" sz="1200" spc="-20" dirty="0" smtClean="0">
                          <a:solidFill>
                            <a:schemeClr val="tx1"/>
                          </a:solidFill>
                          <a:latin typeface="Georgia" panose="02040502050405020303" pitchFamily="18" charset="0"/>
                          <a:cs typeface="Cambria"/>
                        </a:rPr>
                        <a:t>Crore</a:t>
                      </a:r>
                      <a:r>
                        <a:rPr sz="1200" spc="-10" dirty="0" smtClean="0">
                          <a:solidFill>
                            <a:schemeClr val="tx1"/>
                          </a:solidFill>
                          <a:latin typeface="Georgia" panose="02040502050405020303" pitchFamily="18" charset="0"/>
                          <a:cs typeface="Cambria"/>
                        </a:rPr>
                        <a:t>)</a:t>
                      </a:r>
                      <a:endParaRPr sz="1200" dirty="0">
                        <a:solidFill>
                          <a:schemeClr val="tx1"/>
                        </a:solidFill>
                        <a:latin typeface="Georgia" panose="02040502050405020303" pitchFamily="18" charset="0"/>
                        <a:cs typeface="Cambria"/>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nSpc>
                          <a:spcPts val="2035"/>
                        </a:lnSpc>
                      </a:pPr>
                      <a:r>
                        <a:rPr sz="1200" b="1" dirty="0">
                          <a:solidFill>
                            <a:schemeClr val="tx1"/>
                          </a:solidFill>
                          <a:latin typeface="Georgia" panose="02040502050405020303" pitchFamily="18" charset="0"/>
                          <a:cs typeface="Palatino Linotype"/>
                        </a:rPr>
                        <a:t>%</a:t>
                      </a:r>
                      <a:r>
                        <a:rPr sz="1200" b="1" spc="-2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of</a:t>
                      </a:r>
                      <a:r>
                        <a:rPr sz="1200" b="1" spc="-2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total</a:t>
                      </a:r>
                      <a:r>
                        <a:rPr sz="1200" b="1" spc="-15" dirty="0">
                          <a:solidFill>
                            <a:schemeClr val="tx1"/>
                          </a:solidFill>
                          <a:latin typeface="Georgia" panose="02040502050405020303" pitchFamily="18" charset="0"/>
                          <a:cs typeface="Palatino Linotype"/>
                        </a:rPr>
                        <a:t> </a:t>
                      </a:r>
                      <a:r>
                        <a:rPr lang="en-US" sz="1200" b="1" spc="-25" dirty="0" smtClean="0">
                          <a:solidFill>
                            <a:schemeClr val="tx1"/>
                          </a:solidFill>
                          <a:latin typeface="Georgia" panose="02040502050405020303" pitchFamily="18" charset="0"/>
                          <a:cs typeface="Palatino Linotype"/>
                        </a:rPr>
                        <a:t>R</a:t>
                      </a:r>
                      <a:r>
                        <a:rPr sz="1200" b="1" spc="-25" dirty="0" smtClean="0">
                          <a:solidFill>
                            <a:schemeClr val="tx1"/>
                          </a:solidFill>
                          <a:latin typeface="Georgia" panose="02040502050405020303" pitchFamily="18" charset="0"/>
                          <a:cs typeface="Palatino Linotype"/>
                        </a:rPr>
                        <a:t>E</a:t>
                      </a:r>
                      <a:endParaRPr sz="1200" dirty="0">
                        <a:solidFill>
                          <a:schemeClr val="tx1"/>
                        </a:solidFill>
                        <a:latin typeface="Georgia" panose="02040502050405020303" pitchFamily="18" charset="0"/>
                        <a:cs typeface="Palatino Linotype"/>
                      </a:endParaRPr>
                    </a:p>
                    <a:p>
                      <a:pPr marL="69850">
                        <a:lnSpc>
                          <a:spcPts val="2155"/>
                        </a:lnSpc>
                      </a:pPr>
                      <a:r>
                        <a:rPr sz="1200" b="1" dirty="0">
                          <a:solidFill>
                            <a:schemeClr val="tx1"/>
                          </a:solidFill>
                          <a:latin typeface="Georgia" panose="02040502050405020303" pitchFamily="18" charset="0"/>
                          <a:cs typeface="Palatino Linotype"/>
                        </a:rPr>
                        <a:t>reported</a:t>
                      </a:r>
                      <a:r>
                        <a:rPr sz="1200" b="1" spc="-15"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in</a:t>
                      </a:r>
                      <a:r>
                        <a:rPr sz="1200" b="1" spc="-10" dirty="0">
                          <a:solidFill>
                            <a:schemeClr val="tx1"/>
                          </a:solidFill>
                          <a:latin typeface="Georgia" panose="02040502050405020303" pitchFamily="18" charset="0"/>
                          <a:cs typeface="Palatino Linotype"/>
                        </a:rPr>
                        <a:t> </a:t>
                      </a:r>
                      <a:r>
                        <a:rPr sz="1200" b="1" spc="-25" dirty="0">
                          <a:solidFill>
                            <a:schemeClr val="tx1"/>
                          </a:solidFill>
                          <a:latin typeface="Georgia" panose="02040502050405020303" pitchFamily="18" charset="0"/>
                          <a:cs typeface="Palatino Linotype"/>
                        </a:rPr>
                        <a:t>GBS</a:t>
                      </a:r>
                      <a:endParaRPr sz="1200" dirty="0">
                        <a:solidFill>
                          <a:schemeClr val="tx1"/>
                        </a:solidFill>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8580">
                        <a:lnSpc>
                          <a:spcPts val="2090"/>
                        </a:lnSpc>
                      </a:pPr>
                      <a:r>
                        <a:rPr lang="en-IN" sz="1200" b="1" dirty="0" smtClean="0">
                          <a:solidFill>
                            <a:schemeClr val="tx1"/>
                          </a:solidFill>
                          <a:latin typeface="Georgia" panose="02040502050405020303" pitchFamily="18" charset="0"/>
                          <a:cs typeface="Palatino Linotype"/>
                        </a:rPr>
                        <a:t>Total</a:t>
                      </a:r>
                      <a:r>
                        <a:rPr lang="en-IN" sz="1200" b="1" spc="-35" dirty="0" smtClean="0">
                          <a:solidFill>
                            <a:schemeClr val="tx1"/>
                          </a:solidFill>
                          <a:latin typeface="Georgia" panose="02040502050405020303" pitchFamily="18" charset="0"/>
                          <a:cs typeface="Palatino Linotype"/>
                        </a:rPr>
                        <a:t> </a:t>
                      </a:r>
                      <a:r>
                        <a:rPr lang="en-IN" sz="1200" b="1" spc="-25" dirty="0" smtClean="0">
                          <a:solidFill>
                            <a:schemeClr val="tx1"/>
                          </a:solidFill>
                          <a:latin typeface="Georgia" panose="02040502050405020303" pitchFamily="18" charset="0"/>
                          <a:cs typeface="Palatino Linotype"/>
                        </a:rPr>
                        <a:t>BE</a:t>
                      </a:r>
                      <a:endParaRPr lang="en-IN" sz="1200" dirty="0" smtClean="0">
                        <a:solidFill>
                          <a:schemeClr val="tx1"/>
                        </a:solidFill>
                        <a:latin typeface="Georgia" panose="02040502050405020303" pitchFamily="18" charset="0"/>
                        <a:cs typeface="Palatino Linotype"/>
                      </a:endParaRPr>
                    </a:p>
                    <a:p>
                      <a:pPr marL="68580">
                        <a:lnSpc>
                          <a:spcPct val="100000"/>
                        </a:lnSpc>
                        <a:spcBef>
                          <a:spcPts val="155"/>
                        </a:spcBef>
                      </a:pPr>
                      <a:r>
                        <a:rPr lang="en-IN" sz="1200" b="1" spc="-10" dirty="0" smtClean="0">
                          <a:solidFill>
                            <a:schemeClr val="tx1"/>
                          </a:solidFill>
                          <a:latin typeface="Georgia" panose="02040502050405020303" pitchFamily="18" charset="0"/>
                          <a:cs typeface="Palatino Linotype"/>
                        </a:rPr>
                        <a:t>2025-</a:t>
                      </a:r>
                      <a:r>
                        <a:rPr lang="en-IN" sz="1200" b="1" spc="-25" dirty="0" smtClean="0">
                          <a:solidFill>
                            <a:schemeClr val="tx1"/>
                          </a:solidFill>
                          <a:latin typeface="Georgia" panose="02040502050405020303" pitchFamily="18" charset="0"/>
                          <a:cs typeface="Palatino Linotype"/>
                        </a:rPr>
                        <a:t>26</a:t>
                      </a:r>
                      <a:endParaRPr lang="en-IN" sz="1200" dirty="0" smtClean="0">
                        <a:solidFill>
                          <a:schemeClr val="tx1"/>
                        </a:solidFill>
                        <a:latin typeface="Georgia" panose="02040502050405020303" pitchFamily="18" charset="0"/>
                        <a:cs typeface="Palatino Linotype"/>
                      </a:endParaRPr>
                    </a:p>
                    <a:p>
                      <a:pPr marL="68580">
                        <a:lnSpc>
                          <a:spcPct val="100000"/>
                        </a:lnSpc>
                        <a:spcBef>
                          <a:spcPts val="160"/>
                        </a:spcBef>
                      </a:pPr>
                      <a:r>
                        <a:rPr lang="en-IN" sz="1200" dirty="0" smtClean="0">
                          <a:solidFill>
                            <a:schemeClr val="tx1"/>
                          </a:solidFill>
                          <a:latin typeface="Georgia" panose="02040502050405020303" pitchFamily="18" charset="0"/>
                          <a:cs typeface="Cambria"/>
                        </a:rPr>
                        <a:t>(</a:t>
                      </a:r>
                      <a:r>
                        <a:rPr lang="en-IN" sz="1200" dirty="0" err="1" smtClean="0">
                          <a:solidFill>
                            <a:schemeClr val="tx1"/>
                          </a:solidFill>
                          <a:latin typeface="Georgia" panose="02040502050405020303" pitchFamily="18" charset="0"/>
                          <a:cs typeface="Cambria"/>
                        </a:rPr>
                        <a:t>Rs</a:t>
                      </a:r>
                      <a:r>
                        <a:rPr lang="en-IN" sz="1200" dirty="0" smtClean="0">
                          <a:solidFill>
                            <a:schemeClr val="tx1"/>
                          </a:solidFill>
                          <a:latin typeface="Georgia" panose="02040502050405020303" pitchFamily="18" charset="0"/>
                          <a:cs typeface="Cambria"/>
                        </a:rPr>
                        <a:t>.</a:t>
                      </a:r>
                      <a:r>
                        <a:rPr lang="en-IN" sz="1200" spc="110" dirty="0" smtClean="0">
                          <a:solidFill>
                            <a:schemeClr val="tx1"/>
                          </a:solidFill>
                          <a:latin typeface="Georgia" panose="02040502050405020303" pitchFamily="18" charset="0"/>
                          <a:cs typeface="Cambria"/>
                        </a:rPr>
                        <a:t> </a:t>
                      </a:r>
                      <a:r>
                        <a:rPr lang="en-IN" sz="1200" spc="-20" dirty="0" smtClean="0">
                          <a:solidFill>
                            <a:schemeClr val="tx1"/>
                          </a:solidFill>
                          <a:latin typeface="Georgia" panose="02040502050405020303" pitchFamily="18" charset="0"/>
                          <a:cs typeface="Cambria"/>
                        </a:rPr>
                        <a:t>Crore)</a:t>
                      </a:r>
                      <a:endParaRPr sz="1200" dirty="0">
                        <a:solidFill>
                          <a:schemeClr val="tx1"/>
                        </a:solidFill>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ts val="2090"/>
                        </a:lnSpc>
                      </a:pPr>
                      <a:r>
                        <a:rPr sz="1200" b="1" dirty="0">
                          <a:solidFill>
                            <a:schemeClr val="tx1"/>
                          </a:solidFill>
                          <a:latin typeface="Georgia" panose="02040502050405020303" pitchFamily="18" charset="0"/>
                          <a:cs typeface="Palatino Linotype"/>
                        </a:rPr>
                        <a:t>Allocation</a:t>
                      </a:r>
                      <a:r>
                        <a:rPr sz="1200" b="1" spc="-1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in</a:t>
                      </a:r>
                      <a:r>
                        <a:rPr sz="1200" b="1" spc="-5"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GBS</a:t>
                      </a:r>
                      <a:r>
                        <a:rPr sz="1200" b="1" spc="5" dirty="0">
                          <a:solidFill>
                            <a:schemeClr val="tx1"/>
                          </a:solidFill>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en-US" sz="1200" b="1" spc="-10" dirty="0" smtClean="0">
                          <a:solidFill>
                            <a:schemeClr val="tx1"/>
                          </a:solidFill>
                          <a:latin typeface="Georgia" panose="02040502050405020303" pitchFamily="18" charset="0"/>
                          <a:cs typeface="Palatino Linotype"/>
                        </a:rPr>
                        <a:t>5</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en-US" sz="1200" b="1" spc="-25" dirty="0" smtClean="0">
                          <a:solidFill>
                            <a:schemeClr val="tx1"/>
                          </a:solidFill>
                          <a:latin typeface="Georgia" panose="02040502050405020303" pitchFamily="18" charset="0"/>
                          <a:cs typeface="Palatino Linotype"/>
                        </a:rPr>
                        <a:t>6</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a:solidFill>
                            <a:schemeClr val="tx1"/>
                          </a:solidFill>
                          <a:latin typeface="Georgia" panose="02040502050405020303" pitchFamily="18" charset="0"/>
                          <a:cs typeface="Cambria"/>
                        </a:rPr>
                        <a:t>(Rs.</a:t>
                      </a:r>
                      <a:r>
                        <a:rPr sz="1200" spc="105" dirty="0">
                          <a:solidFill>
                            <a:schemeClr val="tx1"/>
                          </a:solidFill>
                          <a:latin typeface="Georgia" panose="02040502050405020303" pitchFamily="18" charset="0"/>
                          <a:cs typeface="Cambria"/>
                        </a:rPr>
                        <a:t> </a:t>
                      </a:r>
                      <a:r>
                        <a:rPr lang="hi-IN" sz="1200" spc="-20" dirty="0" smtClean="0">
                          <a:solidFill>
                            <a:schemeClr val="tx1"/>
                          </a:solidFill>
                          <a:latin typeface="Georgia" panose="02040502050405020303" pitchFamily="18" charset="0"/>
                          <a:cs typeface="Cambria"/>
                        </a:rPr>
                        <a:t>Crore</a:t>
                      </a:r>
                      <a:r>
                        <a:rPr sz="1200" spc="-10" dirty="0" smtClean="0">
                          <a:solidFill>
                            <a:schemeClr val="tx1"/>
                          </a:solidFill>
                          <a:latin typeface="Georgia" panose="02040502050405020303" pitchFamily="18" charset="0"/>
                          <a:cs typeface="Cambria"/>
                        </a:rPr>
                        <a:t>)</a:t>
                      </a:r>
                      <a:endParaRPr sz="1200" dirty="0">
                        <a:solidFill>
                          <a:schemeClr val="tx1"/>
                        </a:solidFill>
                        <a:latin typeface="Georgia" panose="02040502050405020303" pitchFamily="18" charset="0"/>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nSpc>
                          <a:spcPts val="2035"/>
                        </a:lnSpc>
                      </a:pPr>
                      <a:r>
                        <a:rPr lang="en-US" sz="1200" b="1" dirty="0" smtClean="0">
                          <a:solidFill>
                            <a:schemeClr val="tx1"/>
                          </a:solidFill>
                          <a:latin typeface="Georgia" panose="02040502050405020303" pitchFamily="18" charset="0"/>
                          <a:cs typeface="Palatino Linotype"/>
                        </a:rPr>
                        <a:t>%</a:t>
                      </a:r>
                      <a:r>
                        <a:rPr lang="en-US" sz="1200" b="1" spc="-20" dirty="0" smtClean="0">
                          <a:solidFill>
                            <a:schemeClr val="tx1"/>
                          </a:solidFill>
                          <a:latin typeface="Georgia" panose="02040502050405020303" pitchFamily="18" charset="0"/>
                          <a:cs typeface="Palatino Linotype"/>
                        </a:rPr>
                        <a:t> </a:t>
                      </a:r>
                      <a:r>
                        <a:rPr lang="en-US" sz="1200" b="1" dirty="0" smtClean="0">
                          <a:solidFill>
                            <a:schemeClr val="tx1"/>
                          </a:solidFill>
                          <a:latin typeface="Georgia" panose="02040502050405020303" pitchFamily="18" charset="0"/>
                          <a:cs typeface="Palatino Linotype"/>
                        </a:rPr>
                        <a:t>of</a:t>
                      </a:r>
                      <a:r>
                        <a:rPr lang="en-US" sz="1200" b="1" spc="-20" dirty="0" smtClean="0">
                          <a:solidFill>
                            <a:schemeClr val="tx1"/>
                          </a:solidFill>
                          <a:latin typeface="Georgia" panose="02040502050405020303" pitchFamily="18" charset="0"/>
                          <a:cs typeface="Palatino Linotype"/>
                        </a:rPr>
                        <a:t> </a:t>
                      </a:r>
                      <a:r>
                        <a:rPr lang="en-US" sz="1200" b="1" dirty="0" smtClean="0">
                          <a:solidFill>
                            <a:schemeClr val="tx1"/>
                          </a:solidFill>
                          <a:latin typeface="Georgia" panose="02040502050405020303" pitchFamily="18" charset="0"/>
                          <a:cs typeface="Palatino Linotype"/>
                        </a:rPr>
                        <a:t>total</a:t>
                      </a:r>
                      <a:r>
                        <a:rPr lang="en-US" sz="1200" b="1" spc="-15" dirty="0" smtClean="0">
                          <a:solidFill>
                            <a:schemeClr val="tx1"/>
                          </a:solidFill>
                          <a:latin typeface="Georgia" panose="02040502050405020303" pitchFamily="18" charset="0"/>
                          <a:cs typeface="Palatino Linotype"/>
                        </a:rPr>
                        <a:t> </a:t>
                      </a:r>
                      <a:r>
                        <a:rPr lang="en-US" sz="1200" b="1" spc="-25" dirty="0" smtClean="0">
                          <a:solidFill>
                            <a:schemeClr val="tx1"/>
                          </a:solidFill>
                          <a:latin typeface="Georgia" panose="02040502050405020303" pitchFamily="18" charset="0"/>
                          <a:cs typeface="Palatino Linotype"/>
                        </a:rPr>
                        <a:t>BE</a:t>
                      </a:r>
                      <a:endParaRPr lang="en-US" sz="1200" dirty="0" smtClean="0">
                        <a:solidFill>
                          <a:schemeClr val="tx1"/>
                        </a:solidFill>
                        <a:latin typeface="Georgia" panose="02040502050405020303" pitchFamily="18" charset="0"/>
                        <a:cs typeface="Palatino Linotype"/>
                      </a:endParaRPr>
                    </a:p>
                    <a:p>
                      <a:pPr marL="69850">
                        <a:lnSpc>
                          <a:spcPts val="2155"/>
                        </a:lnSpc>
                      </a:pPr>
                      <a:r>
                        <a:rPr lang="en-US" sz="1200" b="1" dirty="0" smtClean="0">
                          <a:solidFill>
                            <a:schemeClr val="tx1"/>
                          </a:solidFill>
                          <a:latin typeface="Georgia" panose="02040502050405020303" pitchFamily="18" charset="0"/>
                          <a:cs typeface="Palatino Linotype"/>
                        </a:rPr>
                        <a:t>reported</a:t>
                      </a:r>
                      <a:r>
                        <a:rPr lang="en-US" sz="1200" b="1" spc="-15" dirty="0" smtClean="0">
                          <a:solidFill>
                            <a:schemeClr val="tx1"/>
                          </a:solidFill>
                          <a:latin typeface="Georgia" panose="02040502050405020303" pitchFamily="18" charset="0"/>
                          <a:cs typeface="Palatino Linotype"/>
                        </a:rPr>
                        <a:t> </a:t>
                      </a:r>
                      <a:r>
                        <a:rPr lang="en-US" sz="1200" b="1" dirty="0" smtClean="0">
                          <a:solidFill>
                            <a:schemeClr val="tx1"/>
                          </a:solidFill>
                          <a:latin typeface="Georgia" panose="02040502050405020303" pitchFamily="18" charset="0"/>
                          <a:cs typeface="Palatino Linotype"/>
                        </a:rPr>
                        <a:t>in</a:t>
                      </a:r>
                      <a:r>
                        <a:rPr lang="en-US" sz="1200" b="1" spc="-10" dirty="0" smtClean="0">
                          <a:solidFill>
                            <a:schemeClr val="tx1"/>
                          </a:solidFill>
                          <a:latin typeface="Georgia" panose="02040502050405020303" pitchFamily="18" charset="0"/>
                          <a:cs typeface="Palatino Linotype"/>
                        </a:rPr>
                        <a:t> </a:t>
                      </a:r>
                      <a:r>
                        <a:rPr lang="en-US" sz="1200" b="1" spc="-25" dirty="0" smtClean="0">
                          <a:solidFill>
                            <a:schemeClr val="tx1"/>
                          </a:solidFill>
                          <a:latin typeface="Georgia" panose="02040502050405020303" pitchFamily="18" charset="0"/>
                          <a:cs typeface="Palatino Linotype"/>
                        </a:rPr>
                        <a:t>GBS</a:t>
                      </a:r>
                      <a:endParaRPr lang="en-US" sz="1200" dirty="0" smtClean="0">
                        <a:solidFill>
                          <a:schemeClr val="tx1"/>
                        </a:solidFill>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76884">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a:txBody>
                    <a:bodyPr/>
                    <a:lstStyle/>
                    <a:p>
                      <a:pPr marL="69215">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215">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dirty="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dirty="0" smtClean="0">
                          <a:latin typeface="Georgia" panose="02040502050405020303" pitchFamily="18" charset="0"/>
                          <a:cs typeface="Cambria"/>
                        </a:rPr>
                        <a:t>9</a:t>
                      </a:r>
                      <a:endParaRPr sz="1200" dirty="0">
                        <a:latin typeface="Georgia" panose="02040502050405020303" pitchFamily="18" charset="0"/>
                        <a:cs typeface="Cambria"/>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hi-IN" sz="1200" dirty="0" smtClean="0">
                          <a:latin typeface="Georgia" panose="02040502050405020303" pitchFamily="18" charset="0"/>
                          <a:cs typeface="Times New Roman"/>
                        </a:rPr>
                        <a:t> </a:t>
                      </a:r>
                      <a:r>
                        <a:rPr lang="en-IN" sz="1200" dirty="0" smtClean="0">
                          <a:latin typeface="Georgia" panose="02040502050405020303" pitchFamily="18" charset="0"/>
                        </a:rPr>
                        <a:t>Scholarships for Higher Education for Young Achievers Scheme (SHREYAS) for OBCs and EBCs</a:t>
                      </a:r>
                    </a:p>
                    <a:p>
                      <a:pPr algn="just">
                        <a:lnSpc>
                          <a:spcPct val="100000"/>
                        </a:lnSpc>
                      </a:pPr>
                      <a:endParaRPr sz="1200" dirty="0">
                        <a:latin typeface="Georgia" panose="02040502050405020303" pitchFamily="18" charset="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80.00</a:t>
                      </a:r>
                      <a:endParaRPr sz="1200" dirty="0">
                        <a:latin typeface="Georgia" panose="02040502050405020303" pitchFamily="18" charset="0"/>
                        <a:cs typeface="Times New Roman"/>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24.00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250.13</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75.04</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6570">
                <a:tc>
                  <a:txBody>
                    <a:bodyPr/>
                    <a:lstStyle/>
                    <a:p>
                      <a:pPr marL="635" algn="ctr">
                        <a:lnSpc>
                          <a:spcPts val="2095"/>
                        </a:lnSpc>
                      </a:pPr>
                      <a:r>
                        <a:rPr lang="en-US" sz="1200" dirty="0" smtClean="0">
                          <a:latin typeface="Georgia" panose="02040502050405020303" pitchFamily="18" charset="0"/>
                          <a:cs typeface="Cambria"/>
                        </a:rPr>
                        <a:t>9</a:t>
                      </a:r>
                      <a:r>
                        <a:rPr lang="hi-IN" sz="1200" dirty="0" smtClean="0">
                          <a:latin typeface="Georgia" panose="02040502050405020303" pitchFamily="18" charset="0"/>
                          <a:cs typeface="Cambria"/>
                        </a:rPr>
                        <a:t>.</a:t>
                      </a:r>
                      <a:r>
                        <a:rPr lang="en-US" sz="1200" dirty="0" smtClean="0">
                          <a:latin typeface="Georgia" panose="02040502050405020303" pitchFamily="18" charset="0"/>
                          <a:cs typeface="Cambria"/>
                        </a:rPr>
                        <a:t>1</a:t>
                      </a:r>
                      <a:endParaRPr sz="1200" dirty="0">
                        <a:latin typeface="Georgia" panose="02040502050405020303" pitchFamily="18" charset="0"/>
                        <a:cs typeface="Cambria"/>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IN" sz="1200" dirty="0" smtClean="0">
                          <a:latin typeface="Georgia" panose="02040502050405020303" pitchFamily="18" charset="0"/>
                        </a:rPr>
                        <a:t>Interest Subsidy on Overseas Studies of OBCs and EBCs</a:t>
                      </a:r>
                    </a:p>
                    <a:p>
                      <a:pPr algn="just">
                        <a:lnSpc>
                          <a:spcPct val="100000"/>
                        </a:lnSpc>
                      </a:pPr>
                      <a:endParaRPr sz="1200" dirty="0">
                        <a:latin typeface="Georgia" panose="02040502050405020303" pitchFamily="18" charset="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25.00 </a:t>
                      </a:r>
                      <a:endParaRPr sz="1200">
                        <a:latin typeface="Georgia" panose="02040502050405020303" pitchFamily="18" charset="0"/>
                        <a:cs typeface="Times New Roman"/>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7.50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60.00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18.00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dirty="0" smtClean="0">
                          <a:latin typeface="Georgia" panose="02040502050405020303" pitchFamily="18" charset="0"/>
                          <a:cs typeface="Cambria"/>
                        </a:rPr>
                        <a:t>9.2</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National Fellowship for OBCs </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55.00</a:t>
                      </a:r>
                      <a:endParaRPr sz="120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16.50 </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190.13</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57.04</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dirty="0" smtClean="0">
                          <a:latin typeface="Georgia" panose="02040502050405020303" pitchFamily="18" charset="0"/>
                          <a:cs typeface="Cambria"/>
                        </a:rPr>
                        <a:t>10</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err="1" smtClean="0">
                          <a:latin typeface="Georgia" panose="02040502050405020303" pitchFamily="18" charset="0"/>
                        </a:rPr>
                        <a:t>Pradhan</a:t>
                      </a:r>
                      <a:r>
                        <a:rPr lang="en-IN" sz="1200" dirty="0" smtClean="0">
                          <a:latin typeface="Georgia" panose="02040502050405020303" pitchFamily="18" charset="0"/>
                        </a:rPr>
                        <a:t> </a:t>
                      </a:r>
                      <a:r>
                        <a:rPr lang="en-IN" sz="1200" dirty="0" err="1" smtClean="0">
                          <a:latin typeface="Georgia" panose="02040502050405020303" pitchFamily="18" charset="0"/>
                        </a:rPr>
                        <a:t>Mantri</a:t>
                      </a:r>
                      <a:r>
                        <a:rPr lang="en-IN" sz="1200" dirty="0" smtClean="0">
                          <a:latin typeface="Georgia" panose="02040502050405020303" pitchFamily="18" charset="0"/>
                        </a:rPr>
                        <a:t> Young Achievers Scholarship Award Scheme for Vibrant India (PM YASASVI) for OBCs, EBCs and DNTs</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1380.63</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414.19</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2190.00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657.00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9104" y="500252"/>
            <a:ext cx="11175696" cy="517449"/>
          </a:xfrm>
          <a:prstGeom prst="rect">
            <a:avLst/>
          </a:prstGeom>
        </p:spPr>
        <p:txBody>
          <a:bodyPr vert="horz" wrap="square" lIns="0" tIns="67945" rIns="0" bIns="0" rtlCol="0">
            <a:spAutoFit/>
          </a:bodyPr>
          <a:lstStyle/>
          <a:p>
            <a:pPr marL="12700" marR="5080">
              <a:lnSpc>
                <a:spcPts val="3460"/>
              </a:lnSpc>
              <a:spcBef>
                <a:spcPts val="535"/>
              </a:spcBef>
            </a:pPr>
            <a:r>
              <a:rPr sz="2400" dirty="0">
                <a:latin typeface="Palatino Linotype" panose="02040502050505030304" pitchFamily="18" charset="0"/>
              </a:rPr>
              <a:t>Allocations</a:t>
            </a:r>
            <a:r>
              <a:rPr sz="2400" spc="-70" dirty="0">
                <a:latin typeface="Palatino Linotype" panose="02040502050505030304" pitchFamily="18" charset="0"/>
              </a:rPr>
              <a:t> </a:t>
            </a:r>
            <a:r>
              <a:rPr sz="2400" dirty="0">
                <a:latin typeface="Palatino Linotype" panose="02040502050505030304" pitchFamily="18" charset="0"/>
              </a:rPr>
              <a:t>reported</a:t>
            </a:r>
            <a:r>
              <a:rPr sz="2400" spc="-35" dirty="0">
                <a:latin typeface="Palatino Linotype" panose="02040502050505030304" pitchFamily="18" charset="0"/>
              </a:rPr>
              <a:t> </a:t>
            </a:r>
            <a:r>
              <a:rPr sz="2400" dirty="0">
                <a:latin typeface="Palatino Linotype" panose="02040502050505030304" pitchFamily="18" charset="0"/>
              </a:rPr>
              <a:t>in</a:t>
            </a:r>
            <a:r>
              <a:rPr sz="2400" spc="-5" dirty="0">
                <a:latin typeface="Palatino Linotype" panose="02040502050505030304" pitchFamily="18" charset="0"/>
              </a:rPr>
              <a:t> </a:t>
            </a:r>
            <a:r>
              <a:rPr sz="2400" dirty="0">
                <a:latin typeface="Palatino Linotype" panose="02040502050505030304" pitchFamily="18" charset="0"/>
              </a:rPr>
              <a:t>the</a:t>
            </a:r>
            <a:r>
              <a:rPr sz="2400" spc="-25" dirty="0">
                <a:latin typeface="Palatino Linotype" panose="02040502050505030304" pitchFamily="18" charset="0"/>
              </a:rPr>
              <a:t> </a:t>
            </a:r>
            <a:r>
              <a:rPr sz="2400" dirty="0">
                <a:latin typeface="Palatino Linotype" panose="02040502050505030304" pitchFamily="18" charset="0"/>
              </a:rPr>
              <a:t>Gender</a:t>
            </a:r>
            <a:r>
              <a:rPr sz="2400" spc="-30" dirty="0">
                <a:latin typeface="Palatino Linotype" panose="02040502050505030304" pitchFamily="18" charset="0"/>
              </a:rPr>
              <a:t> </a:t>
            </a:r>
            <a:r>
              <a:rPr sz="2400" dirty="0">
                <a:latin typeface="Palatino Linotype" panose="02040502050505030304" pitchFamily="18" charset="0"/>
              </a:rPr>
              <a:t>Budget</a:t>
            </a:r>
            <a:r>
              <a:rPr sz="2400" spc="-30" dirty="0">
                <a:latin typeface="Palatino Linotype" panose="02040502050505030304" pitchFamily="18" charset="0"/>
              </a:rPr>
              <a:t> </a:t>
            </a:r>
            <a:r>
              <a:rPr sz="2400" dirty="0">
                <a:latin typeface="Palatino Linotype" panose="02040502050505030304" pitchFamily="18" charset="0"/>
              </a:rPr>
              <a:t>Statement</a:t>
            </a:r>
            <a:r>
              <a:rPr sz="2400" spc="-55" dirty="0">
                <a:latin typeface="Palatino Linotype" panose="02040502050505030304" pitchFamily="18" charset="0"/>
              </a:rPr>
              <a:t> </a:t>
            </a:r>
            <a:r>
              <a:rPr sz="2400" dirty="0">
                <a:latin typeface="Palatino Linotype" panose="02040502050505030304" pitchFamily="18" charset="0"/>
              </a:rPr>
              <a:t>in</a:t>
            </a:r>
            <a:r>
              <a:rPr sz="2400" spc="-5" dirty="0">
                <a:latin typeface="Palatino Linotype" panose="02040502050505030304" pitchFamily="18" charset="0"/>
              </a:rPr>
              <a:t> </a:t>
            </a:r>
            <a:r>
              <a:rPr lang="en-IN" sz="2400" spc="-25" dirty="0">
                <a:latin typeface="Palatino Linotype" panose="02040502050505030304" pitchFamily="18" charset="0"/>
              </a:rPr>
              <a:t>FY </a:t>
            </a:r>
            <a:r>
              <a:rPr lang="en-IN" sz="2400" dirty="0">
                <a:latin typeface="Palatino Linotype" panose="02040502050505030304" pitchFamily="18" charset="0"/>
              </a:rPr>
              <a:t>2024-</a:t>
            </a:r>
            <a:r>
              <a:rPr lang="en-IN" sz="2400" spc="-25" dirty="0">
                <a:latin typeface="Palatino Linotype" panose="02040502050505030304" pitchFamily="18" charset="0"/>
              </a:rPr>
              <a:t>25 &amp; FY 2025-26</a:t>
            </a:r>
            <a:endParaRPr sz="2400" spc="-25" dirty="0">
              <a:solidFill>
                <a:srgbClr val="FF0000"/>
              </a:solidFill>
              <a:latin typeface="Palatino Linotype" panose="02040502050505030304" pitchFamily="18" charset="0"/>
            </a:endParaRPr>
          </a:p>
        </p:txBody>
      </p:sp>
      <p:graphicFrame>
        <p:nvGraphicFramePr>
          <p:cNvPr id="3" name="object 3"/>
          <p:cNvGraphicFramePr>
            <a:graphicFrameLocks noGrp="1"/>
          </p:cNvGraphicFramePr>
          <p:nvPr>
            <p:extLst>
              <p:ext uri="{D42A27DB-BD31-4B8C-83A1-F6EECF244321}">
                <p14:modId xmlns:p14="http://schemas.microsoft.com/office/powerpoint/2010/main" val="1868690473"/>
              </p:ext>
            </p:extLst>
          </p:nvPr>
        </p:nvGraphicFramePr>
        <p:xfrm>
          <a:off x="914400" y="1524000"/>
          <a:ext cx="10254095" cy="4023990"/>
        </p:xfrm>
        <a:graphic>
          <a:graphicData uri="http://schemas.openxmlformats.org/drawingml/2006/table">
            <a:tbl>
              <a:tblPr firstRow="1" bandRow="1">
                <a:tableStyleId>{2D5ABB26-0587-4C30-8999-92F81FD0307C}</a:tableStyleId>
              </a:tblPr>
              <a:tblGrid>
                <a:gridCol w="427134"/>
                <a:gridCol w="3687666"/>
                <a:gridCol w="1219200"/>
                <a:gridCol w="1295400"/>
                <a:gridCol w="914400"/>
                <a:gridCol w="914400"/>
                <a:gridCol w="914400"/>
                <a:gridCol w="881495"/>
              </a:tblGrid>
              <a:tr h="677545">
                <a:tc rowSpan="2">
                  <a:txBody>
                    <a:bodyPr/>
                    <a:lstStyle/>
                    <a:p>
                      <a:pPr marL="68580">
                        <a:lnSpc>
                          <a:spcPts val="2090"/>
                        </a:lnSpc>
                      </a:pPr>
                      <a:r>
                        <a:rPr sz="1200" b="1" spc="-25" dirty="0">
                          <a:latin typeface="Georgia" panose="02040502050405020303" pitchFamily="18" charset="0"/>
                          <a:cs typeface="Palatino Linotype"/>
                        </a:rPr>
                        <a:t>Sl.</a:t>
                      </a:r>
                      <a:endParaRPr sz="1200" dirty="0">
                        <a:latin typeface="Georgia" panose="02040502050405020303" pitchFamily="18" charset="0"/>
                        <a:cs typeface="Palatino Linotype"/>
                      </a:endParaRPr>
                    </a:p>
                    <a:p>
                      <a:pPr marL="68580">
                        <a:lnSpc>
                          <a:spcPct val="100000"/>
                        </a:lnSpc>
                        <a:spcBef>
                          <a:spcPts val="155"/>
                        </a:spcBef>
                      </a:pPr>
                      <a:r>
                        <a:rPr sz="1200" b="1" spc="-25" dirty="0">
                          <a:latin typeface="Georgia" panose="02040502050405020303" pitchFamily="18" charset="0"/>
                          <a:cs typeface="Palatino Linotype"/>
                        </a:rPr>
                        <a:t>No.</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rowSpan="2">
                  <a:txBody>
                    <a:bodyPr/>
                    <a:lstStyle/>
                    <a:p>
                      <a:pPr marL="68580">
                        <a:lnSpc>
                          <a:spcPts val="2090"/>
                        </a:lnSpc>
                      </a:pPr>
                      <a:r>
                        <a:rPr sz="1200" b="1" dirty="0">
                          <a:latin typeface="Georgia" panose="02040502050405020303" pitchFamily="18" charset="0"/>
                          <a:cs typeface="Palatino Linotype"/>
                        </a:rPr>
                        <a:t>Name</a:t>
                      </a:r>
                      <a:r>
                        <a:rPr sz="1200" b="1" spc="-35" dirty="0">
                          <a:latin typeface="Georgia" panose="02040502050405020303" pitchFamily="18" charset="0"/>
                          <a:cs typeface="Palatino Linotype"/>
                        </a:rPr>
                        <a:t> </a:t>
                      </a:r>
                      <a:r>
                        <a:rPr sz="1200" b="1" dirty="0">
                          <a:latin typeface="Georgia" panose="02040502050405020303" pitchFamily="18" charset="0"/>
                          <a:cs typeface="Palatino Linotype"/>
                        </a:rPr>
                        <a:t>of</a:t>
                      </a:r>
                      <a:r>
                        <a:rPr sz="1200" b="1" spc="-30" dirty="0">
                          <a:latin typeface="Georgia" panose="02040502050405020303" pitchFamily="18" charset="0"/>
                          <a:cs typeface="Palatino Linotype"/>
                        </a:rPr>
                        <a:t> </a:t>
                      </a:r>
                      <a:r>
                        <a:rPr sz="1200" b="1" spc="-25" dirty="0">
                          <a:latin typeface="Georgia" panose="02040502050405020303" pitchFamily="18" charset="0"/>
                          <a:cs typeface="Palatino Linotype"/>
                        </a:rPr>
                        <a:t>the</a:t>
                      </a:r>
                      <a:endParaRPr sz="1200" dirty="0">
                        <a:latin typeface="Georgia" panose="02040502050405020303" pitchFamily="18" charset="0"/>
                        <a:cs typeface="Palatino Linotype"/>
                      </a:endParaRPr>
                    </a:p>
                    <a:p>
                      <a:pPr marL="68580">
                        <a:lnSpc>
                          <a:spcPct val="100000"/>
                        </a:lnSpc>
                        <a:spcBef>
                          <a:spcPts val="155"/>
                        </a:spcBef>
                      </a:pPr>
                      <a:r>
                        <a:rPr sz="1200" b="1" spc="-10" dirty="0">
                          <a:latin typeface="Georgia" panose="02040502050405020303" pitchFamily="18" charset="0"/>
                          <a:cs typeface="Palatino Linotype"/>
                        </a:rPr>
                        <a:t>Scheme</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rowSpan="2">
                  <a:txBody>
                    <a:bodyPr/>
                    <a:lstStyle/>
                    <a:p>
                      <a:pPr marL="68580">
                        <a:lnSpc>
                          <a:spcPts val="2090"/>
                        </a:lnSpc>
                      </a:pPr>
                      <a:r>
                        <a:rPr sz="1200" b="1" dirty="0">
                          <a:solidFill>
                            <a:schemeClr val="tx1"/>
                          </a:solidFill>
                          <a:latin typeface="Georgia" panose="02040502050405020303" pitchFamily="18" charset="0"/>
                          <a:cs typeface="Palatino Linotype"/>
                        </a:rPr>
                        <a:t>Total</a:t>
                      </a:r>
                      <a:r>
                        <a:rPr sz="1200" b="1" spc="-35" dirty="0">
                          <a:solidFill>
                            <a:schemeClr val="tx1"/>
                          </a:solidFill>
                          <a:latin typeface="Georgia" panose="02040502050405020303" pitchFamily="18" charset="0"/>
                          <a:cs typeface="Palatino Linotype"/>
                        </a:rPr>
                        <a:t> </a:t>
                      </a:r>
                      <a:r>
                        <a:rPr lang="en-US" sz="1200" b="1" spc="-25" dirty="0" smtClean="0">
                          <a:solidFill>
                            <a:schemeClr val="tx1"/>
                          </a:solidFill>
                          <a:latin typeface="Georgia" panose="02040502050405020303" pitchFamily="18" charset="0"/>
                          <a:cs typeface="Palatino Linotype"/>
                        </a:rPr>
                        <a:t>R</a:t>
                      </a:r>
                      <a:r>
                        <a:rPr sz="1200" b="1" spc="-25" dirty="0" smtClean="0">
                          <a:solidFill>
                            <a:schemeClr val="tx1"/>
                          </a:solidFill>
                          <a:latin typeface="Georgia" panose="02040502050405020303" pitchFamily="18" charset="0"/>
                          <a:cs typeface="Palatino Linotype"/>
                        </a:rPr>
                        <a:t>E</a:t>
                      </a:r>
                      <a:endParaRPr sz="1200" dirty="0">
                        <a:solidFill>
                          <a:schemeClr val="tx1"/>
                        </a:solidFill>
                        <a:latin typeface="Georgia" panose="02040502050405020303" pitchFamily="18" charset="0"/>
                        <a:cs typeface="Palatino Linotype"/>
                      </a:endParaRPr>
                    </a:p>
                    <a:p>
                      <a:pPr marL="68580">
                        <a:lnSpc>
                          <a:spcPct val="100000"/>
                        </a:lnSpc>
                        <a:spcBef>
                          <a:spcPts val="155"/>
                        </a:spcBef>
                      </a:pP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marL="68580">
                        <a:lnSpc>
                          <a:spcPct val="100000"/>
                        </a:lnSpc>
                        <a:spcBef>
                          <a:spcPts val="160"/>
                        </a:spcBef>
                      </a:pPr>
                      <a:r>
                        <a:rPr sz="1200" dirty="0">
                          <a:solidFill>
                            <a:schemeClr val="tx1"/>
                          </a:solidFill>
                          <a:latin typeface="Georgia" panose="02040502050405020303" pitchFamily="18" charset="0"/>
                          <a:cs typeface="Cambria"/>
                        </a:rPr>
                        <a:t>(Rs.</a:t>
                      </a:r>
                      <a:r>
                        <a:rPr sz="1200" spc="110" dirty="0">
                          <a:solidFill>
                            <a:schemeClr val="tx1"/>
                          </a:solidFill>
                          <a:latin typeface="Georgia" panose="02040502050405020303" pitchFamily="18" charset="0"/>
                          <a:cs typeface="Cambria"/>
                        </a:rPr>
                        <a:t> </a:t>
                      </a:r>
                      <a:r>
                        <a:rPr lang="hi-IN" sz="1200" spc="-20" dirty="0" smtClean="0">
                          <a:solidFill>
                            <a:schemeClr val="tx1"/>
                          </a:solidFill>
                          <a:latin typeface="Georgia" panose="02040502050405020303" pitchFamily="18" charset="0"/>
                          <a:cs typeface="Cambria"/>
                        </a:rPr>
                        <a:t>Crore</a:t>
                      </a:r>
                      <a:r>
                        <a:rPr sz="1200" spc="-20" dirty="0" smtClean="0">
                          <a:solidFill>
                            <a:schemeClr val="tx1"/>
                          </a:solidFill>
                          <a:latin typeface="Georgia" panose="02040502050405020303" pitchFamily="18" charset="0"/>
                          <a:cs typeface="Cambria"/>
                        </a:rPr>
                        <a:t>)</a:t>
                      </a:r>
                      <a:endParaRPr sz="1200" dirty="0">
                        <a:solidFill>
                          <a:schemeClr val="tx1"/>
                        </a:solidFill>
                        <a:latin typeface="Georgia" panose="02040502050405020303" pitchFamily="18" charset="0"/>
                        <a:cs typeface="Cambria"/>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ts val="2090"/>
                        </a:lnSpc>
                      </a:pPr>
                      <a:r>
                        <a:rPr sz="1200" b="1" dirty="0">
                          <a:solidFill>
                            <a:schemeClr val="tx1"/>
                          </a:solidFill>
                          <a:latin typeface="Georgia" panose="02040502050405020303" pitchFamily="18" charset="0"/>
                          <a:cs typeface="Palatino Linotype"/>
                        </a:rPr>
                        <a:t>Allocation</a:t>
                      </a:r>
                      <a:r>
                        <a:rPr sz="1200" b="1" spc="-1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in</a:t>
                      </a:r>
                      <a:r>
                        <a:rPr sz="1200" b="1" spc="-5"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GBS</a:t>
                      </a:r>
                      <a:r>
                        <a:rPr sz="1200" b="1" spc="5" dirty="0">
                          <a:solidFill>
                            <a:schemeClr val="tx1"/>
                          </a:solidFill>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a:solidFill>
                            <a:schemeClr val="tx1"/>
                          </a:solidFill>
                          <a:latin typeface="Georgia" panose="02040502050405020303" pitchFamily="18" charset="0"/>
                          <a:cs typeface="Cambria"/>
                        </a:rPr>
                        <a:t>(Rs.</a:t>
                      </a:r>
                      <a:r>
                        <a:rPr sz="1200" spc="105" dirty="0">
                          <a:solidFill>
                            <a:schemeClr val="tx1"/>
                          </a:solidFill>
                          <a:latin typeface="Georgia" panose="02040502050405020303" pitchFamily="18" charset="0"/>
                          <a:cs typeface="Cambria"/>
                        </a:rPr>
                        <a:t> </a:t>
                      </a:r>
                      <a:r>
                        <a:rPr lang="en-US" sz="1200" spc="105" dirty="0" smtClean="0">
                          <a:solidFill>
                            <a:schemeClr val="tx1"/>
                          </a:solidFill>
                          <a:latin typeface="Georgia" panose="02040502050405020303" pitchFamily="18" charset="0"/>
                          <a:cs typeface="Cambria"/>
                        </a:rPr>
                        <a:t>in</a:t>
                      </a:r>
                      <a:r>
                        <a:rPr lang="en-US" sz="1200" spc="105" baseline="0" dirty="0" smtClean="0">
                          <a:solidFill>
                            <a:schemeClr val="tx1"/>
                          </a:solidFill>
                          <a:latin typeface="Georgia" panose="02040502050405020303" pitchFamily="18" charset="0"/>
                          <a:cs typeface="Cambria"/>
                        </a:rPr>
                        <a:t> </a:t>
                      </a:r>
                      <a:r>
                        <a:rPr lang="hi-IN" sz="1200" spc="-10" dirty="0" smtClean="0">
                          <a:solidFill>
                            <a:schemeClr val="tx1"/>
                          </a:solidFill>
                          <a:latin typeface="Georgia" panose="02040502050405020303" pitchFamily="18" charset="0"/>
                          <a:cs typeface="Cambria"/>
                        </a:rPr>
                        <a:t>Crore</a:t>
                      </a:r>
                      <a:r>
                        <a:rPr sz="1200" spc="-10" dirty="0" smtClean="0">
                          <a:solidFill>
                            <a:schemeClr val="tx1"/>
                          </a:solidFill>
                          <a:latin typeface="Georgia" panose="02040502050405020303" pitchFamily="18" charset="0"/>
                          <a:cs typeface="Cambria"/>
                        </a:rPr>
                        <a:t>)</a:t>
                      </a:r>
                      <a:endParaRPr sz="1200" dirty="0">
                        <a:solidFill>
                          <a:schemeClr val="tx1"/>
                        </a:solidFill>
                        <a:latin typeface="Georgia" panose="02040502050405020303" pitchFamily="18" charset="0"/>
                        <a:cs typeface="Cambria"/>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nSpc>
                          <a:spcPts val="2035"/>
                        </a:lnSpc>
                      </a:pPr>
                      <a:r>
                        <a:rPr sz="1200" b="1" dirty="0">
                          <a:solidFill>
                            <a:schemeClr val="tx1"/>
                          </a:solidFill>
                          <a:latin typeface="Georgia" panose="02040502050405020303" pitchFamily="18" charset="0"/>
                          <a:cs typeface="Palatino Linotype"/>
                        </a:rPr>
                        <a:t>%</a:t>
                      </a:r>
                      <a:r>
                        <a:rPr sz="1200" b="1" spc="-2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of</a:t>
                      </a:r>
                      <a:r>
                        <a:rPr sz="1200" b="1" spc="-2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total</a:t>
                      </a:r>
                      <a:r>
                        <a:rPr sz="1200" b="1" spc="-15" dirty="0">
                          <a:solidFill>
                            <a:schemeClr val="tx1"/>
                          </a:solidFill>
                          <a:latin typeface="Georgia" panose="02040502050405020303" pitchFamily="18" charset="0"/>
                          <a:cs typeface="Palatino Linotype"/>
                        </a:rPr>
                        <a:t> </a:t>
                      </a:r>
                      <a:r>
                        <a:rPr lang="en-US" sz="1200" b="1" spc="-25" dirty="0" smtClean="0">
                          <a:solidFill>
                            <a:schemeClr val="tx1"/>
                          </a:solidFill>
                          <a:latin typeface="Georgia" panose="02040502050405020303" pitchFamily="18" charset="0"/>
                          <a:cs typeface="Palatino Linotype"/>
                        </a:rPr>
                        <a:t>R</a:t>
                      </a:r>
                      <a:r>
                        <a:rPr sz="1200" b="1" spc="-25" dirty="0" smtClean="0">
                          <a:solidFill>
                            <a:schemeClr val="tx1"/>
                          </a:solidFill>
                          <a:latin typeface="Georgia" panose="02040502050405020303" pitchFamily="18" charset="0"/>
                          <a:cs typeface="Palatino Linotype"/>
                        </a:rPr>
                        <a:t>E</a:t>
                      </a:r>
                      <a:endParaRPr sz="1200" dirty="0">
                        <a:solidFill>
                          <a:schemeClr val="tx1"/>
                        </a:solidFill>
                        <a:latin typeface="Georgia" panose="02040502050405020303" pitchFamily="18" charset="0"/>
                        <a:cs typeface="Palatino Linotype"/>
                      </a:endParaRPr>
                    </a:p>
                    <a:p>
                      <a:pPr marL="69850">
                        <a:lnSpc>
                          <a:spcPts val="2155"/>
                        </a:lnSpc>
                      </a:pPr>
                      <a:r>
                        <a:rPr sz="1200" b="1" dirty="0">
                          <a:solidFill>
                            <a:schemeClr val="tx1"/>
                          </a:solidFill>
                          <a:latin typeface="Georgia" panose="02040502050405020303" pitchFamily="18" charset="0"/>
                          <a:cs typeface="Palatino Linotype"/>
                        </a:rPr>
                        <a:t>reported</a:t>
                      </a:r>
                      <a:r>
                        <a:rPr sz="1200" b="1" spc="-15"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in</a:t>
                      </a:r>
                      <a:r>
                        <a:rPr sz="1200" b="1" spc="-10" dirty="0">
                          <a:solidFill>
                            <a:schemeClr val="tx1"/>
                          </a:solidFill>
                          <a:latin typeface="Georgia" panose="02040502050405020303" pitchFamily="18" charset="0"/>
                          <a:cs typeface="Palatino Linotype"/>
                        </a:rPr>
                        <a:t> </a:t>
                      </a:r>
                      <a:r>
                        <a:rPr sz="1200" b="1" spc="-25" dirty="0">
                          <a:solidFill>
                            <a:schemeClr val="tx1"/>
                          </a:solidFill>
                          <a:latin typeface="Georgia" panose="02040502050405020303" pitchFamily="18" charset="0"/>
                          <a:cs typeface="Palatino Linotype"/>
                        </a:rPr>
                        <a:t>GBS</a:t>
                      </a:r>
                      <a:endParaRPr sz="1200" dirty="0">
                        <a:solidFill>
                          <a:schemeClr val="tx1"/>
                        </a:solidFill>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8580">
                        <a:lnSpc>
                          <a:spcPts val="2090"/>
                        </a:lnSpc>
                      </a:pPr>
                      <a:r>
                        <a:rPr lang="en-IN" sz="1200" b="1" dirty="0" smtClean="0">
                          <a:solidFill>
                            <a:schemeClr val="tx1"/>
                          </a:solidFill>
                          <a:latin typeface="Georgia" panose="02040502050405020303" pitchFamily="18" charset="0"/>
                          <a:cs typeface="Palatino Linotype"/>
                        </a:rPr>
                        <a:t>Total</a:t>
                      </a:r>
                      <a:r>
                        <a:rPr lang="en-IN" sz="1200" b="1" spc="-35" dirty="0" smtClean="0">
                          <a:solidFill>
                            <a:schemeClr val="tx1"/>
                          </a:solidFill>
                          <a:latin typeface="Georgia" panose="02040502050405020303" pitchFamily="18" charset="0"/>
                          <a:cs typeface="Palatino Linotype"/>
                        </a:rPr>
                        <a:t> </a:t>
                      </a:r>
                      <a:r>
                        <a:rPr lang="en-IN" sz="1200" b="1" spc="-25" dirty="0" smtClean="0">
                          <a:solidFill>
                            <a:schemeClr val="tx1"/>
                          </a:solidFill>
                          <a:latin typeface="Georgia" panose="02040502050405020303" pitchFamily="18" charset="0"/>
                          <a:cs typeface="Palatino Linotype"/>
                        </a:rPr>
                        <a:t>BE</a:t>
                      </a:r>
                      <a:endParaRPr lang="en-IN" sz="1200" dirty="0" smtClean="0">
                        <a:solidFill>
                          <a:schemeClr val="tx1"/>
                        </a:solidFill>
                        <a:latin typeface="Georgia" panose="02040502050405020303" pitchFamily="18" charset="0"/>
                        <a:cs typeface="Palatino Linotype"/>
                      </a:endParaRPr>
                    </a:p>
                    <a:p>
                      <a:pPr marL="68580">
                        <a:lnSpc>
                          <a:spcPct val="100000"/>
                        </a:lnSpc>
                        <a:spcBef>
                          <a:spcPts val="155"/>
                        </a:spcBef>
                      </a:pPr>
                      <a:r>
                        <a:rPr lang="en-IN" sz="1200" b="1" spc="-10" dirty="0" smtClean="0">
                          <a:solidFill>
                            <a:schemeClr val="tx1"/>
                          </a:solidFill>
                          <a:latin typeface="Georgia" panose="02040502050405020303" pitchFamily="18" charset="0"/>
                          <a:cs typeface="Palatino Linotype"/>
                        </a:rPr>
                        <a:t>2025-</a:t>
                      </a:r>
                      <a:r>
                        <a:rPr lang="en-IN" sz="1200" b="1" spc="-25" dirty="0" smtClean="0">
                          <a:solidFill>
                            <a:schemeClr val="tx1"/>
                          </a:solidFill>
                          <a:latin typeface="Georgia" panose="02040502050405020303" pitchFamily="18" charset="0"/>
                          <a:cs typeface="Palatino Linotype"/>
                        </a:rPr>
                        <a:t>26</a:t>
                      </a:r>
                      <a:endParaRPr lang="en-IN" sz="1200" dirty="0" smtClean="0">
                        <a:solidFill>
                          <a:schemeClr val="tx1"/>
                        </a:solidFill>
                        <a:latin typeface="Georgia" panose="02040502050405020303" pitchFamily="18" charset="0"/>
                        <a:cs typeface="Palatino Linotype"/>
                      </a:endParaRPr>
                    </a:p>
                    <a:p>
                      <a:pPr marL="68580">
                        <a:lnSpc>
                          <a:spcPct val="100000"/>
                        </a:lnSpc>
                        <a:spcBef>
                          <a:spcPts val="160"/>
                        </a:spcBef>
                      </a:pPr>
                      <a:r>
                        <a:rPr lang="en-IN" sz="1200" dirty="0" smtClean="0">
                          <a:solidFill>
                            <a:schemeClr val="tx1"/>
                          </a:solidFill>
                          <a:latin typeface="Georgia" panose="02040502050405020303" pitchFamily="18" charset="0"/>
                          <a:cs typeface="Cambria"/>
                        </a:rPr>
                        <a:t>(</a:t>
                      </a:r>
                      <a:r>
                        <a:rPr lang="en-IN" sz="1200" dirty="0" err="1" smtClean="0">
                          <a:solidFill>
                            <a:schemeClr val="tx1"/>
                          </a:solidFill>
                          <a:latin typeface="Georgia" panose="02040502050405020303" pitchFamily="18" charset="0"/>
                          <a:cs typeface="Cambria"/>
                        </a:rPr>
                        <a:t>Rs</a:t>
                      </a:r>
                      <a:r>
                        <a:rPr lang="en-IN" sz="1200" dirty="0" smtClean="0">
                          <a:solidFill>
                            <a:schemeClr val="tx1"/>
                          </a:solidFill>
                          <a:latin typeface="Georgia" panose="02040502050405020303" pitchFamily="18" charset="0"/>
                          <a:cs typeface="Cambria"/>
                        </a:rPr>
                        <a:t>.</a:t>
                      </a:r>
                      <a:r>
                        <a:rPr lang="en-IN" sz="1200" spc="110" dirty="0" smtClean="0">
                          <a:solidFill>
                            <a:schemeClr val="tx1"/>
                          </a:solidFill>
                          <a:latin typeface="Georgia" panose="02040502050405020303" pitchFamily="18" charset="0"/>
                          <a:cs typeface="Cambria"/>
                        </a:rPr>
                        <a:t> </a:t>
                      </a:r>
                      <a:r>
                        <a:rPr lang="en-IN" sz="1200" spc="-20" dirty="0" smtClean="0">
                          <a:solidFill>
                            <a:schemeClr val="tx1"/>
                          </a:solidFill>
                          <a:latin typeface="Georgia" panose="02040502050405020303" pitchFamily="18" charset="0"/>
                          <a:cs typeface="Cambria"/>
                        </a:rPr>
                        <a:t>Crore)</a:t>
                      </a:r>
                      <a:endParaRPr sz="1200" dirty="0">
                        <a:solidFill>
                          <a:schemeClr val="tx1"/>
                        </a:solidFill>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ts val="2090"/>
                        </a:lnSpc>
                      </a:pPr>
                      <a:r>
                        <a:rPr sz="1200" b="1" dirty="0">
                          <a:solidFill>
                            <a:schemeClr val="tx1"/>
                          </a:solidFill>
                          <a:latin typeface="Georgia" panose="02040502050405020303" pitchFamily="18" charset="0"/>
                          <a:cs typeface="Palatino Linotype"/>
                        </a:rPr>
                        <a:t>Allocation</a:t>
                      </a:r>
                      <a:r>
                        <a:rPr sz="1200" b="1" spc="-1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in</a:t>
                      </a:r>
                      <a:r>
                        <a:rPr sz="1200" b="1" spc="-5"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GBS</a:t>
                      </a:r>
                      <a:r>
                        <a:rPr sz="1200" b="1" spc="5" dirty="0">
                          <a:solidFill>
                            <a:schemeClr val="tx1"/>
                          </a:solidFill>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en-US" sz="1200" b="1" spc="-10" dirty="0" smtClean="0">
                          <a:solidFill>
                            <a:schemeClr val="tx1"/>
                          </a:solidFill>
                          <a:latin typeface="Georgia" panose="02040502050405020303" pitchFamily="18" charset="0"/>
                          <a:cs typeface="Palatino Linotype"/>
                        </a:rPr>
                        <a:t>5</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en-US" sz="1200" b="1" spc="-25" dirty="0" smtClean="0">
                          <a:solidFill>
                            <a:schemeClr val="tx1"/>
                          </a:solidFill>
                          <a:latin typeface="Georgia" panose="02040502050405020303" pitchFamily="18" charset="0"/>
                          <a:cs typeface="Palatino Linotype"/>
                        </a:rPr>
                        <a:t>6</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a:solidFill>
                            <a:schemeClr val="tx1"/>
                          </a:solidFill>
                          <a:latin typeface="Georgia" panose="02040502050405020303" pitchFamily="18" charset="0"/>
                          <a:cs typeface="Cambria"/>
                        </a:rPr>
                        <a:t>(Rs.</a:t>
                      </a:r>
                      <a:r>
                        <a:rPr sz="1200" spc="105" dirty="0">
                          <a:solidFill>
                            <a:schemeClr val="tx1"/>
                          </a:solidFill>
                          <a:latin typeface="Georgia" panose="02040502050405020303" pitchFamily="18" charset="0"/>
                          <a:cs typeface="Cambria"/>
                        </a:rPr>
                        <a:t> </a:t>
                      </a:r>
                      <a:r>
                        <a:rPr lang="hi-IN" sz="1200" spc="-20" dirty="0" smtClean="0">
                          <a:solidFill>
                            <a:schemeClr val="tx1"/>
                          </a:solidFill>
                          <a:latin typeface="Georgia" panose="02040502050405020303" pitchFamily="18" charset="0"/>
                          <a:cs typeface="Cambria"/>
                        </a:rPr>
                        <a:t>Crore</a:t>
                      </a:r>
                      <a:r>
                        <a:rPr sz="1200" spc="-10" dirty="0" smtClean="0">
                          <a:solidFill>
                            <a:schemeClr val="tx1"/>
                          </a:solidFill>
                          <a:latin typeface="Georgia" panose="02040502050405020303" pitchFamily="18" charset="0"/>
                          <a:cs typeface="Cambria"/>
                        </a:rPr>
                        <a:t>)</a:t>
                      </a:r>
                      <a:endParaRPr sz="1200" dirty="0">
                        <a:solidFill>
                          <a:schemeClr val="tx1"/>
                        </a:solidFill>
                        <a:latin typeface="Georgia" panose="02040502050405020303" pitchFamily="18" charset="0"/>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nSpc>
                          <a:spcPts val="2035"/>
                        </a:lnSpc>
                      </a:pPr>
                      <a:r>
                        <a:rPr lang="en-US" sz="1200" b="1" dirty="0" smtClean="0">
                          <a:latin typeface="Georgia" panose="02040502050405020303" pitchFamily="18" charset="0"/>
                          <a:cs typeface="Palatino Linotype"/>
                        </a:rPr>
                        <a:t>%</a:t>
                      </a:r>
                      <a:r>
                        <a:rPr lang="en-US" sz="1200" b="1" spc="-20"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of</a:t>
                      </a:r>
                      <a:r>
                        <a:rPr lang="en-US" sz="1200" b="1" spc="-20"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total</a:t>
                      </a:r>
                      <a:r>
                        <a:rPr lang="en-US" sz="1200" b="1" spc="-15" dirty="0" smtClean="0">
                          <a:latin typeface="Georgia" panose="02040502050405020303" pitchFamily="18" charset="0"/>
                          <a:cs typeface="Palatino Linotype"/>
                        </a:rPr>
                        <a:t> </a:t>
                      </a:r>
                      <a:r>
                        <a:rPr lang="en-US" sz="1200" b="1" spc="-25" dirty="0" smtClean="0">
                          <a:latin typeface="Georgia" panose="02040502050405020303" pitchFamily="18" charset="0"/>
                          <a:cs typeface="Palatino Linotype"/>
                        </a:rPr>
                        <a:t>BE</a:t>
                      </a:r>
                      <a:endParaRPr lang="en-US" sz="1200" dirty="0" smtClean="0">
                        <a:latin typeface="Georgia" panose="02040502050405020303" pitchFamily="18" charset="0"/>
                        <a:cs typeface="Palatino Linotype"/>
                      </a:endParaRPr>
                    </a:p>
                    <a:p>
                      <a:pPr marL="69850">
                        <a:lnSpc>
                          <a:spcPts val="2155"/>
                        </a:lnSpc>
                      </a:pPr>
                      <a:r>
                        <a:rPr lang="en-US" sz="1200" b="1" dirty="0" smtClean="0">
                          <a:latin typeface="Georgia" panose="02040502050405020303" pitchFamily="18" charset="0"/>
                          <a:cs typeface="Palatino Linotype"/>
                        </a:rPr>
                        <a:t>reported</a:t>
                      </a:r>
                      <a:r>
                        <a:rPr lang="en-US" sz="1200" b="1" spc="-15"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in</a:t>
                      </a:r>
                      <a:r>
                        <a:rPr lang="en-US" sz="1200" b="1" spc="-10" dirty="0" smtClean="0">
                          <a:latin typeface="Georgia" panose="02040502050405020303" pitchFamily="18" charset="0"/>
                          <a:cs typeface="Palatino Linotype"/>
                        </a:rPr>
                        <a:t> </a:t>
                      </a:r>
                      <a:r>
                        <a:rPr lang="en-US" sz="1200" b="1" spc="-25" dirty="0" smtClean="0">
                          <a:latin typeface="Georgia" panose="02040502050405020303" pitchFamily="18" charset="0"/>
                          <a:cs typeface="Palatino Linotype"/>
                        </a:rPr>
                        <a:t>GBS</a:t>
                      </a:r>
                      <a:endParaRPr lang="en-US" sz="1200" dirty="0" smtClean="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76884">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a:txBody>
                    <a:bodyPr/>
                    <a:lstStyle/>
                    <a:p>
                      <a:pPr marL="69215">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215">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dirty="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spc="-50" dirty="0" smtClean="0">
                          <a:latin typeface="Georgia" panose="02040502050405020303" pitchFamily="18" charset="0"/>
                          <a:cs typeface="Cambria"/>
                        </a:rPr>
                        <a:t>10.1</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Post </a:t>
                      </a:r>
                      <a:r>
                        <a:rPr lang="en-IN" sz="1200" dirty="0" err="1" smtClean="0">
                          <a:latin typeface="Georgia" panose="02040502050405020303" pitchFamily="18" charset="0"/>
                        </a:rPr>
                        <a:t>Matric</a:t>
                      </a:r>
                      <a:r>
                        <a:rPr lang="en-IN" sz="1200" dirty="0" smtClean="0">
                          <a:latin typeface="Georgia" panose="02040502050405020303" pitchFamily="18" charset="0"/>
                        </a:rPr>
                        <a:t> Scholarship for OBCs, EBCs and DNTs</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921.00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276.30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1250.00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375.00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6570">
                <a:tc>
                  <a:txBody>
                    <a:bodyPr/>
                    <a:lstStyle/>
                    <a:p>
                      <a:pPr marL="635" algn="ctr">
                        <a:lnSpc>
                          <a:spcPts val="2095"/>
                        </a:lnSpc>
                      </a:pPr>
                      <a:r>
                        <a:rPr lang="en-US" sz="1200" spc="-50" dirty="0" smtClean="0">
                          <a:latin typeface="Georgia" panose="02040502050405020303" pitchFamily="18" charset="0"/>
                          <a:cs typeface="Cambria"/>
                        </a:rPr>
                        <a:t>10.2</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Pre </a:t>
                      </a:r>
                      <a:r>
                        <a:rPr lang="en-IN" sz="1200" dirty="0" err="1" smtClean="0">
                          <a:latin typeface="Georgia" panose="02040502050405020303" pitchFamily="18" charset="0"/>
                        </a:rPr>
                        <a:t>Matric</a:t>
                      </a:r>
                      <a:r>
                        <a:rPr lang="en-IN" sz="1200" dirty="0" smtClean="0">
                          <a:latin typeface="Georgia" panose="02040502050405020303" pitchFamily="18" charset="0"/>
                        </a:rPr>
                        <a:t> Scholarship for OBCs, EBCs and DNTs</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210.00 </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63.00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90.00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spc="-50" dirty="0" smtClean="0">
                          <a:latin typeface="Georgia" panose="02040502050405020303" pitchFamily="18" charset="0"/>
                          <a:cs typeface="Cambria"/>
                        </a:rPr>
                        <a:t>10.3</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Top Class School</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rPr>
                        <a:t>60.00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18.00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100.00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spc="-50" dirty="0" smtClean="0">
                          <a:latin typeface="Georgia" panose="02040502050405020303" pitchFamily="18" charset="0"/>
                          <a:cs typeface="Cambria"/>
                        </a:rPr>
                        <a:t>10.4</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r>
                        <a:rPr lang="en-IN" sz="1200" dirty="0" smtClean="0">
                          <a:latin typeface="Georgia" panose="02040502050405020303" pitchFamily="18" charset="0"/>
                        </a:rPr>
                        <a:t>Top Class College</a:t>
                      </a:r>
                      <a:endParaRPr lang="en-IN" sz="1200" dirty="0">
                        <a:latin typeface="Georgia" panose="02040502050405020303" pitchFamily="18" charset="0"/>
                      </a:endParaRPr>
                    </a:p>
                  </a:txBody>
                  <a:tcP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159.63</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IN" sz="1200" dirty="0" smtClean="0">
                          <a:latin typeface="Georgia" panose="02040502050405020303" pitchFamily="18" charset="0"/>
                        </a:rPr>
                        <a:t>47.89</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500.00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150.00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marL="635" algn="ctr">
                        <a:lnSpc>
                          <a:spcPts val="2095"/>
                        </a:lnSpc>
                      </a:pPr>
                      <a:r>
                        <a:rPr lang="en-US" sz="1200" dirty="0" smtClean="0">
                          <a:latin typeface="Georgia" panose="02040502050405020303" pitchFamily="18" charset="0"/>
                          <a:cs typeface="Cambria"/>
                        </a:rPr>
                        <a:t>10.5</a:t>
                      </a:r>
                      <a:endParaRPr sz="1200" dirty="0">
                        <a:latin typeface="Georgia" panose="02040502050405020303" pitchFamily="18" charset="0"/>
                        <a:cs typeface="Cambria"/>
                      </a:endParaRPr>
                    </a:p>
                  </a:txBody>
                  <a:tcPr marL="0" marR="0" marT="0"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smtClean="0">
                          <a:latin typeface="Georgia" panose="02040502050405020303" pitchFamily="18" charset="0"/>
                        </a:rPr>
                        <a:t>Boys and Girls Hostel for OBCs</a:t>
                      </a:r>
                      <a:endParaRPr lang="en-IN" sz="1200" dirty="0">
                        <a:latin typeface="Georgia" panose="02040502050405020303" pitchFamily="18"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9.00 </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40.00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12.00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9104" y="500252"/>
            <a:ext cx="11175696" cy="517449"/>
          </a:xfrm>
          <a:prstGeom prst="rect">
            <a:avLst/>
          </a:prstGeom>
        </p:spPr>
        <p:txBody>
          <a:bodyPr vert="horz" wrap="square" lIns="0" tIns="67945" rIns="0" bIns="0" rtlCol="0">
            <a:spAutoFit/>
          </a:bodyPr>
          <a:lstStyle/>
          <a:p>
            <a:pPr marL="12700" marR="5080">
              <a:lnSpc>
                <a:spcPts val="3460"/>
              </a:lnSpc>
              <a:spcBef>
                <a:spcPts val="535"/>
              </a:spcBef>
            </a:pPr>
            <a:r>
              <a:rPr sz="2400" dirty="0"/>
              <a:t>Allocations</a:t>
            </a:r>
            <a:r>
              <a:rPr sz="2400" spc="-70" dirty="0"/>
              <a:t> </a:t>
            </a:r>
            <a:r>
              <a:rPr sz="2400" dirty="0"/>
              <a:t>reported</a:t>
            </a:r>
            <a:r>
              <a:rPr sz="2400" spc="-35" dirty="0"/>
              <a:t> </a:t>
            </a:r>
            <a:r>
              <a:rPr sz="2400" dirty="0"/>
              <a:t>in</a:t>
            </a:r>
            <a:r>
              <a:rPr sz="2400" spc="-5" dirty="0"/>
              <a:t> </a:t>
            </a:r>
            <a:r>
              <a:rPr sz="2400" dirty="0"/>
              <a:t>the</a:t>
            </a:r>
            <a:r>
              <a:rPr sz="2400" spc="-25" dirty="0"/>
              <a:t> </a:t>
            </a:r>
            <a:r>
              <a:rPr sz="2400" dirty="0"/>
              <a:t>Gender</a:t>
            </a:r>
            <a:r>
              <a:rPr sz="2400" spc="-30" dirty="0"/>
              <a:t> </a:t>
            </a:r>
            <a:r>
              <a:rPr sz="2400" dirty="0"/>
              <a:t>Budget</a:t>
            </a:r>
            <a:r>
              <a:rPr sz="2400" spc="-30" dirty="0"/>
              <a:t> </a:t>
            </a:r>
            <a:r>
              <a:rPr sz="2400" dirty="0"/>
              <a:t>Statement</a:t>
            </a:r>
            <a:r>
              <a:rPr sz="2400" spc="-55" dirty="0"/>
              <a:t> </a:t>
            </a:r>
            <a:r>
              <a:rPr sz="2400" dirty="0"/>
              <a:t>in</a:t>
            </a:r>
            <a:r>
              <a:rPr sz="2400" spc="-5" dirty="0"/>
              <a:t> </a:t>
            </a:r>
            <a:r>
              <a:rPr lang="en-IN" sz="2400" spc="-25" dirty="0"/>
              <a:t>FY </a:t>
            </a:r>
            <a:r>
              <a:rPr lang="en-IN" sz="2400" dirty="0"/>
              <a:t>2024-</a:t>
            </a:r>
            <a:r>
              <a:rPr lang="en-IN" sz="2400" spc="-25" dirty="0"/>
              <a:t>25 &amp; FY 2025-26</a:t>
            </a:r>
            <a:endParaRPr sz="2400" spc="-25" dirty="0">
              <a:solidFill>
                <a:srgbClr val="FF0000"/>
              </a:solidFill>
            </a:endParaRPr>
          </a:p>
        </p:txBody>
      </p:sp>
      <p:graphicFrame>
        <p:nvGraphicFramePr>
          <p:cNvPr id="3" name="object 3"/>
          <p:cNvGraphicFramePr>
            <a:graphicFrameLocks noGrp="1"/>
          </p:cNvGraphicFramePr>
          <p:nvPr>
            <p:extLst>
              <p:ext uri="{D42A27DB-BD31-4B8C-83A1-F6EECF244321}">
                <p14:modId xmlns:p14="http://schemas.microsoft.com/office/powerpoint/2010/main" val="3730018261"/>
              </p:ext>
            </p:extLst>
          </p:nvPr>
        </p:nvGraphicFramePr>
        <p:xfrm>
          <a:off x="533400" y="1524000"/>
          <a:ext cx="10820400" cy="4375780"/>
        </p:xfrm>
        <a:graphic>
          <a:graphicData uri="http://schemas.openxmlformats.org/drawingml/2006/table">
            <a:tbl>
              <a:tblPr firstRow="1" bandRow="1">
                <a:tableStyleId>{2D5ABB26-0587-4C30-8999-92F81FD0307C}</a:tableStyleId>
              </a:tblPr>
              <a:tblGrid>
                <a:gridCol w="502275"/>
                <a:gridCol w="3155325"/>
                <a:gridCol w="1219200"/>
                <a:gridCol w="1371600"/>
                <a:gridCol w="1143000"/>
                <a:gridCol w="914400"/>
                <a:gridCol w="1371600"/>
                <a:gridCol w="1143000"/>
              </a:tblGrid>
              <a:tr h="677545">
                <a:tc rowSpan="2">
                  <a:txBody>
                    <a:bodyPr/>
                    <a:lstStyle/>
                    <a:p>
                      <a:pPr marL="68580">
                        <a:lnSpc>
                          <a:spcPts val="2090"/>
                        </a:lnSpc>
                      </a:pPr>
                      <a:r>
                        <a:rPr sz="1200" b="1" spc="-25" dirty="0" smtClean="0">
                          <a:latin typeface="Georgia" panose="02040502050405020303" pitchFamily="18" charset="0"/>
                          <a:cs typeface="Palatino Linotype"/>
                        </a:rPr>
                        <a:t>S</a:t>
                      </a:r>
                      <a:r>
                        <a:rPr lang="en-US" sz="1200" b="1" spc="-25" dirty="0" smtClean="0">
                          <a:latin typeface="Georgia" panose="02040502050405020303" pitchFamily="18" charset="0"/>
                          <a:cs typeface="Palatino Linotype"/>
                        </a:rPr>
                        <a:t>r</a:t>
                      </a:r>
                      <a:r>
                        <a:rPr sz="1200" b="1" spc="-25" dirty="0" smtClean="0">
                          <a:latin typeface="Georgia" panose="02040502050405020303" pitchFamily="18" charset="0"/>
                          <a:cs typeface="Palatino Linotype"/>
                        </a:rPr>
                        <a:t>.</a:t>
                      </a:r>
                      <a:endParaRPr sz="1200" dirty="0">
                        <a:latin typeface="Georgia" panose="02040502050405020303" pitchFamily="18" charset="0"/>
                        <a:cs typeface="Palatino Linotype"/>
                      </a:endParaRPr>
                    </a:p>
                    <a:p>
                      <a:pPr marL="68580">
                        <a:lnSpc>
                          <a:spcPct val="100000"/>
                        </a:lnSpc>
                        <a:spcBef>
                          <a:spcPts val="155"/>
                        </a:spcBef>
                      </a:pPr>
                      <a:r>
                        <a:rPr sz="1200" b="1" spc="-25" dirty="0">
                          <a:latin typeface="Georgia" panose="02040502050405020303" pitchFamily="18" charset="0"/>
                          <a:cs typeface="Palatino Linotype"/>
                        </a:rPr>
                        <a:t>No.</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rowSpan="2">
                  <a:txBody>
                    <a:bodyPr/>
                    <a:lstStyle/>
                    <a:p>
                      <a:pPr marL="68580">
                        <a:lnSpc>
                          <a:spcPts val="2090"/>
                        </a:lnSpc>
                      </a:pPr>
                      <a:r>
                        <a:rPr sz="1200" b="1" dirty="0">
                          <a:latin typeface="Georgia" panose="02040502050405020303" pitchFamily="18" charset="0"/>
                          <a:cs typeface="Palatino Linotype"/>
                        </a:rPr>
                        <a:t>Name</a:t>
                      </a:r>
                      <a:r>
                        <a:rPr sz="1200" b="1" spc="-35" dirty="0">
                          <a:latin typeface="Georgia" panose="02040502050405020303" pitchFamily="18" charset="0"/>
                          <a:cs typeface="Palatino Linotype"/>
                        </a:rPr>
                        <a:t> </a:t>
                      </a:r>
                      <a:r>
                        <a:rPr sz="1200" b="1" dirty="0">
                          <a:latin typeface="Georgia" panose="02040502050405020303" pitchFamily="18" charset="0"/>
                          <a:cs typeface="Palatino Linotype"/>
                        </a:rPr>
                        <a:t>of</a:t>
                      </a:r>
                      <a:r>
                        <a:rPr sz="1200" b="1" spc="-30" dirty="0">
                          <a:latin typeface="Georgia" panose="02040502050405020303" pitchFamily="18" charset="0"/>
                          <a:cs typeface="Palatino Linotype"/>
                        </a:rPr>
                        <a:t> </a:t>
                      </a:r>
                      <a:r>
                        <a:rPr sz="1200" b="1" spc="-25" dirty="0">
                          <a:latin typeface="Georgia" panose="02040502050405020303" pitchFamily="18" charset="0"/>
                          <a:cs typeface="Palatino Linotype"/>
                        </a:rPr>
                        <a:t>the</a:t>
                      </a:r>
                      <a:endParaRPr sz="1200" dirty="0">
                        <a:latin typeface="Georgia" panose="02040502050405020303" pitchFamily="18" charset="0"/>
                        <a:cs typeface="Palatino Linotype"/>
                      </a:endParaRPr>
                    </a:p>
                    <a:p>
                      <a:pPr marL="68580">
                        <a:lnSpc>
                          <a:spcPct val="100000"/>
                        </a:lnSpc>
                        <a:spcBef>
                          <a:spcPts val="155"/>
                        </a:spcBef>
                      </a:pPr>
                      <a:r>
                        <a:rPr sz="1200" b="1" spc="-10" dirty="0">
                          <a:latin typeface="Georgia" panose="02040502050405020303" pitchFamily="18" charset="0"/>
                          <a:cs typeface="Palatino Linotype"/>
                        </a:rPr>
                        <a:t>Scheme</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rowSpan="2">
                  <a:txBody>
                    <a:bodyPr/>
                    <a:lstStyle/>
                    <a:p>
                      <a:pPr marL="68580">
                        <a:lnSpc>
                          <a:spcPts val="2090"/>
                        </a:lnSpc>
                      </a:pPr>
                      <a:r>
                        <a:rPr sz="1200" b="1" dirty="0">
                          <a:solidFill>
                            <a:schemeClr val="tx1"/>
                          </a:solidFill>
                          <a:latin typeface="Georgia" panose="02040502050405020303" pitchFamily="18" charset="0"/>
                          <a:cs typeface="Palatino Linotype"/>
                        </a:rPr>
                        <a:t>Total</a:t>
                      </a:r>
                      <a:r>
                        <a:rPr sz="1200" b="1" spc="-35" dirty="0">
                          <a:solidFill>
                            <a:schemeClr val="tx1"/>
                          </a:solidFill>
                          <a:latin typeface="Georgia" panose="02040502050405020303" pitchFamily="18" charset="0"/>
                          <a:cs typeface="Palatino Linotype"/>
                        </a:rPr>
                        <a:t> </a:t>
                      </a:r>
                      <a:r>
                        <a:rPr lang="en-US" sz="1200" b="1" spc="-25" dirty="0" smtClean="0">
                          <a:solidFill>
                            <a:schemeClr val="tx1"/>
                          </a:solidFill>
                          <a:latin typeface="Georgia" panose="02040502050405020303" pitchFamily="18" charset="0"/>
                          <a:cs typeface="Palatino Linotype"/>
                        </a:rPr>
                        <a:t>R</a:t>
                      </a:r>
                      <a:r>
                        <a:rPr sz="1200" b="1" spc="-25" dirty="0" smtClean="0">
                          <a:solidFill>
                            <a:schemeClr val="tx1"/>
                          </a:solidFill>
                          <a:latin typeface="Georgia" panose="02040502050405020303" pitchFamily="18" charset="0"/>
                          <a:cs typeface="Palatino Linotype"/>
                        </a:rPr>
                        <a:t>E</a:t>
                      </a:r>
                      <a:endParaRPr sz="1200" dirty="0">
                        <a:solidFill>
                          <a:schemeClr val="tx1"/>
                        </a:solidFill>
                        <a:latin typeface="Georgia" panose="02040502050405020303" pitchFamily="18" charset="0"/>
                        <a:cs typeface="Palatino Linotype"/>
                      </a:endParaRPr>
                    </a:p>
                    <a:p>
                      <a:pPr marL="68580">
                        <a:lnSpc>
                          <a:spcPct val="100000"/>
                        </a:lnSpc>
                        <a:spcBef>
                          <a:spcPts val="155"/>
                        </a:spcBef>
                      </a:pP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marL="68580">
                        <a:lnSpc>
                          <a:spcPct val="100000"/>
                        </a:lnSpc>
                        <a:spcBef>
                          <a:spcPts val="160"/>
                        </a:spcBef>
                      </a:pPr>
                      <a:r>
                        <a:rPr sz="1200" dirty="0">
                          <a:solidFill>
                            <a:schemeClr val="tx1"/>
                          </a:solidFill>
                          <a:latin typeface="Georgia" panose="02040502050405020303" pitchFamily="18" charset="0"/>
                          <a:cs typeface="Cambria"/>
                        </a:rPr>
                        <a:t>(Rs.</a:t>
                      </a:r>
                      <a:r>
                        <a:rPr sz="1200" spc="110" dirty="0">
                          <a:solidFill>
                            <a:schemeClr val="tx1"/>
                          </a:solidFill>
                          <a:latin typeface="Georgia" panose="02040502050405020303" pitchFamily="18" charset="0"/>
                          <a:cs typeface="Cambria"/>
                        </a:rPr>
                        <a:t> </a:t>
                      </a:r>
                      <a:r>
                        <a:rPr lang="hi-IN" sz="1200" spc="-20" dirty="0" smtClean="0">
                          <a:solidFill>
                            <a:schemeClr val="tx1"/>
                          </a:solidFill>
                          <a:latin typeface="Georgia" panose="02040502050405020303" pitchFamily="18" charset="0"/>
                          <a:cs typeface="Cambria"/>
                        </a:rPr>
                        <a:t>Crore</a:t>
                      </a:r>
                      <a:r>
                        <a:rPr sz="1200" spc="-20" dirty="0" smtClean="0">
                          <a:solidFill>
                            <a:schemeClr val="tx1"/>
                          </a:solidFill>
                          <a:latin typeface="Georgia" panose="02040502050405020303" pitchFamily="18" charset="0"/>
                          <a:cs typeface="Cambria"/>
                        </a:rPr>
                        <a:t>)</a:t>
                      </a:r>
                      <a:endParaRPr sz="1200" dirty="0">
                        <a:solidFill>
                          <a:schemeClr val="tx1"/>
                        </a:solidFill>
                        <a:latin typeface="Georgia" panose="02040502050405020303" pitchFamily="18" charset="0"/>
                        <a:cs typeface="Cambria"/>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ts val="2090"/>
                        </a:lnSpc>
                      </a:pPr>
                      <a:r>
                        <a:rPr sz="1200" b="1" dirty="0">
                          <a:solidFill>
                            <a:schemeClr val="tx1"/>
                          </a:solidFill>
                          <a:latin typeface="Georgia" panose="02040502050405020303" pitchFamily="18" charset="0"/>
                          <a:cs typeface="Palatino Linotype"/>
                        </a:rPr>
                        <a:t>Allocation</a:t>
                      </a:r>
                      <a:r>
                        <a:rPr sz="1200" b="1" spc="-1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in</a:t>
                      </a:r>
                      <a:r>
                        <a:rPr sz="1200" b="1" spc="-5"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GBS</a:t>
                      </a:r>
                      <a:r>
                        <a:rPr sz="1200" b="1" spc="5" dirty="0">
                          <a:solidFill>
                            <a:schemeClr val="tx1"/>
                          </a:solidFill>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hi-IN" sz="1200" b="1" spc="-10" dirty="0" smtClean="0">
                          <a:solidFill>
                            <a:schemeClr val="tx1"/>
                          </a:solidFill>
                          <a:latin typeface="Georgia" panose="02040502050405020303" pitchFamily="18" charset="0"/>
                          <a:cs typeface="Palatino Linotype"/>
                        </a:rPr>
                        <a:t>4</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hi-IN" sz="1200" b="1" spc="-25" dirty="0" smtClean="0">
                          <a:solidFill>
                            <a:schemeClr val="tx1"/>
                          </a:solidFill>
                          <a:latin typeface="Georgia" panose="02040502050405020303" pitchFamily="18" charset="0"/>
                          <a:cs typeface="Palatino Linotype"/>
                        </a:rPr>
                        <a:t>5</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a:solidFill>
                            <a:schemeClr val="tx1"/>
                          </a:solidFill>
                          <a:latin typeface="Georgia" panose="02040502050405020303" pitchFamily="18" charset="0"/>
                          <a:cs typeface="Cambria"/>
                        </a:rPr>
                        <a:t>(Rs.</a:t>
                      </a:r>
                      <a:r>
                        <a:rPr sz="1200" spc="105" dirty="0">
                          <a:solidFill>
                            <a:schemeClr val="tx1"/>
                          </a:solidFill>
                          <a:latin typeface="Georgia" panose="02040502050405020303" pitchFamily="18" charset="0"/>
                          <a:cs typeface="Cambria"/>
                        </a:rPr>
                        <a:t> </a:t>
                      </a:r>
                      <a:r>
                        <a:rPr lang="hi-IN" sz="1200" spc="-20" dirty="0" smtClean="0">
                          <a:solidFill>
                            <a:schemeClr val="tx1"/>
                          </a:solidFill>
                          <a:latin typeface="Georgia" panose="02040502050405020303" pitchFamily="18" charset="0"/>
                          <a:cs typeface="Cambria"/>
                        </a:rPr>
                        <a:t>Crore</a:t>
                      </a:r>
                      <a:r>
                        <a:rPr sz="1200" spc="-10" dirty="0" smtClean="0">
                          <a:solidFill>
                            <a:schemeClr val="tx1"/>
                          </a:solidFill>
                          <a:latin typeface="Georgia" panose="02040502050405020303" pitchFamily="18" charset="0"/>
                          <a:cs typeface="Cambria"/>
                        </a:rPr>
                        <a:t>)</a:t>
                      </a:r>
                      <a:endParaRPr sz="1200" dirty="0">
                        <a:solidFill>
                          <a:schemeClr val="tx1"/>
                        </a:solidFill>
                        <a:latin typeface="Georgia" panose="02040502050405020303" pitchFamily="18" charset="0"/>
                        <a:cs typeface="Cambria"/>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nSpc>
                          <a:spcPts val="2035"/>
                        </a:lnSpc>
                      </a:pPr>
                      <a:r>
                        <a:rPr sz="1200" b="1" dirty="0">
                          <a:solidFill>
                            <a:schemeClr val="tx1"/>
                          </a:solidFill>
                          <a:latin typeface="Georgia" panose="02040502050405020303" pitchFamily="18" charset="0"/>
                          <a:cs typeface="Palatino Linotype"/>
                        </a:rPr>
                        <a:t>%</a:t>
                      </a:r>
                      <a:r>
                        <a:rPr sz="1200" b="1" spc="-2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of</a:t>
                      </a:r>
                      <a:r>
                        <a:rPr sz="1200" b="1" spc="-2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total</a:t>
                      </a:r>
                      <a:r>
                        <a:rPr sz="1200" b="1" spc="-15" dirty="0">
                          <a:solidFill>
                            <a:schemeClr val="tx1"/>
                          </a:solidFill>
                          <a:latin typeface="Georgia" panose="02040502050405020303" pitchFamily="18" charset="0"/>
                          <a:cs typeface="Palatino Linotype"/>
                        </a:rPr>
                        <a:t> </a:t>
                      </a:r>
                      <a:r>
                        <a:rPr lang="en-US" sz="1200" b="1" spc="-25" dirty="0" smtClean="0">
                          <a:solidFill>
                            <a:schemeClr val="tx1"/>
                          </a:solidFill>
                          <a:latin typeface="Georgia" panose="02040502050405020303" pitchFamily="18" charset="0"/>
                          <a:cs typeface="Palatino Linotype"/>
                        </a:rPr>
                        <a:t>R</a:t>
                      </a:r>
                      <a:r>
                        <a:rPr sz="1200" b="1" spc="-25" dirty="0" smtClean="0">
                          <a:solidFill>
                            <a:schemeClr val="tx1"/>
                          </a:solidFill>
                          <a:latin typeface="Georgia" panose="02040502050405020303" pitchFamily="18" charset="0"/>
                          <a:cs typeface="Palatino Linotype"/>
                        </a:rPr>
                        <a:t>E</a:t>
                      </a:r>
                      <a:endParaRPr sz="1200" dirty="0">
                        <a:solidFill>
                          <a:schemeClr val="tx1"/>
                        </a:solidFill>
                        <a:latin typeface="Georgia" panose="02040502050405020303" pitchFamily="18" charset="0"/>
                        <a:cs typeface="Palatino Linotype"/>
                      </a:endParaRPr>
                    </a:p>
                    <a:p>
                      <a:pPr marL="69850">
                        <a:lnSpc>
                          <a:spcPts val="2155"/>
                        </a:lnSpc>
                      </a:pPr>
                      <a:r>
                        <a:rPr sz="1200" b="1" dirty="0">
                          <a:solidFill>
                            <a:schemeClr val="tx1"/>
                          </a:solidFill>
                          <a:latin typeface="Georgia" panose="02040502050405020303" pitchFamily="18" charset="0"/>
                          <a:cs typeface="Palatino Linotype"/>
                        </a:rPr>
                        <a:t>reported</a:t>
                      </a:r>
                      <a:r>
                        <a:rPr sz="1200" b="1" spc="-15"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in</a:t>
                      </a:r>
                      <a:r>
                        <a:rPr sz="1200" b="1" spc="-10" dirty="0">
                          <a:solidFill>
                            <a:schemeClr val="tx1"/>
                          </a:solidFill>
                          <a:latin typeface="Georgia" panose="02040502050405020303" pitchFamily="18" charset="0"/>
                          <a:cs typeface="Palatino Linotype"/>
                        </a:rPr>
                        <a:t> </a:t>
                      </a:r>
                      <a:r>
                        <a:rPr sz="1200" b="1" spc="-25" dirty="0">
                          <a:solidFill>
                            <a:schemeClr val="tx1"/>
                          </a:solidFill>
                          <a:latin typeface="Georgia" panose="02040502050405020303" pitchFamily="18" charset="0"/>
                          <a:cs typeface="Palatino Linotype"/>
                        </a:rPr>
                        <a:t>GBS</a:t>
                      </a:r>
                      <a:endParaRPr sz="1200" dirty="0">
                        <a:solidFill>
                          <a:schemeClr val="tx1"/>
                        </a:solidFill>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8580">
                        <a:lnSpc>
                          <a:spcPts val="2090"/>
                        </a:lnSpc>
                      </a:pPr>
                      <a:r>
                        <a:rPr lang="en-IN" sz="1200" b="1" dirty="0" smtClean="0">
                          <a:solidFill>
                            <a:schemeClr val="tx1"/>
                          </a:solidFill>
                          <a:latin typeface="Georgia" panose="02040502050405020303" pitchFamily="18" charset="0"/>
                          <a:cs typeface="Palatino Linotype"/>
                        </a:rPr>
                        <a:t>Total</a:t>
                      </a:r>
                      <a:r>
                        <a:rPr lang="en-IN" sz="1200" b="1" spc="-35" dirty="0" smtClean="0">
                          <a:solidFill>
                            <a:schemeClr val="tx1"/>
                          </a:solidFill>
                          <a:latin typeface="Georgia" panose="02040502050405020303" pitchFamily="18" charset="0"/>
                          <a:cs typeface="Palatino Linotype"/>
                        </a:rPr>
                        <a:t> </a:t>
                      </a:r>
                      <a:r>
                        <a:rPr lang="en-IN" sz="1200" b="1" spc="-25" dirty="0" smtClean="0">
                          <a:solidFill>
                            <a:schemeClr val="tx1"/>
                          </a:solidFill>
                          <a:latin typeface="Georgia" panose="02040502050405020303" pitchFamily="18" charset="0"/>
                          <a:cs typeface="Palatino Linotype"/>
                        </a:rPr>
                        <a:t>BE</a:t>
                      </a:r>
                      <a:endParaRPr lang="en-IN" sz="1200" dirty="0" smtClean="0">
                        <a:solidFill>
                          <a:schemeClr val="tx1"/>
                        </a:solidFill>
                        <a:latin typeface="Georgia" panose="02040502050405020303" pitchFamily="18" charset="0"/>
                        <a:cs typeface="Palatino Linotype"/>
                      </a:endParaRPr>
                    </a:p>
                    <a:p>
                      <a:pPr marL="68580">
                        <a:lnSpc>
                          <a:spcPct val="100000"/>
                        </a:lnSpc>
                        <a:spcBef>
                          <a:spcPts val="155"/>
                        </a:spcBef>
                      </a:pPr>
                      <a:r>
                        <a:rPr lang="en-IN" sz="1200" b="1" spc="-10" dirty="0" smtClean="0">
                          <a:solidFill>
                            <a:schemeClr val="tx1"/>
                          </a:solidFill>
                          <a:latin typeface="Georgia" panose="02040502050405020303" pitchFamily="18" charset="0"/>
                          <a:cs typeface="Palatino Linotype"/>
                        </a:rPr>
                        <a:t>2025-</a:t>
                      </a:r>
                      <a:r>
                        <a:rPr lang="en-IN" sz="1200" b="1" spc="-25" dirty="0" smtClean="0">
                          <a:solidFill>
                            <a:schemeClr val="tx1"/>
                          </a:solidFill>
                          <a:latin typeface="Georgia" panose="02040502050405020303" pitchFamily="18" charset="0"/>
                          <a:cs typeface="Palatino Linotype"/>
                        </a:rPr>
                        <a:t>26</a:t>
                      </a:r>
                      <a:endParaRPr lang="en-IN" sz="1200" dirty="0" smtClean="0">
                        <a:solidFill>
                          <a:schemeClr val="tx1"/>
                        </a:solidFill>
                        <a:latin typeface="Georgia" panose="02040502050405020303" pitchFamily="18" charset="0"/>
                        <a:cs typeface="Palatino Linotype"/>
                      </a:endParaRPr>
                    </a:p>
                    <a:p>
                      <a:pPr marL="68580">
                        <a:lnSpc>
                          <a:spcPct val="100000"/>
                        </a:lnSpc>
                        <a:spcBef>
                          <a:spcPts val="160"/>
                        </a:spcBef>
                      </a:pPr>
                      <a:r>
                        <a:rPr lang="en-IN" sz="1200" dirty="0" smtClean="0">
                          <a:solidFill>
                            <a:schemeClr val="tx1"/>
                          </a:solidFill>
                          <a:latin typeface="Georgia" panose="02040502050405020303" pitchFamily="18" charset="0"/>
                          <a:cs typeface="Cambria"/>
                        </a:rPr>
                        <a:t>(</a:t>
                      </a:r>
                      <a:r>
                        <a:rPr lang="en-IN" sz="1200" dirty="0" err="1" smtClean="0">
                          <a:solidFill>
                            <a:schemeClr val="tx1"/>
                          </a:solidFill>
                          <a:latin typeface="Georgia" panose="02040502050405020303" pitchFamily="18" charset="0"/>
                          <a:cs typeface="Cambria"/>
                        </a:rPr>
                        <a:t>Rs</a:t>
                      </a:r>
                      <a:r>
                        <a:rPr lang="en-IN" sz="1200" dirty="0" smtClean="0">
                          <a:solidFill>
                            <a:schemeClr val="tx1"/>
                          </a:solidFill>
                          <a:latin typeface="Georgia" panose="02040502050405020303" pitchFamily="18" charset="0"/>
                          <a:cs typeface="Cambria"/>
                        </a:rPr>
                        <a:t>.</a:t>
                      </a:r>
                      <a:r>
                        <a:rPr lang="en-IN" sz="1200" spc="110" dirty="0" smtClean="0">
                          <a:solidFill>
                            <a:schemeClr val="tx1"/>
                          </a:solidFill>
                          <a:latin typeface="Georgia" panose="02040502050405020303" pitchFamily="18" charset="0"/>
                          <a:cs typeface="Cambria"/>
                        </a:rPr>
                        <a:t> </a:t>
                      </a:r>
                      <a:r>
                        <a:rPr lang="en-IN" sz="1200" spc="-20" dirty="0" smtClean="0">
                          <a:solidFill>
                            <a:schemeClr val="tx1"/>
                          </a:solidFill>
                          <a:latin typeface="Georgia" panose="02040502050405020303" pitchFamily="18" charset="0"/>
                          <a:cs typeface="Cambria"/>
                        </a:rPr>
                        <a:t>Crore)</a:t>
                      </a:r>
                      <a:endParaRPr sz="1200" dirty="0">
                        <a:solidFill>
                          <a:schemeClr val="tx1"/>
                        </a:solidFill>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ts val="2090"/>
                        </a:lnSpc>
                      </a:pPr>
                      <a:r>
                        <a:rPr sz="1200" b="1" dirty="0">
                          <a:solidFill>
                            <a:schemeClr val="tx1"/>
                          </a:solidFill>
                          <a:latin typeface="Georgia" panose="02040502050405020303" pitchFamily="18" charset="0"/>
                          <a:cs typeface="Palatino Linotype"/>
                        </a:rPr>
                        <a:t>Allocation</a:t>
                      </a:r>
                      <a:r>
                        <a:rPr sz="1200" b="1" spc="-10"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in</a:t>
                      </a:r>
                      <a:r>
                        <a:rPr sz="1200" b="1" spc="-5" dirty="0">
                          <a:solidFill>
                            <a:schemeClr val="tx1"/>
                          </a:solidFill>
                          <a:latin typeface="Georgia" panose="02040502050405020303" pitchFamily="18" charset="0"/>
                          <a:cs typeface="Palatino Linotype"/>
                        </a:rPr>
                        <a:t> </a:t>
                      </a:r>
                      <a:r>
                        <a:rPr sz="1200" b="1" dirty="0">
                          <a:solidFill>
                            <a:schemeClr val="tx1"/>
                          </a:solidFill>
                          <a:latin typeface="Georgia" panose="02040502050405020303" pitchFamily="18" charset="0"/>
                          <a:cs typeface="Palatino Linotype"/>
                        </a:rPr>
                        <a:t>GBS</a:t>
                      </a:r>
                      <a:r>
                        <a:rPr sz="1200" b="1" spc="5" dirty="0">
                          <a:solidFill>
                            <a:schemeClr val="tx1"/>
                          </a:solidFill>
                          <a:latin typeface="Georgia" panose="02040502050405020303" pitchFamily="18" charset="0"/>
                          <a:cs typeface="Palatino Linotype"/>
                        </a:rPr>
                        <a:t> </a:t>
                      </a:r>
                      <a:r>
                        <a:rPr sz="1200" b="1" spc="-10" dirty="0" smtClean="0">
                          <a:solidFill>
                            <a:schemeClr val="tx1"/>
                          </a:solidFill>
                          <a:latin typeface="Georgia" panose="02040502050405020303" pitchFamily="18" charset="0"/>
                          <a:cs typeface="Palatino Linotype"/>
                        </a:rPr>
                        <a:t>202</a:t>
                      </a:r>
                      <a:r>
                        <a:rPr lang="en-US" sz="1200" b="1" spc="-10" dirty="0" smtClean="0">
                          <a:solidFill>
                            <a:schemeClr val="tx1"/>
                          </a:solidFill>
                          <a:latin typeface="Georgia" panose="02040502050405020303" pitchFamily="18" charset="0"/>
                          <a:cs typeface="Palatino Linotype"/>
                        </a:rPr>
                        <a:t>5</a:t>
                      </a:r>
                      <a:r>
                        <a:rPr sz="1200" b="1" spc="-10" dirty="0" smtClean="0">
                          <a:solidFill>
                            <a:schemeClr val="tx1"/>
                          </a:solidFill>
                          <a:latin typeface="Georgia" panose="02040502050405020303" pitchFamily="18" charset="0"/>
                          <a:cs typeface="Palatino Linotype"/>
                        </a:rPr>
                        <a:t>-</a:t>
                      </a:r>
                      <a:r>
                        <a:rPr sz="1200" b="1" spc="-25" dirty="0" smtClean="0">
                          <a:solidFill>
                            <a:schemeClr val="tx1"/>
                          </a:solidFill>
                          <a:latin typeface="Georgia" panose="02040502050405020303" pitchFamily="18" charset="0"/>
                          <a:cs typeface="Palatino Linotype"/>
                        </a:rPr>
                        <a:t>2</a:t>
                      </a:r>
                      <a:r>
                        <a:rPr lang="en-US" sz="1200" b="1" spc="-25" dirty="0" smtClean="0">
                          <a:solidFill>
                            <a:schemeClr val="tx1"/>
                          </a:solidFill>
                          <a:latin typeface="Georgia" panose="02040502050405020303" pitchFamily="18" charset="0"/>
                          <a:cs typeface="Palatino Linotype"/>
                        </a:rPr>
                        <a:t>6</a:t>
                      </a:r>
                      <a:endParaRPr sz="1200" dirty="0">
                        <a:solidFill>
                          <a:schemeClr val="tx1"/>
                        </a:solidFill>
                        <a:latin typeface="Georgia" panose="02040502050405020303" pitchFamily="18" charset="0"/>
                        <a:cs typeface="Palatino Linotype"/>
                      </a:endParaRPr>
                    </a:p>
                    <a:p>
                      <a:pPr algn="ctr">
                        <a:lnSpc>
                          <a:spcPct val="100000"/>
                        </a:lnSpc>
                        <a:spcBef>
                          <a:spcPts val="155"/>
                        </a:spcBef>
                      </a:pPr>
                      <a:r>
                        <a:rPr sz="1200" dirty="0">
                          <a:solidFill>
                            <a:schemeClr val="tx1"/>
                          </a:solidFill>
                          <a:latin typeface="Georgia" panose="02040502050405020303" pitchFamily="18" charset="0"/>
                          <a:cs typeface="Cambria"/>
                        </a:rPr>
                        <a:t>(Rs.</a:t>
                      </a:r>
                      <a:r>
                        <a:rPr sz="1200" spc="105" dirty="0">
                          <a:solidFill>
                            <a:schemeClr val="tx1"/>
                          </a:solidFill>
                          <a:latin typeface="Georgia" panose="02040502050405020303" pitchFamily="18" charset="0"/>
                          <a:cs typeface="Cambria"/>
                        </a:rPr>
                        <a:t> </a:t>
                      </a:r>
                      <a:r>
                        <a:rPr lang="hi-IN" sz="1200" spc="-20" dirty="0" smtClean="0">
                          <a:solidFill>
                            <a:schemeClr val="tx1"/>
                          </a:solidFill>
                          <a:latin typeface="Georgia" panose="02040502050405020303" pitchFamily="18" charset="0"/>
                          <a:cs typeface="Cambria"/>
                        </a:rPr>
                        <a:t>Crore</a:t>
                      </a:r>
                      <a:r>
                        <a:rPr sz="1200" spc="-10" dirty="0" smtClean="0">
                          <a:solidFill>
                            <a:schemeClr val="tx1"/>
                          </a:solidFill>
                          <a:latin typeface="Georgia" panose="02040502050405020303" pitchFamily="18" charset="0"/>
                          <a:cs typeface="Cambria"/>
                        </a:rPr>
                        <a:t>)</a:t>
                      </a:r>
                      <a:endParaRPr sz="1200" dirty="0">
                        <a:solidFill>
                          <a:schemeClr val="tx1"/>
                        </a:solidFill>
                        <a:latin typeface="Georgia" panose="02040502050405020303" pitchFamily="18" charset="0"/>
                        <a:cs typeface="Cambria"/>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850">
                        <a:lnSpc>
                          <a:spcPts val="2035"/>
                        </a:lnSpc>
                      </a:pPr>
                      <a:r>
                        <a:rPr lang="en-US" sz="1200" b="1" dirty="0" smtClean="0">
                          <a:latin typeface="Georgia" panose="02040502050405020303" pitchFamily="18" charset="0"/>
                          <a:cs typeface="Palatino Linotype"/>
                        </a:rPr>
                        <a:t>%</a:t>
                      </a:r>
                      <a:r>
                        <a:rPr lang="en-US" sz="1200" b="1" spc="-20"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of</a:t>
                      </a:r>
                      <a:r>
                        <a:rPr lang="en-US" sz="1200" b="1" spc="-20"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total</a:t>
                      </a:r>
                      <a:r>
                        <a:rPr lang="en-US" sz="1200" b="1" spc="-15" dirty="0" smtClean="0">
                          <a:latin typeface="Georgia" panose="02040502050405020303" pitchFamily="18" charset="0"/>
                          <a:cs typeface="Palatino Linotype"/>
                        </a:rPr>
                        <a:t> </a:t>
                      </a:r>
                      <a:r>
                        <a:rPr lang="en-US" sz="1200" b="1" spc="-25" dirty="0" smtClean="0">
                          <a:latin typeface="Georgia" panose="02040502050405020303" pitchFamily="18" charset="0"/>
                          <a:cs typeface="Palatino Linotype"/>
                        </a:rPr>
                        <a:t>BE</a:t>
                      </a:r>
                      <a:endParaRPr lang="en-US" sz="1200" dirty="0" smtClean="0">
                        <a:latin typeface="Georgia" panose="02040502050405020303" pitchFamily="18" charset="0"/>
                        <a:cs typeface="Palatino Linotype"/>
                      </a:endParaRPr>
                    </a:p>
                    <a:p>
                      <a:pPr marL="69850">
                        <a:lnSpc>
                          <a:spcPts val="2155"/>
                        </a:lnSpc>
                      </a:pPr>
                      <a:r>
                        <a:rPr lang="en-US" sz="1200" b="1" dirty="0" smtClean="0">
                          <a:latin typeface="Georgia" panose="02040502050405020303" pitchFamily="18" charset="0"/>
                          <a:cs typeface="Palatino Linotype"/>
                        </a:rPr>
                        <a:t>reported</a:t>
                      </a:r>
                      <a:r>
                        <a:rPr lang="en-US" sz="1200" b="1" spc="-15" dirty="0" smtClean="0">
                          <a:latin typeface="Georgia" panose="02040502050405020303" pitchFamily="18" charset="0"/>
                          <a:cs typeface="Palatino Linotype"/>
                        </a:rPr>
                        <a:t> </a:t>
                      </a:r>
                      <a:r>
                        <a:rPr lang="en-US" sz="1200" b="1" dirty="0" smtClean="0">
                          <a:latin typeface="Georgia" panose="02040502050405020303" pitchFamily="18" charset="0"/>
                          <a:cs typeface="Palatino Linotype"/>
                        </a:rPr>
                        <a:t>in</a:t>
                      </a:r>
                      <a:r>
                        <a:rPr lang="en-US" sz="1200" b="1" spc="-10" dirty="0" smtClean="0">
                          <a:latin typeface="Georgia" panose="02040502050405020303" pitchFamily="18" charset="0"/>
                          <a:cs typeface="Palatino Linotype"/>
                        </a:rPr>
                        <a:t> </a:t>
                      </a:r>
                      <a:r>
                        <a:rPr lang="en-US" sz="1200" b="1" spc="-25" dirty="0" smtClean="0">
                          <a:latin typeface="Georgia" panose="02040502050405020303" pitchFamily="18" charset="0"/>
                          <a:cs typeface="Palatino Linotype"/>
                        </a:rPr>
                        <a:t>GBS</a:t>
                      </a:r>
                      <a:endParaRPr lang="en-US" sz="1200" dirty="0" smtClean="0">
                        <a:latin typeface="Georgia" panose="02040502050405020303" pitchFamily="18" charset="0"/>
                        <a:cs typeface="Palatino Linotype"/>
                      </a:endParaRPr>
                    </a:p>
                    <a:p>
                      <a:pPr marL="69850">
                        <a:lnSpc>
                          <a:spcPts val="2155"/>
                        </a:lnSpc>
                      </a:pPr>
                      <a:endParaRPr sz="1200" dirty="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76884">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5DFB3"/>
                    </a:solidFill>
                  </a:tcPr>
                </a:tc>
                <a:tc>
                  <a:txBody>
                    <a:bodyPr/>
                    <a:lstStyle/>
                    <a:p>
                      <a:pPr marL="69215">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dirty="0">
                        <a:latin typeface="Georgia" panose="02040502050405020303" pitchFamily="18" charset="0"/>
                        <a:cs typeface="Palatino Linotype"/>
                      </a:endParaRPr>
                    </a:p>
                  </a:txBody>
                  <a:tcPr marL="0" marR="0" marT="0"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69215">
                        <a:lnSpc>
                          <a:spcPts val="2095"/>
                        </a:lnSpc>
                      </a:pPr>
                      <a:r>
                        <a:rPr sz="1200" b="1" dirty="0">
                          <a:latin typeface="Georgia" panose="02040502050405020303" pitchFamily="18" charset="0"/>
                          <a:cs typeface="Palatino Linotype"/>
                        </a:rPr>
                        <a:t>Part</a:t>
                      </a:r>
                      <a:r>
                        <a:rPr sz="1200" b="1" spc="-45" dirty="0">
                          <a:latin typeface="Georgia" panose="02040502050405020303" pitchFamily="18" charset="0"/>
                          <a:cs typeface="Palatino Linotype"/>
                        </a:rPr>
                        <a:t> </a:t>
                      </a:r>
                      <a:r>
                        <a:rPr sz="1200" b="1" spc="-50" dirty="0">
                          <a:latin typeface="Georgia" panose="02040502050405020303" pitchFamily="18" charset="0"/>
                          <a:cs typeface="Palatino Linotype"/>
                        </a:rPr>
                        <a:t>B</a:t>
                      </a:r>
                      <a:endParaRPr sz="1200" dirty="0">
                        <a:latin typeface="Georgia" panose="02040502050405020303" pitchFamily="18" charset="0"/>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endParaRPr sz="1200" dirty="0">
                        <a:latin typeface="Georgia" panose="02040502050405020303" pitchFamily="18" charset="0"/>
                        <a:cs typeface="Times New Roman"/>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algn="ctr"/>
                      <a:r>
                        <a:rPr lang="en-US" sz="1200" dirty="0" smtClean="0">
                          <a:latin typeface="Georgia" panose="02040502050405020303" pitchFamily="18" charset="0"/>
                        </a:rPr>
                        <a:t>11</a:t>
                      </a:r>
                      <a:endParaRPr lang="en-IN" sz="1200" dirty="0">
                        <a:latin typeface="Georgia" panose="02040502050405020303" pitchFamily="18" charset="0"/>
                      </a:endParaRPr>
                    </a:p>
                  </a:txBody>
                  <a:tcPr>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just"/>
                      <a:r>
                        <a:rPr lang="en-IN" sz="1200" dirty="0" err="1" smtClean="0">
                          <a:latin typeface="Georgia" panose="02040502050405020303" pitchFamily="18" charset="0"/>
                        </a:rPr>
                        <a:t>Pradhan</a:t>
                      </a:r>
                      <a:r>
                        <a:rPr lang="en-IN" sz="1200" dirty="0" smtClean="0">
                          <a:latin typeface="Georgia" panose="02040502050405020303" pitchFamily="18" charset="0"/>
                        </a:rPr>
                        <a:t> </a:t>
                      </a:r>
                      <a:r>
                        <a:rPr lang="en-IN" sz="1200" dirty="0" err="1" smtClean="0">
                          <a:latin typeface="Georgia" panose="02040502050405020303" pitchFamily="18" charset="0"/>
                        </a:rPr>
                        <a:t>Mantri</a:t>
                      </a:r>
                      <a:r>
                        <a:rPr lang="en-IN" sz="1200" dirty="0" smtClean="0">
                          <a:latin typeface="Georgia" panose="02040502050405020303" pitchFamily="18" charset="0"/>
                        </a:rPr>
                        <a:t> </a:t>
                      </a:r>
                      <a:r>
                        <a:rPr lang="en-IN" sz="1200" dirty="0" err="1" smtClean="0">
                          <a:latin typeface="Georgia" panose="02040502050405020303" pitchFamily="18" charset="0"/>
                        </a:rPr>
                        <a:t>Anusuchit</a:t>
                      </a:r>
                      <a:r>
                        <a:rPr lang="en-IN" sz="1200" dirty="0" smtClean="0">
                          <a:latin typeface="Georgia" panose="02040502050405020303" pitchFamily="18" charset="0"/>
                        </a:rPr>
                        <a:t> </a:t>
                      </a:r>
                      <a:r>
                        <a:rPr lang="en-IN" sz="1200" dirty="0" err="1" smtClean="0">
                          <a:latin typeface="Georgia" panose="02040502050405020303" pitchFamily="18" charset="0"/>
                        </a:rPr>
                        <a:t>Jaati</a:t>
                      </a:r>
                      <a:r>
                        <a:rPr lang="en-IN" sz="1200" dirty="0" smtClean="0">
                          <a:latin typeface="Georgia" panose="02040502050405020303" pitchFamily="18" charset="0"/>
                        </a:rPr>
                        <a:t> </a:t>
                      </a:r>
                      <a:r>
                        <a:rPr lang="en-IN" sz="1200" dirty="0" err="1" smtClean="0">
                          <a:latin typeface="Georgia" panose="02040502050405020303" pitchFamily="18" charset="0"/>
                        </a:rPr>
                        <a:t>Abhyuday</a:t>
                      </a:r>
                      <a:r>
                        <a:rPr lang="en-IN" sz="1200" dirty="0" smtClean="0">
                          <a:latin typeface="Georgia" panose="02040502050405020303" pitchFamily="18" charset="0"/>
                        </a:rPr>
                        <a:t> </a:t>
                      </a:r>
                      <a:r>
                        <a:rPr lang="en-IN" sz="1200" dirty="0" err="1" smtClean="0">
                          <a:latin typeface="Georgia" panose="02040502050405020303" pitchFamily="18" charset="0"/>
                        </a:rPr>
                        <a:t>Yojana</a:t>
                      </a:r>
                      <a:r>
                        <a:rPr lang="en-IN" sz="1200" dirty="0" smtClean="0">
                          <a:latin typeface="Georgia" panose="02040502050405020303" pitchFamily="18" charset="0"/>
                        </a:rPr>
                        <a:t> (PM AJAY)</a:t>
                      </a:r>
                      <a:endParaRPr lang="en-IN" sz="1200" dirty="0">
                        <a:latin typeface="Georgia" panose="02040502050405020303" pitchFamily="18" charset="0"/>
                      </a:endParaRPr>
                    </a:p>
                  </a:txBody>
                  <a:tcP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800.00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240.00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2140.00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642.00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algn="ctr"/>
                      <a:r>
                        <a:rPr lang="en-US" sz="1200" dirty="0" smtClean="0">
                          <a:latin typeface="Georgia" panose="02040502050405020303" pitchFamily="18" charset="0"/>
                        </a:rPr>
                        <a:t>12</a:t>
                      </a:r>
                      <a:endParaRPr lang="en-IN" sz="1200" dirty="0">
                        <a:latin typeface="Georgia" panose="02040502050405020303" pitchFamily="18" charset="0"/>
                      </a:endParaRPr>
                    </a:p>
                  </a:txBody>
                  <a:tcPr>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IN" sz="1200" dirty="0" smtClean="0">
                          <a:latin typeface="Georgia" panose="02040502050405020303" pitchFamily="18" charset="0"/>
                        </a:rPr>
                        <a:t>Support for Marginalized Individuals for Livelihood and Enterprise (SMILE) - </a:t>
                      </a:r>
                    </a:p>
                    <a:p>
                      <a:pPr algn="just"/>
                      <a:r>
                        <a:rPr lang="en-IN" sz="1200" dirty="0" smtClean="0">
                          <a:latin typeface="Georgia" panose="02040502050405020303" pitchFamily="18" charset="0"/>
                        </a:rPr>
                        <a:t>Comprehensive Rehabilitation of Persons Engaged in the Act of Begging</a:t>
                      </a:r>
                      <a:endParaRPr lang="en-IN" sz="1200" dirty="0">
                        <a:latin typeface="Georgia" panose="02040502050405020303" pitchFamily="18"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15.00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r>
                        <a:rPr lang="en-IN" sz="1200" dirty="0" smtClean="0">
                          <a:latin typeface="Georgia" panose="02040502050405020303" pitchFamily="18" charset="0"/>
                        </a:rPr>
                        <a:t>4.50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9.00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algn="ctr"/>
                      <a:r>
                        <a:rPr lang="en-US" sz="1200" dirty="0" smtClean="0">
                          <a:latin typeface="Georgia" panose="02040502050405020303" pitchFamily="18" charset="0"/>
                        </a:rPr>
                        <a:t>13</a:t>
                      </a:r>
                      <a:endParaRPr lang="en-IN" sz="1200" dirty="0">
                        <a:latin typeface="Georgia" panose="02040502050405020303" pitchFamily="18" charset="0"/>
                      </a:endParaRPr>
                    </a:p>
                  </a:txBody>
                  <a:tcPr>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r>
                        <a:rPr lang="en-IN" sz="1200" dirty="0" smtClean="0">
                          <a:latin typeface="Georgia" panose="02040502050405020303" pitchFamily="18" charset="0"/>
                        </a:rPr>
                        <a:t>National Action for Mechanised Sanitation Ecosystem (NAMASTE)</a:t>
                      </a:r>
                      <a:endParaRPr lang="en-IN" sz="1200" dirty="0">
                        <a:latin typeface="Georgia" panose="02040502050405020303" pitchFamily="18" charset="0"/>
                      </a:endParaRPr>
                    </a:p>
                  </a:txBody>
                  <a:tcP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mn-cs"/>
                        </a:rPr>
                        <a:t>50.00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IN" sz="1200" dirty="0" smtClean="0">
                          <a:latin typeface="Georgia" panose="02040502050405020303" pitchFamily="18" charset="0"/>
                        </a:rPr>
                        <a:t>15.00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39.00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algn="ctr"/>
                      <a:r>
                        <a:rPr lang="en-US" sz="1200" dirty="0" smtClean="0">
                          <a:latin typeface="Georgia" panose="02040502050405020303" pitchFamily="18" charset="0"/>
                        </a:rPr>
                        <a:t>14</a:t>
                      </a:r>
                      <a:endParaRPr lang="en-IN" sz="1200" dirty="0">
                        <a:latin typeface="Georgia" panose="02040502050405020303" pitchFamily="18" charset="0"/>
                      </a:endParaRPr>
                    </a:p>
                  </a:txBody>
                  <a:tcPr>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r>
                        <a:rPr lang="en-IN" sz="1200" dirty="0" smtClean="0">
                          <a:latin typeface="Georgia" panose="02040502050405020303" pitchFamily="18" charset="0"/>
                        </a:rPr>
                        <a:t>Scheme for Economic Empowerment of DNT/NT/SNTs (SEED)</a:t>
                      </a:r>
                      <a:endParaRPr lang="en-IN" sz="1200" dirty="0">
                        <a:latin typeface="Georgia" panose="02040502050405020303" pitchFamily="18"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IN" sz="1200" dirty="0" smtClean="0">
                          <a:latin typeface="Georgia" panose="02040502050405020303" pitchFamily="18" charset="0"/>
                        </a:rPr>
                        <a:t>39.40</a:t>
                      </a:r>
                      <a:endParaRPr sz="120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IN" sz="1200" dirty="0" smtClean="0">
                          <a:latin typeface="Georgia" panose="02040502050405020303" pitchFamily="18" charset="0"/>
                        </a:rPr>
                        <a:t>9.00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22.84</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39.40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11.82</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495934">
                <a:tc>
                  <a:txBody>
                    <a:bodyPr/>
                    <a:lstStyle/>
                    <a:p>
                      <a:pPr algn="ctr"/>
                      <a:r>
                        <a:rPr lang="en-US" sz="1200" dirty="0" smtClean="0">
                          <a:latin typeface="Georgia" panose="02040502050405020303" pitchFamily="18" charset="0"/>
                        </a:rPr>
                        <a:t>15</a:t>
                      </a:r>
                      <a:endParaRPr lang="en-IN" sz="1200" dirty="0">
                        <a:latin typeface="Georgia" panose="02040502050405020303" pitchFamily="18" charset="0"/>
                      </a:endParaRPr>
                    </a:p>
                  </a:txBody>
                  <a:tcPr>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US" sz="1200" dirty="0" smtClean="0">
                          <a:latin typeface="Georgia" panose="02040502050405020303" pitchFamily="18" charset="0"/>
                        </a:rPr>
                        <a:t>National Action Plan for Drug Demand Reduction</a:t>
                      </a:r>
                      <a:endParaRPr lang="en-IN" sz="1200" dirty="0" smtClean="0">
                        <a:latin typeface="Georgia" panose="02040502050405020303" pitchFamily="18"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240.00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chemeClr val="accent4">
                        <a:lumMod val="40000"/>
                        <a:lumOff val="60000"/>
                      </a:schemeClr>
                    </a:solidFill>
                  </a:tcPr>
                </a:tc>
                <a:tc>
                  <a:txBody>
                    <a:bodyPr/>
                    <a:lstStyle/>
                    <a:p>
                      <a:pPr algn="ctr"/>
                      <a:r>
                        <a:rPr lang="en-US" sz="1200" dirty="0" smtClean="0">
                          <a:latin typeface="Georgia" panose="02040502050405020303" pitchFamily="18" charset="0"/>
                        </a:rPr>
                        <a:t>72.00</a:t>
                      </a:r>
                      <a:endParaRPr lang="en-IN" sz="1200" dirty="0">
                        <a:latin typeface="Georgia" panose="02040502050405020303"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333.00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99.90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c>
                  <a:txBody>
                    <a:bodyPr/>
                    <a:lstStyle/>
                    <a:p>
                      <a:pPr algn="ctr">
                        <a:lnSpc>
                          <a:spcPct val="100000"/>
                        </a:lnSpc>
                      </a:pPr>
                      <a:r>
                        <a:rPr lang="en-US" sz="1200" dirty="0" smtClean="0">
                          <a:latin typeface="Georgia" panose="02040502050405020303" pitchFamily="18" charset="0"/>
                          <a:cs typeface="Times New Roman"/>
                        </a:rPr>
                        <a:t>30.00</a:t>
                      </a:r>
                      <a:endParaRPr sz="1200" dirty="0">
                        <a:latin typeface="Georgia" panose="02040502050405020303" pitchFamily="18" charset="0"/>
                        <a:cs typeface="Times New Roman"/>
                      </a:endParaRPr>
                    </a:p>
                  </a:txBody>
                  <a:tcPr marL="0" marR="0" marT="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4">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3242" y="335026"/>
            <a:ext cx="10616565" cy="487185"/>
          </a:xfrm>
          <a:prstGeom prst="rect">
            <a:avLst/>
          </a:prstGeom>
        </p:spPr>
        <p:txBody>
          <a:bodyPr vert="horz" wrap="square" lIns="0" tIns="67945" rIns="0" bIns="0" rtlCol="0">
            <a:spAutoFit/>
          </a:bodyPr>
          <a:lstStyle/>
          <a:p>
            <a:pPr marL="12700" marR="5080">
              <a:lnSpc>
                <a:spcPts val="3460"/>
              </a:lnSpc>
              <a:spcBef>
                <a:spcPts val="535"/>
              </a:spcBef>
            </a:pPr>
            <a:r>
              <a:rPr sz="2400" dirty="0"/>
              <a:t>Trends</a:t>
            </a:r>
            <a:r>
              <a:rPr sz="2400" spc="-40" dirty="0"/>
              <a:t> </a:t>
            </a:r>
            <a:r>
              <a:rPr sz="2400" dirty="0"/>
              <a:t>of</a:t>
            </a:r>
            <a:r>
              <a:rPr sz="2400" spc="-10" dirty="0"/>
              <a:t> </a:t>
            </a:r>
            <a:r>
              <a:rPr sz="2400" dirty="0"/>
              <a:t>Allocation</a:t>
            </a:r>
            <a:r>
              <a:rPr sz="2400" spc="-60" dirty="0"/>
              <a:t> </a:t>
            </a:r>
            <a:r>
              <a:rPr sz="2400" dirty="0"/>
              <a:t>in</a:t>
            </a:r>
            <a:r>
              <a:rPr sz="2400" spc="-10" dirty="0"/>
              <a:t> </a:t>
            </a:r>
            <a:r>
              <a:rPr sz="2400" dirty="0"/>
              <a:t>Gender</a:t>
            </a:r>
            <a:r>
              <a:rPr sz="2400" spc="-40" dirty="0"/>
              <a:t> </a:t>
            </a:r>
            <a:r>
              <a:rPr sz="2400" dirty="0"/>
              <a:t>Budget</a:t>
            </a:r>
            <a:r>
              <a:rPr sz="2400" spc="-25" dirty="0"/>
              <a:t> </a:t>
            </a:r>
            <a:r>
              <a:rPr sz="2400" dirty="0"/>
              <a:t>Statement</a:t>
            </a:r>
            <a:r>
              <a:rPr sz="2400" spc="-55" dirty="0"/>
              <a:t> </a:t>
            </a:r>
            <a:r>
              <a:rPr sz="2400" spc="-10" dirty="0"/>
              <a:t>during </a:t>
            </a:r>
            <a:r>
              <a:rPr sz="2400" dirty="0"/>
              <a:t>last</a:t>
            </a:r>
            <a:r>
              <a:rPr sz="2400" spc="-20" dirty="0"/>
              <a:t> </a:t>
            </a:r>
            <a:r>
              <a:rPr sz="2400" dirty="0"/>
              <a:t>3</a:t>
            </a:r>
            <a:r>
              <a:rPr sz="2400" spc="10" dirty="0"/>
              <a:t> </a:t>
            </a:r>
            <a:r>
              <a:rPr sz="2400" spc="-10" dirty="0"/>
              <a:t>years</a:t>
            </a:r>
          </a:p>
        </p:txBody>
      </p:sp>
      <p:graphicFrame>
        <p:nvGraphicFramePr>
          <p:cNvPr id="5" name="Table 4"/>
          <p:cNvGraphicFramePr>
            <a:graphicFrameLocks noGrp="1"/>
          </p:cNvGraphicFramePr>
          <p:nvPr>
            <p:extLst>
              <p:ext uri="{D42A27DB-BD31-4B8C-83A1-F6EECF244321}">
                <p14:modId xmlns:p14="http://schemas.microsoft.com/office/powerpoint/2010/main" val="3134134553"/>
              </p:ext>
            </p:extLst>
          </p:nvPr>
        </p:nvGraphicFramePr>
        <p:xfrm>
          <a:off x="1828800" y="1524000"/>
          <a:ext cx="8000999" cy="3810000"/>
        </p:xfrm>
        <a:graphic>
          <a:graphicData uri="http://schemas.openxmlformats.org/drawingml/2006/table">
            <a:tbl>
              <a:tblPr firstRow="1" bandRow="1">
                <a:tableStyleId>{5940675A-B579-460E-94D1-54222C63F5DA}</a:tableStyleId>
              </a:tblPr>
              <a:tblGrid>
                <a:gridCol w="2156519"/>
                <a:gridCol w="1968996"/>
                <a:gridCol w="1875234"/>
                <a:gridCol w="2000250"/>
              </a:tblGrid>
              <a:tr h="550752">
                <a:tc>
                  <a:txBody>
                    <a:bodyPr/>
                    <a:lstStyle/>
                    <a:p>
                      <a:endParaRPr lang="en-IN" sz="1400" b="0" dirty="0">
                        <a:latin typeface="Georgia" panose="02040502050405020303" pitchFamily="18" charset="0"/>
                        <a:cs typeface="Arial" pitchFamily="34" charset="0"/>
                      </a:endParaRPr>
                    </a:p>
                  </a:txBody>
                  <a:tcPr>
                    <a:solidFill>
                      <a:schemeClr val="accent4">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400" b="0" dirty="0">
                          <a:latin typeface="Georgia" panose="02040502050405020303" pitchFamily="18" charset="0"/>
                          <a:cs typeface="Arial" pitchFamily="34" charset="0"/>
                        </a:rPr>
                        <a:t>FY 2024-25</a:t>
                      </a:r>
                    </a:p>
                  </a:txBody>
                  <a:tcPr marL="68580" marR="68580">
                    <a:solidFill>
                      <a:schemeClr val="accent4">
                        <a:lumMod val="40000"/>
                        <a:lumOff val="60000"/>
                      </a:schemeClr>
                    </a:solidFill>
                  </a:tcPr>
                </a:tc>
                <a:tc>
                  <a:txBody>
                    <a:bodyPr/>
                    <a:lstStyle/>
                    <a:p>
                      <a:pPr algn="ctr"/>
                      <a:r>
                        <a:rPr lang="en-IN" sz="1400" b="0" dirty="0">
                          <a:latin typeface="Georgia" panose="02040502050405020303" pitchFamily="18" charset="0"/>
                          <a:cs typeface="Arial" pitchFamily="34" charset="0"/>
                        </a:rPr>
                        <a:t>FY 2023-24</a:t>
                      </a:r>
                    </a:p>
                  </a:txBody>
                  <a:tcPr marL="68580" marR="68580">
                    <a:solidFill>
                      <a:schemeClr val="accent4">
                        <a:lumMod val="40000"/>
                        <a:lumOff val="60000"/>
                      </a:schemeClr>
                    </a:solidFill>
                  </a:tcPr>
                </a:tc>
                <a:tc>
                  <a:txBody>
                    <a:bodyPr/>
                    <a:lstStyle/>
                    <a:p>
                      <a:pPr algn="ctr"/>
                      <a:r>
                        <a:rPr lang="en-IN" sz="1400" b="0" dirty="0">
                          <a:latin typeface="Georgia" panose="02040502050405020303" pitchFamily="18" charset="0"/>
                          <a:cs typeface="Arial" pitchFamily="34" charset="0"/>
                        </a:rPr>
                        <a:t>FY 2022-23</a:t>
                      </a:r>
                    </a:p>
                  </a:txBody>
                  <a:tcPr marL="68580" marR="68580">
                    <a:solidFill>
                      <a:schemeClr val="accent4">
                        <a:lumMod val="40000"/>
                        <a:lumOff val="60000"/>
                      </a:schemeClr>
                    </a:solidFill>
                  </a:tcPr>
                </a:tc>
              </a:tr>
              <a:tr h="769545">
                <a:tc>
                  <a:txBody>
                    <a:bodyPr/>
                    <a:lstStyle/>
                    <a:p>
                      <a:pPr algn="just"/>
                      <a:r>
                        <a:rPr lang="en-IN" sz="1400" b="0" dirty="0">
                          <a:latin typeface="Georgia" panose="02040502050405020303" pitchFamily="18" charset="0"/>
                          <a:cs typeface="Arial" pitchFamily="34" charset="0"/>
                        </a:rPr>
                        <a:t>Total no. of Obligated Schemes</a:t>
                      </a:r>
                    </a:p>
                  </a:txBody>
                  <a:tcPr marL="68580" marR="68580">
                    <a:solidFill>
                      <a:schemeClr val="accent4">
                        <a:lumMod val="40000"/>
                        <a:lumOff val="60000"/>
                      </a:schemeClr>
                    </a:solidFill>
                  </a:tcPr>
                </a:tc>
                <a:tc>
                  <a:txBody>
                    <a:bodyPr/>
                    <a:lstStyle/>
                    <a:p>
                      <a:pPr algn="ctr"/>
                      <a:r>
                        <a:rPr lang="en-IN" sz="1400" b="0" dirty="0" smtClean="0">
                          <a:solidFill>
                            <a:schemeClr val="tx1"/>
                          </a:solidFill>
                          <a:latin typeface="Georgia" panose="02040502050405020303" pitchFamily="18" charset="0"/>
                          <a:cs typeface="Arial" pitchFamily="34" charset="0"/>
                        </a:rPr>
                        <a:t>15</a:t>
                      </a:r>
                      <a:endParaRPr lang="en-IN" sz="1400" b="0" dirty="0">
                        <a:solidFill>
                          <a:schemeClr val="tx1"/>
                        </a:solidFill>
                        <a:latin typeface="Georgia" panose="02040502050405020303" pitchFamily="18" charset="0"/>
                        <a:cs typeface="Arial" pitchFamily="34" charset="0"/>
                      </a:endParaRPr>
                    </a:p>
                  </a:txBody>
                  <a:tcPr marL="68580" marR="68580">
                    <a:solidFill>
                      <a:schemeClr val="accent4">
                        <a:lumMod val="40000"/>
                        <a:lumOff val="60000"/>
                      </a:schemeClr>
                    </a:solidFill>
                  </a:tcPr>
                </a:tc>
                <a:tc>
                  <a:txBody>
                    <a:bodyPr/>
                    <a:lstStyle/>
                    <a:p>
                      <a:pPr algn="ctr"/>
                      <a:r>
                        <a:rPr lang="en-US" sz="1400" b="0" dirty="0">
                          <a:solidFill>
                            <a:schemeClr val="tx1"/>
                          </a:solidFill>
                          <a:latin typeface="Georgia" panose="02040502050405020303" pitchFamily="18" charset="0"/>
                          <a:cs typeface="Arial" pitchFamily="34" charset="0"/>
                        </a:rPr>
                        <a:t>13</a:t>
                      </a:r>
                    </a:p>
                  </a:txBody>
                  <a:tcPr marL="68580" marR="68580">
                    <a:solidFill>
                      <a:schemeClr val="accent4">
                        <a:lumMod val="40000"/>
                        <a:lumOff val="60000"/>
                      </a:schemeClr>
                    </a:solidFill>
                  </a:tcPr>
                </a:tc>
                <a:tc>
                  <a:txBody>
                    <a:bodyPr/>
                    <a:lstStyle/>
                    <a:p>
                      <a:pPr algn="ctr"/>
                      <a:r>
                        <a:rPr lang="en-US" sz="1400" b="0" smtClean="0">
                          <a:solidFill>
                            <a:schemeClr val="tx1"/>
                          </a:solidFill>
                          <a:latin typeface="Georgia" panose="02040502050405020303" pitchFamily="18" charset="0"/>
                          <a:cs typeface="Arial" pitchFamily="34" charset="0"/>
                        </a:rPr>
                        <a:t>13</a:t>
                      </a:r>
                      <a:endParaRPr lang="en-IN" sz="1400" b="0" dirty="0">
                        <a:solidFill>
                          <a:schemeClr val="tx1"/>
                        </a:solidFill>
                        <a:latin typeface="Georgia" panose="02040502050405020303" pitchFamily="18" charset="0"/>
                        <a:cs typeface="Arial" pitchFamily="34" charset="0"/>
                      </a:endParaRPr>
                    </a:p>
                  </a:txBody>
                  <a:tcPr marL="68580" marR="68580">
                    <a:solidFill>
                      <a:schemeClr val="accent4">
                        <a:lumMod val="40000"/>
                        <a:lumOff val="60000"/>
                      </a:schemeClr>
                    </a:solidFill>
                  </a:tcPr>
                </a:tc>
              </a:tr>
              <a:tr h="1086416">
                <a:tc>
                  <a:txBody>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IN" sz="1400" b="0" dirty="0">
                          <a:latin typeface="Georgia" panose="02040502050405020303" pitchFamily="18" charset="0"/>
                          <a:cs typeface="Arial" pitchFamily="34" charset="0"/>
                        </a:rPr>
                        <a:t>R.E./A.E. of Obligated Schemes</a:t>
                      </a:r>
                      <a:endParaRPr lang="en-IN" sz="1400" b="0" baseline="0" dirty="0">
                        <a:latin typeface="Georgia" panose="02040502050405020303" pitchFamily="18" charset="0"/>
                        <a:cs typeface="Arial" pitchFamily="34" charset="0"/>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IN" sz="1400" b="0" dirty="0">
                          <a:latin typeface="Georgia" panose="02040502050405020303" pitchFamily="18" charset="0"/>
                          <a:cs typeface="Arial" pitchFamily="34" charset="0"/>
                        </a:rPr>
                        <a:t>(₹ Cr)</a:t>
                      </a:r>
                    </a:p>
                  </a:txBody>
                  <a:tcPr marL="68580" marR="68580">
                    <a:solidFill>
                      <a:schemeClr val="accent4">
                        <a:lumMod val="40000"/>
                        <a:lumOff val="60000"/>
                      </a:schemeClr>
                    </a:solidFill>
                  </a:tcPr>
                </a:tc>
                <a:tc>
                  <a:txBody>
                    <a:bodyPr/>
                    <a:lstStyle/>
                    <a:p>
                      <a:pPr algn="ctr"/>
                      <a:r>
                        <a:rPr lang="en-US" sz="1400" b="0" i="0" u="none" strike="noStrike" kern="1200" cap="none" dirty="0" smtClean="0">
                          <a:solidFill>
                            <a:srgbClr val="000000"/>
                          </a:solidFill>
                          <a:effectLst/>
                          <a:latin typeface="Georgia" panose="02040502050405020303" pitchFamily="18" charset="0"/>
                          <a:ea typeface="+mn-ea"/>
                          <a:cs typeface="Arial" pitchFamily="34" charset="0"/>
                        </a:rPr>
                        <a:t>4042.63/4076.54</a:t>
                      </a:r>
                      <a:endParaRPr lang="en-US" sz="1400" b="0" i="0" u="none" strike="noStrike" kern="1200" cap="none" dirty="0">
                        <a:solidFill>
                          <a:srgbClr val="000000"/>
                        </a:solidFill>
                        <a:effectLst/>
                        <a:latin typeface="Georgia" panose="02040502050405020303" pitchFamily="18" charset="0"/>
                        <a:ea typeface="+mn-ea"/>
                        <a:cs typeface="Arial" pitchFamily="34" charset="0"/>
                      </a:endParaRPr>
                    </a:p>
                  </a:txBody>
                  <a:tcPr marL="68580" marR="68580">
                    <a:solidFill>
                      <a:schemeClr val="accent4">
                        <a:lumMod val="40000"/>
                        <a:lumOff val="60000"/>
                      </a:schemeClr>
                    </a:solidFill>
                  </a:tcPr>
                </a:tc>
                <a:tc>
                  <a:txBody>
                    <a:bodyPr/>
                    <a:lstStyle/>
                    <a:p>
                      <a:pPr algn="ctr"/>
                      <a:r>
                        <a:rPr lang="en-US" sz="1400" b="0" i="0" u="none" strike="noStrike" kern="1200" cap="none" dirty="0">
                          <a:solidFill>
                            <a:srgbClr val="000000"/>
                          </a:solidFill>
                          <a:effectLst/>
                          <a:latin typeface="Georgia" panose="02040502050405020303" pitchFamily="18" charset="0"/>
                          <a:ea typeface="Arial"/>
                          <a:cs typeface="Arial" pitchFamily="34" charset="0"/>
                          <a:sym typeface="Arial"/>
                        </a:rPr>
                        <a:t>2757.87/</a:t>
                      </a:r>
                      <a:r>
                        <a:rPr lang="en-US" sz="1400" b="0" i="0" u="none" strike="noStrike" kern="1200" cap="none" dirty="0">
                          <a:solidFill>
                            <a:srgbClr val="000000"/>
                          </a:solidFill>
                          <a:effectLst/>
                          <a:latin typeface="Georgia" panose="02040502050405020303" pitchFamily="18" charset="0"/>
                          <a:ea typeface="+mn-ea"/>
                          <a:cs typeface="Arial" pitchFamily="34" charset="0"/>
                        </a:rPr>
                        <a:t>3776.94</a:t>
                      </a:r>
                      <a:endParaRPr lang="en-IN" sz="1400" b="0" i="0" u="none" strike="noStrike" kern="1200" cap="none" dirty="0">
                        <a:solidFill>
                          <a:srgbClr val="000000"/>
                        </a:solidFill>
                        <a:effectLst/>
                        <a:latin typeface="Georgia" panose="02040502050405020303" pitchFamily="18" charset="0"/>
                        <a:cs typeface="Arial" pitchFamily="34" charset="0"/>
                      </a:endParaRPr>
                    </a:p>
                  </a:txBody>
                  <a:tcPr marL="68580" marR="68580">
                    <a:solidFill>
                      <a:schemeClr val="accent4">
                        <a:lumMod val="40000"/>
                        <a:lumOff val="60000"/>
                      </a:schemeClr>
                    </a:solidFill>
                  </a:tcPr>
                </a:tc>
                <a:tc>
                  <a:txBody>
                    <a:bodyPr/>
                    <a:lstStyle/>
                    <a:p>
                      <a:pPr algn="ctr"/>
                      <a:r>
                        <a:rPr lang="en-US" sz="1400" b="0" i="0" u="none" strike="noStrike" kern="1200" cap="none" dirty="0">
                          <a:solidFill>
                            <a:srgbClr val="000000"/>
                          </a:solidFill>
                          <a:effectLst/>
                          <a:latin typeface="Georgia" panose="02040502050405020303" pitchFamily="18" charset="0"/>
                          <a:cs typeface="Arial" pitchFamily="34" charset="0"/>
                        </a:rPr>
                        <a:t> </a:t>
                      </a:r>
                      <a:r>
                        <a:rPr lang="en-US" sz="1400" b="0" i="0" u="none" strike="noStrike" kern="1200" cap="none" dirty="0">
                          <a:solidFill>
                            <a:srgbClr val="000000"/>
                          </a:solidFill>
                          <a:effectLst/>
                          <a:latin typeface="Georgia" panose="02040502050405020303" pitchFamily="18" charset="0"/>
                          <a:ea typeface="Arial"/>
                          <a:cs typeface="Arial" pitchFamily="34" charset="0"/>
                          <a:sym typeface="Arial"/>
                        </a:rPr>
                        <a:t>3045.60 </a:t>
                      </a:r>
                      <a:r>
                        <a:rPr lang="en-US" sz="1400" b="0" i="0" u="none" strike="noStrike" kern="1200" cap="none" dirty="0">
                          <a:solidFill>
                            <a:srgbClr val="000000"/>
                          </a:solidFill>
                          <a:effectLst/>
                          <a:latin typeface="Georgia" panose="02040502050405020303" pitchFamily="18" charset="0"/>
                          <a:cs typeface="Arial" pitchFamily="34" charset="0"/>
                        </a:rPr>
                        <a:t>/ </a:t>
                      </a:r>
                      <a:r>
                        <a:rPr lang="en-IN" sz="1400" b="0" i="0" u="none" strike="noStrike" kern="1200" cap="none" dirty="0">
                          <a:solidFill>
                            <a:srgbClr val="000000"/>
                          </a:solidFill>
                          <a:effectLst/>
                          <a:latin typeface="Georgia" panose="02040502050405020303" pitchFamily="18" charset="0"/>
                          <a:ea typeface="Arial"/>
                          <a:cs typeface="Arial" pitchFamily="34" charset="0"/>
                          <a:sym typeface="Arial"/>
                        </a:rPr>
                        <a:t>2145.64</a:t>
                      </a:r>
                      <a:endParaRPr lang="en-IN" sz="1400" b="0" i="0" u="none" strike="noStrike" kern="1200" cap="none" dirty="0">
                        <a:solidFill>
                          <a:srgbClr val="000000"/>
                        </a:solidFill>
                        <a:effectLst/>
                        <a:latin typeface="Georgia" panose="02040502050405020303" pitchFamily="18" charset="0"/>
                        <a:cs typeface="Arial" pitchFamily="34" charset="0"/>
                      </a:endParaRPr>
                    </a:p>
                  </a:txBody>
                  <a:tcPr marL="68580" marR="68580">
                    <a:solidFill>
                      <a:schemeClr val="accent4">
                        <a:lumMod val="40000"/>
                        <a:lumOff val="60000"/>
                      </a:schemeClr>
                    </a:solidFill>
                  </a:tcPr>
                </a:tc>
              </a:tr>
              <a:tr h="1403287">
                <a:tc>
                  <a:txBody>
                    <a:bodyPr/>
                    <a:lstStyle/>
                    <a:p>
                      <a:pPr algn="just"/>
                      <a:endParaRPr lang="en-IN" sz="1400" b="0" dirty="0">
                        <a:latin typeface="Georgia" panose="02040502050405020303" pitchFamily="18" charset="0"/>
                        <a:cs typeface="Arial" pitchFamily="34" charset="0"/>
                      </a:endParaRPr>
                    </a:p>
                    <a:p>
                      <a:pPr algn="just"/>
                      <a:r>
                        <a:rPr lang="en-IN" sz="1400" b="0" dirty="0">
                          <a:latin typeface="Georgia" panose="02040502050405020303" pitchFamily="18" charset="0"/>
                          <a:cs typeface="Arial" pitchFamily="34" charset="0"/>
                        </a:rPr>
                        <a:t>Obligated % for Women/Girls </a:t>
                      </a:r>
                    </a:p>
                    <a:p>
                      <a:pPr algn="just"/>
                      <a:r>
                        <a:rPr lang="en-IN" sz="1400" b="0" dirty="0">
                          <a:latin typeface="Georgia" panose="02040502050405020303" pitchFamily="18" charset="0"/>
                          <a:cs typeface="Arial" pitchFamily="34" charset="0"/>
                        </a:rPr>
                        <a:t>(Amount in %) </a:t>
                      </a:r>
                    </a:p>
                  </a:txBody>
                  <a:tcPr marL="68580" marR="68580">
                    <a:solidFill>
                      <a:schemeClr val="accent4">
                        <a:lumMod val="40000"/>
                        <a:lumOff val="60000"/>
                      </a:schemeClr>
                    </a:solidFill>
                  </a:tcPr>
                </a:tc>
                <a:tc>
                  <a:txBody>
                    <a:bodyPr/>
                    <a:lstStyle/>
                    <a:p>
                      <a:pPr algn="ctr"/>
                      <a:r>
                        <a:rPr lang="en-IN" sz="1400" b="0" dirty="0">
                          <a:latin typeface="Georgia" panose="02040502050405020303" pitchFamily="18" charset="0"/>
                          <a:cs typeface="Arial" pitchFamily="34" charset="0"/>
                        </a:rPr>
                        <a:t>40.32%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baseline="0" dirty="0">
                          <a:latin typeface="Georgia" panose="02040502050405020303" pitchFamily="18" charset="0"/>
                          <a:cs typeface="Arial" pitchFamily="34" charset="0"/>
                        </a:rPr>
                        <a:t>(% revised allocation for Women/Girls w.r.t total allocation) </a:t>
                      </a:r>
                    </a:p>
                  </a:txBody>
                  <a:tcPr marL="68580" marR="68580">
                    <a:solidFill>
                      <a:schemeClr val="accent4">
                        <a:lumMod val="40000"/>
                        <a:lumOff val="60000"/>
                      </a:schemeClr>
                    </a:solidFill>
                  </a:tcPr>
                </a:tc>
                <a:tc>
                  <a:txBody>
                    <a:bodyPr/>
                    <a:lstStyle/>
                    <a:p>
                      <a:pPr algn="ctr"/>
                      <a:endParaRPr lang="en-US" sz="1400" b="0" baseline="0" dirty="0">
                        <a:latin typeface="Georgia" panose="02040502050405020303" pitchFamily="18" charset="0"/>
                        <a:cs typeface="Arial" pitchFamily="34" charset="0"/>
                      </a:endParaRPr>
                    </a:p>
                    <a:p>
                      <a:pPr algn="ctr"/>
                      <a:endParaRPr lang="en-US" sz="1400" b="0" baseline="0" dirty="0">
                        <a:latin typeface="Georgia" panose="02040502050405020303" pitchFamily="18" charset="0"/>
                        <a:cs typeface="Arial" pitchFamily="34" charset="0"/>
                      </a:endParaRPr>
                    </a:p>
                    <a:p>
                      <a:pPr algn="ctr"/>
                      <a:r>
                        <a:rPr lang="en-US" sz="1400" b="0" baseline="0" dirty="0">
                          <a:latin typeface="Georgia" panose="02040502050405020303" pitchFamily="18" charset="0"/>
                          <a:cs typeface="Arial" pitchFamily="34" charset="0"/>
                        </a:rPr>
                        <a:t>27.98%</a:t>
                      </a:r>
                    </a:p>
                  </a:txBody>
                  <a:tcPr marL="68580" marR="68580">
                    <a:solidFill>
                      <a:schemeClr val="accent4">
                        <a:lumMod val="40000"/>
                        <a:lumOff val="60000"/>
                      </a:schemeClr>
                    </a:solidFill>
                  </a:tcPr>
                </a:tc>
                <a:tc>
                  <a:txBody>
                    <a:bodyPr/>
                    <a:lstStyle/>
                    <a:p>
                      <a:pPr algn="ctr"/>
                      <a:endParaRPr lang="en-US" sz="1400" b="0" dirty="0">
                        <a:latin typeface="Georgia" panose="02040502050405020303" pitchFamily="18" charset="0"/>
                        <a:cs typeface="Arial" pitchFamily="34" charset="0"/>
                      </a:endParaRPr>
                    </a:p>
                    <a:p>
                      <a:pPr algn="ctr"/>
                      <a:endParaRPr lang="en-US" sz="1400" b="0" dirty="0">
                        <a:latin typeface="Georgia" panose="02040502050405020303" pitchFamily="18" charset="0"/>
                        <a:cs typeface="Arial" pitchFamily="34" charset="0"/>
                      </a:endParaRPr>
                    </a:p>
                    <a:p>
                      <a:pPr algn="ctr"/>
                      <a:r>
                        <a:rPr lang="en-US" sz="1400" b="0" dirty="0">
                          <a:latin typeface="Georgia" panose="02040502050405020303" pitchFamily="18" charset="0"/>
                          <a:cs typeface="Arial" pitchFamily="34" charset="0"/>
                        </a:rPr>
                        <a:t>26.12%</a:t>
                      </a:r>
                      <a:endParaRPr lang="en-IN" sz="1400" b="0" dirty="0">
                        <a:latin typeface="Georgia" panose="02040502050405020303" pitchFamily="18" charset="0"/>
                        <a:cs typeface="Arial" pitchFamily="34" charset="0"/>
                      </a:endParaRPr>
                    </a:p>
                  </a:txBody>
                  <a:tcPr marL="68580" marR="68580">
                    <a:solidFill>
                      <a:schemeClr val="accent4">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3242" y="335026"/>
            <a:ext cx="10616565" cy="487185"/>
          </a:xfrm>
          <a:prstGeom prst="rect">
            <a:avLst/>
          </a:prstGeom>
        </p:spPr>
        <p:txBody>
          <a:bodyPr vert="horz" wrap="square" lIns="0" tIns="67945" rIns="0" bIns="0" rtlCol="0">
            <a:spAutoFit/>
          </a:bodyPr>
          <a:lstStyle/>
          <a:p>
            <a:pPr marL="12700" marR="5080">
              <a:lnSpc>
                <a:spcPts val="3460"/>
              </a:lnSpc>
              <a:spcBef>
                <a:spcPts val="535"/>
              </a:spcBef>
            </a:pPr>
            <a:r>
              <a:rPr sz="2400" dirty="0"/>
              <a:t>Trends</a:t>
            </a:r>
            <a:r>
              <a:rPr sz="2400" spc="-40" dirty="0"/>
              <a:t> </a:t>
            </a:r>
            <a:r>
              <a:rPr sz="2400" dirty="0"/>
              <a:t>of</a:t>
            </a:r>
            <a:r>
              <a:rPr sz="2400" spc="-10" dirty="0"/>
              <a:t> </a:t>
            </a:r>
            <a:r>
              <a:rPr sz="2400" dirty="0"/>
              <a:t>Allocation</a:t>
            </a:r>
            <a:r>
              <a:rPr sz="2400" spc="-60" dirty="0"/>
              <a:t> </a:t>
            </a:r>
            <a:r>
              <a:rPr sz="2400" dirty="0"/>
              <a:t>in</a:t>
            </a:r>
            <a:r>
              <a:rPr sz="2400" spc="-10" dirty="0"/>
              <a:t> </a:t>
            </a:r>
            <a:r>
              <a:rPr sz="2400" dirty="0"/>
              <a:t>Gender</a:t>
            </a:r>
            <a:r>
              <a:rPr sz="2400" spc="-40" dirty="0"/>
              <a:t> </a:t>
            </a:r>
            <a:r>
              <a:rPr sz="2400" dirty="0"/>
              <a:t>Budget</a:t>
            </a:r>
            <a:r>
              <a:rPr sz="2400" spc="-25" dirty="0"/>
              <a:t> </a:t>
            </a:r>
            <a:r>
              <a:rPr sz="2400" dirty="0"/>
              <a:t>Statement</a:t>
            </a:r>
            <a:r>
              <a:rPr sz="2400" spc="-55" dirty="0"/>
              <a:t> </a:t>
            </a:r>
            <a:r>
              <a:rPr sz="2400" spc="-10" dirty="0"/>
              <a:t>during </a:t>
            </a:r>
            <a:r>
              <a:rPr sz="2400" dirty="0"/>
              <a:t>last</a:t>
            </a:r>
            <a:r>
              <a:rPr sz="2400" spc="-20" dirty="0"/>
              <a:t> </a:t>
            </a:r>
            <a:r>
              <a:rPr sz="2400" dirty="0"/>
              <a:t>3</a:t>
            </a:r>
            <a:r>
              <a:rPr sz="2400" spc="10" dirty="0"/>
              <a:t> </a:t>
            </a:r>
            <a:r>
              <a:rPr sz="2400" spc="-10" dirty="0"/>
              <a:t>years</a:t>
            </a:r>
          </a:p>
        </p:txBody>
      </p:sp>
      <p:graphicFrame>
        <p:nvGraphicFramePr>
          <p:cNvPr id="3" name="Chart 2"/>
          <p:cNvGraphicFramePr/>
          <p:nvPr>
            <p:extLst>
              <p:ext uri="{D42A27DB-BD31-4B8C-83A1-F6EECF244321}">
                <p14:modId xmlns:p14="http://schemas.microsoft.com/office/powerpoint/2010/main" val="2949943518"/>
              </p:ext>
            </p:extLst>
          </p:nvPr>
        </p:nvGraphicFramePr>
        <p:xfrm>
          <a:off x="1447800" y="1447800"/>
          <a:ext cx="79502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9220200" y="3526393"/>
            <a:ext cx="1301959" cy="369332"/>
          </a:xfrm>
          <a:prstGeom prst="rect">
            <a:avLst/>
          </a:prstGeom>
        </p:spPr>
        <p:txBody>
          <a:bodyPr wrap="none">
            <a:spAutoFit/>
          </a:bodyPr>
          <a:lstStyle/>
          <a:p>
            <a:r>
              <a:rPr lang="en-US" dirty="0">
                <a:latin typeface="Perpetua" panose="02020502060401020303" pitchFamily="18" charset="0"/>
              </a:rPr>
              <a:t>(</a:t>
            </a:r>
            <a:r>
              <a:rPr lang="en-US" dirty="0" err="1">
                <a:latin typeface="Perpetua" panose="02020502060401020303" pitchFamily="18" charset="0"/>
              </a:rPr>
              <a:t>Rs</a:t>
            </a:r>
            <a:r>
              <a:rPr lang="en-US" dirty="0">
                <a:latin typeface="Perpetua" panose="02020502060401020303" pitchFamily="18" charset="0"/>
              </a:rPr>
              <a:t> in Crore)</a:t>
            </a:r>
            <a:endParaRPr lang="en-IN" dirty="0">
              <a:latin typeface="Perpetua" panose="02020502060401020303" pitchFamily="18" charset="0"/>
            </a:endParaRPr>
          </a:p>
        </p:txBody>
      </p:sp>
    </p:spTree>
    <p:extLst>
      <p:ext uri="{BB962C8B-B14F-4D97-AF65-F5344CB8AC3E}">
        <p14:creationId xmlns:p14="http://schemas.microsoft.com/office/powerpoint/2010/main" val="2568745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7217" y="0"/>
            <a:ext cx="10616565" cy="909094"/>
          </a:xfrm>
          <a:prstGeom prst="rect">
            <a:avLst/>
          </a:prstGeom>
        </p:spPr>
        <p:txBody>
          <a:bodyPr vert="horz" wrap="square" lIns="0" tIns="168782" rIns="0" bIns="0" rtlCol="0">
            <a:spAutoFit/>
          </a:bodyPr>
          <a:lstStyle/>
          <a:p>
            <a:pPr marL="3175">
              <a:lnSpc>
                <a:spcPct val="100000"/>
              </a:lnSpc>
              <a:spcBef>
                <a:spcPts val="105"/>
              </a:spcBef>
            </a:pPr>
            <a:r>
              <a:rPr sz="2400" dirty="0" smtClean="0"/>
              <a:t>Initiatives</a:t>
            </a:r>
            <a:r>
              <a:rPr sz="2400" spc="-70" dirty="0" smtClean="0"/>
              <a:t> </a:t>
            </a:r>
            <a:r>
              <a:rPr sz="2400" dirty="0" smtClean="0"/>
              <a:t>for</a:t>
            </a:r>
            <a:r>
              <a:rPr sz="2400" spc="-25" dirty="0" smtClean="0"/>
              <a:t> </a:t>
            </a:r>
            <a:r>
              <a:rPr sz="2400" dirty="0" smtClean="0"/>
              <a:t>strengthening</a:t>
            </a:r>
            <a:r>
              <a:rPr sz="2400" spc="-65" dirty="0" smtClean="0"/>
              <a:t> </a:t>
            </a:r>
            <a:r>
              <a:rPr sz="2400" dirty="0" smtClean="0"/>
              <a:t>Gender</a:t>
            </a:r>
            <a:r>
              <a:rPr sz="2400" spc="-55" dirty="0" smtClean="0"/>
              <a:t> </a:t>
            </a:r>
            <a:r>
              <a:rPr sz="2400" dirty="0" smtClean="0"/>
              <a:t>Budgeting</a:t>
            </a:r>
            <a:r>
              <a:rPr sz="2400" spc="-60" dirty="0" smtClean="0"/>
              <a:t> </a:t>
            </a:r>
            <a:r>
              <a:rPr sz="2400" spc="-10" dirty="0" smtClean="0"/>
              <a:t>Processes</a:t>
            </a:r>
            <a:r>
              <a:rPr lang="en-US" sz="2400" spc="-10" dirty="0" smtClean="0"/>
              <a:t/>
            </a:r>
            <a:br>
              <a:rPr lang="en-US" sz="2400" spc="-10" dirty="0" smtClean="0"/>
            </a:br>
            <a:endParaRPr sz="2400" spc="-10" dirty="0"/>
          </a:p>
        </p:txBody>
      </p:sp>
      <p:sp>
        <p:nvSpPr>
          <p:cNvPr id="3" name="TextBox 2"/>
          <p:cNvSpPr txBox="1"/>
          <p:nvPr/>
        </p:nvSpPr>
        <p:spPr>
          <a:xfrm>
            <a:off x="457200" y="864921"/>
            <a:ext cx="10896600" cy="6001643"/>
          </a:xfrm>
          <a:prstGeom prst="rect">
            <a:avLst/>
          </a:prstGeom>
          <a:solidFill>
            <a:schemeClr val="accent4">
              <a:lumMod val="40000"/>
              <a:lumOff val="60000"/>
            </a:schemeClr>
          </a:solidFill>
        </p:spPr>
        <p:txBody>
          <a:bodyPr wrap="square" rtlCol="0">
            <a:spAutoFit/>
          </a:bodyPr>
          <a:lstStyle/>
          <a:p>
            <a:pPr marL="342900" indent="-342900" algn="just">
              <a:buFont typeface="Arial" panose="020B0604020202020204" pitchFamily="34" charset="0"/>
              <a:buChar char="•"/>
            </a:pPr>
            <a:r>
              <a:rPr lang="en-US" sz="1600" dirty="0" smtClean="0">
                <a:latin typeface="Georgia" panose="02040502050405020303" pitchFamily="18" charset="0"/>
                <a:cs typeface="Arial" panose="020B0604020202020204" pitchFamily="34" charset="0"/>
              </a:rPr>
              <a:t>The purpose of gender budgeting is to monitor expenditure and public service delivery from a gender perspective, as a means of mainstreaming women's concerns in all activities and improving their access to public resources. </a:t>
            </a:r>
          </a:p>
          <a:p>
            <a:pPr marL="342900" indent="-342900" algn="just">
              <a:buFont typeface="Arial" panose="020B0604020202020204" pitchFamily="34" charset="0"/>
              <a:buChar char="•"/>
            </a:pPr>
            <a:endParaRPr lang="en-US" sz="1600" dirty="0">
              <a:latin typeface="Georgia" panose="02040502050405020303" pitchFamily="18" charset="0"/>
              <a:cs typeface="Arial" panose="020B0604020202020204" pitchFamily="34" charset="0"/>
            </a:endParaRPr>
          </a:p>
          <a:p>
            <a:pPr marL="342900" indent="-342900" algn="just">
              <a:buFont typeface="Arial" panose="020B0604020202020204" pitchFamily="34" charset="0"/>
              <a:buChar char="•"/>
            </a:pPr>
            <a:r>
              <a:rPr lang="en-US" sz="1600" dirty="0" smtClean="0">
                <a:latin typeface="Georgia" panose="02040502050405020303" pitchFamily="18" charset="0"/>
                <a:cs typeface="Arial" panose="020B0604020202020204" pitchFamily="34" charset="0"/>
              </a:rPr>
              <a:t>The purpose of the Gender budget is being fulfilled by </a:t>
            </a:r>
            <a:r>
              <a:rPr lang="en-US" sz="1600" dirty="0" err="1" smtClean="0">
                <a:latin typeface="Georgia" panose="02040502050405020303" pitchFamily="18" charset="0"/>
                <a:cs typeface="Arial" panose="020B0604020202020204" pitchFamily="34" charset="0"/>
              </a:rPr>
              <a:t>DoSJE</a:t>
            </a:r>
            <a:r>
              <a:rPr lang="en-US" sz="1600" dirty="0" smtClean="0">
                <a:latin typeface="Georgia" panose="02040502050405020303" pitchFamily="18" charset="0"/>
                <a:cs typeface="Arial" panose="020B0604020202020204" pitchFamily="34" charset="0"/>
              </a:rPr>
              <a:t> through its various schemes/</a:t>
            </a:r>
            <a:r>
              <a:rPr lang="en-US" sz="1600" dirty="0" err="1" smtClean="0">
                <a:latin typeface="Georgia" panose="02040502050405020303" pitchFamily="18" charset="0"/>
                <a:cs typeface="Arial" panose="020B0604020202020204" pitchFamily="34" charset="0"/>
              </a:rPr>
              <a:t>programmes</a:t>
            </a:r>
            <a:r>
              <a:rPr lang="en-US" sz="1600" dirty="0" smtClean="0">
                <a:latin typeface="Georgia" panose="02040502050405020303" pitchFamily="18" charset="0"/>
                <a:cs typeface="Arial" panose="020B0604020202020204" pitchFamily="34" charset="0"/>
              </a:rPr>
              <a:t> by allocating </a:t>
            </a:r>
            <a:r>
              <a:rPr lang="en-US" sz="1600" dirty="0" err="1" smtClean="0">
                <a:latin typeface="Georgia" panose="02040502050405020303" pitchFamily="18" charset="0"/>
                <a:cs typeface="Arial" panose="020B0604020202020204" pitchFamily="34" charset="0"/>
              </a:rPr>
              <a:t>atleast</a:t>
            </a:r>
            <a:r>
              <a:rPr lang="en-US" sz="1600" dirty="0" smtClean="0">
                <a:latin typeface="Georgia" panose="02040502050405020303" pitchFamily="18" charset="0"/>
                <a:cs typeface="Arial" panose="020B0604020202020204" pitchFamily="34" charset="0"/>
              </a:rPr>
              <a:t> 30% of the total budget to gender budget. </a:t>
            </a:r>
          </a:p>
          <a:p>
            <a:pPr algn="just"/>
            <a:endParaRPr lang="en-US" sz="1600" dirty="0" smtClean="0">
              <a:latin typeface="Georgia" panose="02040502050405020303" pitchFamily="18" charset="0"/>
              <a:cs typeface="Arial" panose="020B0604020202020204" pitchFamily="34" charset="0"/>
            </a:endParaRPr>
          </a:p>
          <a:p>
            <a:pPr marL="342900" indent="-342900" algn="just">
              <a:buFont typeface="Arial" panose="020B0604020202020204" pitchFamily="34" charset="0"/>
              <a:buChar char="•"/>
            </a:pPr>
            <a:r>
              <a:rPr lang="en-IN" sz="1600" dirty="0" smtClean="0">
                <a:solidFill>
                  <a:schemeClr val="tx1"/>
                </a:solidFill>
                <a:latin typeface="Georgia" panose="02040502050405020303" pitchFamily="18" charset="0"/>
                <a:cs typeface="Arial" panose="020B0604020202020204" pitchFamily="34" charset="0"/>
              </a:rPr>
              <a:t>For FY 2024-25, there were </a:t>
            </a:r>
            <a:r>
              <a:rPr lang="en-US" sz="1600" dirty="0" smtClean="0">
                <a:solidFill>
                  <a:schemeClr val="tx1"/>
                </a:solidFill>
                <a:latin typeface="Georgia" panose="02040502050405020303" pitchFamily="18" charset="0"/>
                <a:cs typeface="Arial" panose="020B0604020202020204" pitchFamily="34" charset="0"/>
              </a:rPr>
              <a:t>total 15 Schemes of </a:t>
            </a:r>
            <a:r>
              <a:rPr lang="en-US" sz="1600" dirty="0" err="1" smtClean="0">
                <a:solidFill>
                  <a:schemeClr val="tx1"/>
                </a:solidFill>
                <a:latin typeface="Georgia" panose="02040502050405020303" pitchFamily="18" charset="0"/>
                <a:cs typeface="Arial" panose="020B0604020202020204" pitchFamily="34" charset="0"/>
              </a:rPr>
              <a:t>DoSJE</a:t>
            </a:r>
            <a:r>
              <a:rPr lang="en-US" sz="1600" dirty="0" smtClean="0">
                <a:solidFill>
                  <a:schemeClr val="tx1"/>
                </a:solidFill>
                <a:latin typeface="Georgia" panose="02040502050405020303" pitchFamily="18" charset="0"/>
                <a:cs typeface="Arial" panose="020B0604020202020204" pitchFamily="34" charset="0"/>
              </a:rPr>
              <a:t> which fall under the Part B i.e. at least 30% provision made towards women. No Schemes of </a:t>
            </a:r>
            <a:r>
              <a:rPr lang="en-US" sz="1600" dirty="0" err="1" smtClean="0">
                <a:solidFill>
                  <a:schemeClr val="tx1"/>
                </a:solidFill>
                <a:latin typeface="Georgia" panose="02040502050405020303" pitchFamily="18" charset="0"/>
                <a:cs typeface="Arial" panose="020B0604020202020204" pitchFamily="34" charset="0"/>
              </a:rPr>
              <a:t>DoSJE</a:t>
            </a:r>
            <a:r>
              <a:rPr lang="en-US" sz="1600" dirty="0" smtClean="0">
                <a:solidFill>
                  <a:schemeClr val="tx1"/>
                </a:solidFill>
                <a:latin typeface="Georgia" panose="02040502050405020303" pitchFamily="18" charset="0"/>
                <a:cs typeface="Arial" panose="020B0604020202020204" pitchFamily="34" charset="0"/>
              </a:rPr>
              <a:t> falls under Part C </a:t>
            </a:r>
            <a:r>
              <a:rPr lang="en-US" sz="1600" dirty="0" err="1" smtClean="0">
                <a:solidFill>
                  <a:schemeClr val="tx1"/>
                </a:solidFill>
                <a:latin typeface="Georgia" panose="02040502050405020303" pitchFamily="18" charset="0"/>
                <a:cs typeface="Arial" panose="020B0604020202020204" pitchFamily="34" charset="0"/>
              </a:rPr>
              <a:t>i.e</a:t>
            </a:r>
            <a:r>
              <a:rPr lang="en-US" sz="1600" dirty="0" smtClean="0">
                <a:solidFill>
                  <a:schemeClr val="tx1"/>
                </a:solidFill>
                <a:latin typeface="Georgia" panose="02040502050405020303" pitchFamily="18" charset="0"/>
                <a:cs typeface="Arial" panose="020B0604020202020204" pitchFamily="34" charset="0"/>
              </a:rPr>
              <a:t> below 30% of women.</a:t>
            </a:r>
          </a:p>
          <a:p>
            <a:pPr algn="just"/>
            <a:endParaRPr lang="en-US" sz="1600" dirty="0" smtClean="0">
              <a:solidFill>
                <a:schemeClr val="tx1"/>
              </a:solidFill>
              <a:latin typeface="Georgia" panose="02040502050405020303" pitchFamily="18" charset="0"/>
              <a:cs typeface="Arial" panose="020B0604020202020204" pitchFamily="34" charset="0"/>
            </a:endParaRPr>
          </a:p>
          <a:p>
            <a:pPr marL="342900" indent="-342900" algn="just">
              <a:buFont typeface="Arial" panose="020B0604020202020204" pitchFamily="34" charset="0"/>
              <a:buChar char="•"/>
            </a:pPr>
            <a:r>
              <a:rPr lang="en-US" sz="1600" dirty="0" smtClean="0">
                <a:solidFill>
                  <a:schemeClr val="tx1"/>
                </a:solidFill>
                <a:latin typeface="Georgia" panose="02040502050405020303" pitchFamily="18" charset="0"/>
                <a:cs typeface="Arial" panose="020B0604020202020204" pitchFamily="34" charset="0"/>
              </a:rPr>
              <a:t>The R.E. of obligated Schemes under Statement 13 in FY 2023-24 was </a:t>
            </a:r>
            <a:r>
              <a:rPr lang="en-US" sz="1600" dirty="0" err="1" smtClean="0">
                <a:solidFill>
                  <a:schemeClr val="tx1"/>
                </a:solidFill>
                <a:latin typeface="Georgia" panose="02040502050405020303" pitchFamily="18" charset="0"/>
                <a:cs typeface="Arial" panose="020B0604020202020204" pitchFamily="34" charset="0"/>
              </a:rPr>
              <a:t>Rs</a:t>
            </a:r>
            <a:r>
              <a:rPr lang="en-US" sz="1600" dirty="0" smtClean="0">
                <a:solidFill>
                  <a:schemeClr val="tx1"/>
                </a:solidFill>
                <a:latin typeface="Georgia" panose="02040502050405020303" pitchFamily="18" charset="0"/>
                <a:cs typeface="Arial" panose="020B0604020202020204" pitchFamily="34" charset="0"/>
              </a:rPr>
              <a:t>. </a:t>
            </a:r>
            <a:r>
              <a:rPr lang="en-US" sz="1600" dirty="0" smtClean="0">
                <a:solidFill>
                  <a:schemeClr val="tx1"/>
                </a:solidFill>
                <a:latin typeface="Georgia" panose="02040502050405020303" pitchFamily="18" charset="0"/>
                <a:cs typeface="Arial" panose="020B0604020202020204" pitchFamily="34" charset="0"/>
                <a:sym typeface="Arial"/>
              </a:rPr>
              <a:t>2757.87 Cr. </a:t>
            </a:r>
            <a:r>
              <a:rPr lang="en-US" sz="1600" dirty="0" smtClean="0">
                <a:solidFill>
                  <a:schemeClr val="tx1"/>
                </a:solidFill>
                <a:latin typeface="Georgia" panose="02040502050405020303" pitchFamily="18" charset="0"/>
                <a:cs typeface="Arial" panose="020B0604020202020204" pitchFamily="34" charset="0"/>
              </a:rPr>
              <a:t>whereas in FY 2024-25 it was </a:t>
            </a:r>
            <a:r>
              <a:rPr lang="en-US" sz="1600" dirty="0" err="1" smtClean="0">
                <a:solidFill>
                  <a:schemeClr val="tx1"/>
                </a:solidFill>
                <a:latin typeface="Georgia" panose="02040502050405020303" pitchFamily="18" charset="0"/>
                <a:cs typeface="Arial" panose="020B0604020202020204" pitchFamily="34" charset="0"/>
              </a:rPr>
              <a:t>Rs</a:t>
            </a:r>
            <a:r>
              <a:rPr lang="en-US" sz="1600" dirty="0" smtClean="0">
                <a:solidFill>
                  <a:schemeClr val="tx1"/>
                </a:solidFill>
                <a:latin typeface="Georgia" panose="02040502050405020303" pitchFamily="18" charset="0"/>
                <a:cs typeface="Arial" panose="020B0604020202020204" pitchFamily="34" charset="0"/>
              </a:rPr>
              <a:t>. 4042.63</a:t>
            </a:r>
            <a:r>
              <a:rPr lang="en-US" sz="1600" b="0" i="0" u="none" strike="noStrike" kern="1200" cap="none" dirty="0" smtClean="0">
                <a:solidFill>
                  <a:schemeClr val="tx1"/>
                </a:solidFill>
                <a:effectLst/>
                <a:latin typeface="Georgia" panose="02040502050405020303" pitchFamily="18" charset="0"/>
                <a:cs typeface="Arial"/>
              </a:rPr>
              <a:t> Cr. </a:t>
            </a:r>
            <a:r>
              <a:rPr lang="en-US" sz="1600" dirty="0" smtClean="0">
                <a:solidFill>
                  <a:schemeClr val="tx1"/>
                </a:solidFill>
                <a:latin typeface="Georgia" panose="02040502050405020303" pitchFamily="18" charset="0"/>
                <a:cs typeface="Arial" panose="020B0604020202020204" pitchFamily="34" charset="0"/>
              </a:rPr>
              <a:t>i.e. there has been an increase of 46.5%.</a:t>
            </a:r>
          </a:p>
          <a:p>
            <a:pPr marL="342900" indent="-342900" algn="just">
              <a:buFont typeface="Arial" panose="020B0604020202020204" pitchFamily="34" charset="0"/>
              <a:buChar char="•"/>
            </a:pPr>
            <a:endParaRPr lang="en-IN" sz="1600" dirty="0" smtClean="0">
              <a:solidFill>
                <a:schemeClr val="tx1"/>
              </a:solidFill>
              <a:latin typeface="Georgia" panose="02040502050405020303" pitchFamily="18" charset="0"/>
            </a:endParaRPr>
          </a:p>
          <a:p>
            <a:pPr marL="342900" indent="-342900" algn="just">
              <a:buFont typeface="Arial" panose="020B0604020202020204" pitchFamily="34" charset="0"/>
              <a:buChar char="•"/>
            </a:pPr>
            <a:r>
              <a:rPr lang="en-US" sz="1600" dirty="0" smtClean="0">
                <a:solidFill>
                  <a:schemeClr val="tx1"/>
                </a:solidFill>
                <a:latin typeface="Georgia" panose="02040502050405020303" pitchFamily="18" charset="0"/>
                <a:cs typeface="Arial" panose="020B0604020202020204" pitchFamily="34" charset="0"/>
              </a:rPr>
              <a:t>The A.E. of obligated Schemes under Statement 13 in FY 2023-24 was </a:t>
            </a:r>
            <a:r>
              <a:rPr lang="en-US" sz="1600" dirty="0" err="1" smtClean="0">
                <a:solidFill>
                  <a:schemeClr val="tx1"/>
                </a:solidFill>
                <a:latin typeface="Georgia" panose="02040502050405020303" pitchFamily="18" charset="0"/>
                <a:cs typeface="Arial" panose="020B0604020202020204" pitchFamily="34" charset="0"/>
              </a:rPr>
              <a:t>Rs</a:t>
            </a:r>
            <a:r>
              <a:rPr lang="en-US" sz="1600" dirty="0" smtClean="0">
                <a:solidFill>
                  <a:schemeClr val="tx1"/>
                </a:solidFill>
                <a:latin typeface="Georgia" panose="02040502050405020303" pitchFamily="18" charset="0"/>
                <a:cs typeface="Arial" panose="020B0604020202020204" pitchFamily="34" charset="0"/>
              </a:rPr>
              <a:t>. 3776.94</a:t>
            </a:r>
            <a:r>
              <a:rPr lang="en-US" sz="1600" dirty="0" smtClean="0">
                <a:solidFill>
                  <a:schemeClr val="tx1"/>
                </a:solidFill>
                <a:latin typeface="Georgia" panose="02040502050405020303" pitchFamily="18" charset="0"/>
                <a:cs typeface="Arial" panose="020B0604020202020204" pitchFamily="34" charset="0"/>
                <a:sym typeface="Arial"/>
              </a:rPr>
              <a:t> Cr. </a:t>
            </a:r>
            <a:r>
              <a:rPr lang="en-US" sz="1600" dirty="0" smtClean="0">
                <a:solidFill>
                  <a:schemeClr val="tx1"/>
                </a:solidFill>
                <a:latin typeface="Georgia" panose="02040502050405020303" pitchFamily="18" charset="0"/>
                <a:cs typeface="Arial" panose="020B0604020202020204" pitchFamily="34" charset="0"/>
              </a:rPr>
              <a:t>whereas in FY 2022-23 it was </a:t>
            </a:r>
            <a:r>
              <a:rPr lang="en-US" sz="1600" dirty="0" err="1" smtClean="0">
                <a:solidFill>
                  <a:schemeClr val="tx1"/>
                </a:solidFill>
                <a:latin typeface="Georgia" panose="02040502050405020303" pitchFamily="18" charset="0"/>
                <a:cs typeface="Arial" panose="020B0604020202020204" pitchFamily="34" charset="0"/>
              </a:rPr>
              <a:t>Rs</a:t>
            </a:r>
            <a:r>
              <a:rPr lang="en-US" sz="1600" dirty="0" smtClean="0">
                <a:solidFill>
                  <a:schemeClr val="tx1"/>
                </a:solidFill>
                <a:latin typeface="Georgia" panose="02040502050405020303" pitchFamily="18" charset="0"/>
                <a:cs typeface="Arial" panose="020B0604020202020204" pitchFamily="34" charset="0"/>
              </a:rPr>
              <a:t>. </a:t>
            </a:r>
            <a:r>
              <a:rPr lang="en-IN" sz="1600" dirty="0" smtClean="0">
                <a:solidFill>
                  <a:schemeClr val="tx1"/>
                </a:solidFill>
                <a:latin typeface="Georgia" panose="02040502050405020303" pitchFamily="18" charset="0"/>
                <a:cs typeface="Arial" panose="020B0604020202020204" pitchFamily="34" charset="0"/>
                <a:sym typeface="Arial"/>
              </a:rPr>
              <a:t>2145.64</a:t>
            </a:r>
            <a:r>
              <a:rPr lang="en-US" sz="1600" dirty="0" smtClean="0">
                <a:solidFill>
                  <a:schemeClr val="tx1"/>
                </a:solidFill>
                <a:latin typeface="Georgia" panose="02040502050405020303" pitchFamily="18" charset="0"/>
                <a:cs typeface="Arial" panose="020B0604020202020204" pitchFamily="34" charset="0"/>
              </a:rPr>
              <a:t> </a:t>
            </a:r>
            <a:r>
              <a:rPr lang="en-US" sz="1600" b="0" i="0" u="none" strike="noStrike" kern="1200" cap="none" dirty="0" smtClean="0">
                <a:solidFill>
                  <a:schemeClr val="tx1"/>
                </a:solidFill>
                <a:effectLst/>
                <a:latin typeface="Georgia" panose="02040502050405020303" pitchFamily="18" charset="0"/>
                <a:cs typeface="Arial"/>
              </a:rPr>
              <a:t>Cr. </a:t>
            </a:r>
            <a:r>
              <a:rPr lang="en-US" sz="1600" dirty="0" smtClean="0">
                <a:solidFill>
                  <a:schemeClr val="tx1"/>
                </a:solidFill>
                <a:latin typeface="Georgia" panose="02040502050405020303" pitchFamily="18" charset="0"/>
                <a:cs typeface="Arial" panose="020B0604020202020204" pitchFamily="34" charset="0"/>
              </a:rPr>
              <a:t>i.e. there has been an increase of 76.02%.</a:t>
            </a:r>
          </a:p>
          <a:p>
            <a:pPr marL="342900" indent="-342900" algn="just">
              <a:buFont typeface="Arial" panose="020B0604020202020204" pitchFamily="34" charset="0"/>
              <a:buChar char="•"/>
            </a:pPr>
            <a:endParaRPr lang="en-US" sz="1600" dirty="0">
              <a:solidFill>
                <a:schemeClr val="tx1"/>
              </a:solidFill>
              <a:latin typeface="Georgia" panose="02040502050405020303" pitchFamily="18" charset="0"/>
              <a:cs typeface="Arial" panose="020B0604020202020204" pitchFamily="34" charset="0"/>
            </a:endParaRPr>
          </a:p>
          <a:p>
            <a:pPr marL="342900" indent="-342900" algn="just">
              <a:buFont typeface="Arial" panose="020B0604020202020204" pitchFamily="34" charset="0"/>
              <a:buChar char="•"/>
            </a:pPr>
            <a:r>
              <a:rPr lang="en-US" sz="1600" dirty="0" smtClean="0">
                <a:solidFill>
                  <a:schemeClr val="tx1"/>
                </a:solidFill>
                <a:latin typeface="Georgia" panose="02040502050405020303" pitchFamily="18" charset="0"/>
                <a:cs typeface="Arial" panose="020B0604020202020204" pitchFamily="34" charset="0"/>
              </a:rPr>
              <a:t>A Gender Budget cell was constituted in the </a:t>
            </a:r>
            <a:r>
              <a:rPr lang="en-US" sz="1600" dirty="0" err="1" smtClean="0">
                <a:solidFill>
                  <a:schemeClr val="tx1"/>
                </a:solidFill>
                <a:latin typeface="Georgia" panose="02040502050405020303" pitchFamily="18" charset="0"/>
                <a:cs typeface="Arial" panose="020B0604020202020204" pitchFamily="34" charset="0"/>
              </a:rPr>
              <a:t>DoSJE</a:t>
            </a:r>
            <a:r>
              <a:rPr lang="en-US" sz="1600" dirty="0" smtClean="0">
                <a:solidFill>
                  <a:schemeClr val="tx1"/>
                </a:solidFill>
                <a:latin typeface="Georgia" panose="02040502050405020303" pitchFamily="18" charset="0"/>
                <a:cs typeface="Arial" panose="020B0604020202020204" pitchFamily="34" charset="0"/>
              </a:rPr>
              <a:t> under the Chairpersonship of DDG consisting officers from Budget, Statistics and Plan division. </a:t>
            </a:r>
          </a:p>
          <a:p>
            <a:pPr marL="342900" indent="-342900" algn="just">
              <a:buFont typeface="Arial" panose="020B0604020202020204" pitchFamily="34" charset="0"/>
              <a:buChar char="•"/>
            </a:pPr>
            <a:endParaRPr lang="en-US" sz="1600" dirty="0" smtClean="0">
              <a:solidFill>
                <a:schemeClr val="tx1"/>
              </a:solidFill>
              <a:latin typeface="Georgia" panose="02040502050405020303" pitchFamily="18" charset="0"/>
              <a:cs typeface="Arial" panose="020B0604020202020204" pitchFamily="34" charset="0"/>
            </a:endParaRPr>
          </a:p>
          <a:p>
            <a:pPr marL="342900" indent="-342900" algn="just">
              <a:buFont typeface="Arial" panose="020B0604020202020204" pitchFamily="34" charset="0"/>
              <a:buChar char="•"/>
            </a:pPr>
            <a:r>
              <a:rPr lang="en-US" sz="1600" dirty="0" smtClean="0">
                <a:solidFill>
                  <a:schemeClr val="tx1"/>
                </a:solidFill>
                <a:latin typeface="Georgia" panose="02040502050405020303" pitchFamily="18" charset="0"/>
                <a:cs typeface="Arial" panose="020B0604020202020204" pitchFamily="34" charset="0"/>
              </a:rPr>
              <a:t>Regular meeting are being held with the Program divisions of the Department for continuous monitoring and time to time guidance.</a:t>
            </a:r>
          </a:p>
          <a:p>
            <a:pPr marL="342900" indent="-342900" algn="just">
              <a:buFont typeface="Arial" panose="020B0604020202020204" pitchFamily="34" charset="0"/>
              <a:buChar char="•"/>
            </a:pPr>
            <a:endParaRPr lang="en-US" sz="1600" dirty="0" smtClean="0">
              <a:solidFill>
                <a:schemeClr val="tx1"/>
              </a:solidFill>
              <a:latin typeface="Georgia" panose="02040502050405020303" pitchFamily="18" charset="0"/>
              <a:cs typeface="Arial" panose="020B0604020202020204" pitchFamily="34" charset="0"/>
            </a:endParaRPr>
          </a:p>
          <a:p>
            <a:pPr marL="342900" indent="-342900" algn="just">
              <a:buFont typeface="Arial" panose="020B0604020202020204" pitchFamily="34" charset="0"/>
              <a:buChar char="•"/>
            </a:pPr>
            <a:r>
              <a:rPr lang="en-US" sz="1600" dirty="0" smtClean="0">
                <a:solidFill>
                  <a:schemeClr val="tx1"/>
                </a:solidFill>
                <a:latin typeface="Georgia" panose="02040502050405020303" pitchFamily="18" charset="0"/>
                <a:cs typeface="Arial" panose="020B0604020202020204" pitchFamily="34" charset="0"/>
              </a:rPr>
              <a:t>In case where Gender disaggregated data is not available, the </a:t>
            </a:r>
            <a:r>
              <a:rPr lang="en-US" sz="1600" dirty="0" err="1" smtClean="0">
                <a:solidFill>
                  <a:schemeClr val="tx1"/>
                </a:solidFill>
                <a:latin typeface="Georgia" panose="02040502050405020303" pitchFamily="18" charset="0"/>
                <a:cs typeface="Arial" panose="020B0604020202020204" pitchFamily="34" charset="0"/>
              </a:rPr>
              <a:t>Programme</a:t>
            </a:r>
            <a:r>
              <a:rPr lang="en-US" sz="1600" dirty="0" smtClean="0">
                <a:solidFill>
                  <a:schemeClr val="tx1"/>
                </a:solidFill>
                <a:latin typeface="Georgia" panose="02040502050405020303" pitchFamily="18" charset="0"/>
                <a:cs typeface="Arial" panose="020B0604020202020204" pitchFamily="34" charset="0"/>
              </a:rPr>
              <a:t> divisions are advised to make at least 30% allocation of the total budget under Gender Budget.</a:t>
            </a:r>
          </a:p>
          <a:p>
            <a:pPr algn="just"/>
            <a:endParaRPr lang="en-IN" sz="16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3242" y="335026"/>
            <a:ext cx="10616565" cy="539762"/>
          </a:xfrm>
          <a:prstGeom prst="rect">
            <a:avLst/>
          </a:prstGeom>
        </p:spPr>
        <p:txBody>
          <a:bodyPr vert="horz" wrap="square" lIns="0" tIns="168782" rIns="0" bIns="0" rtlCol="0">
            <a:spAutoFit/>
          </a:bodyPr>
          <a:lstStyle/>
          <a:p>
            <a:pPr marL="3175">
              <a:lnSpc>
                <a:spcPct val="100000"/>
              </a:lnSpc>
              <a:spcBef>
                <a:spcPts val="105"/>
              </a:spcBef>
            </a:pPr>
            <a:r>
              <a:rPr sz="2400" dirty="0"/>
              <a:t>Initiatives</a:t>
            </a:r>
            <a:r>
              <a:rPr sz="2400" spc="-70" dirty="0"/>
              <a:t> </a:t>
            </a:r>
            <a:r>
              <a:rPr sz="2400" dirty="0"/>
              <a:t>for</a:t>
            </a:r>
            <a:r>
              <a:rPr sz="2400" spc="-25" dirty="0"/>
              <a:t> </a:t>
            </a:r>
            <a:r>
              <a:rPr sz="2400" dirty="0"/>
              <a:t>strengthening</a:t>
            </a:r>
            <a:r>
              <a:rPr sz="2400" spc="-65" dirty="0"/>
              <a:t> </a:t>
            </a:r>
            <a:r>
              <a:rPr sz="2400" dirty="0"/>
              <a:t>Gender</a:t>
            </a:r>
            <a:r>
              <a:rPr sz="2400" spc="-55" dirty="0"/>
              <a:t> </a:t>
            </a:r>
            <a:r>
              <a:rPr sz="2400" dirty="0"/>
              <a:t>Budgeting</a:t>
            </a:r>
            <a:r>
              <a:rPr sz="2400" spc="-60" dirty="0"/>
              <a:t> </a:t>
            </a:r>
            <a:r>
              <a:rPr sz="2400" spc="-10" dirty="0"/>
              <a:t>Processes</a:t>
            </a:r>
          </a:p>
        </p:txBody>
      </p:sp>
      <p:graphicFrame>
        <p:nvGraphicFramePr>
          <p:cNvPr id="4" name="Table 3"/>
          <p:cNvGraphicFramePr>
            <a:graphicFrameLocks noGrp="1"/>
          </p:cNvGraphicFramePr>
          <p:nvPr>
            <p:extLst>
              <p:ext uri="{D42A27DB-BD31-4B8C-83A1-F6EECF244321}">
                <p14:modId xmlns:p14="http://schemas.microsoft.com/office/powerpoint/2010/main" val="3509165611"/>
              </p:ext>
            </p:extLst>
          </p:nvPr>
        </p:nvGraphicFramePr>
        <p:xfrm>
          <a:off x="838200" y="1371600"/>
          <a:ext cx="10215647" cy="5288280"/>
        </p:xfrm>
        <a:graphic>
          <a:graphicData uri="http://schemas.openxmlformats.org/drawingml/2006/table">
            <a:tbl>
              <a:tblPr firstRow="1" bandRow="1">
                <a:tableStyleId>{5940675A-B579-460E-94D1-54222C63F5DA}</a:tableStyleId>
              </a:tblPr>
              <a:tblGrid>
                <a:gridCol w="609600"/>
                <a:gridCol w="2590800"/>
                <a:gridCol w="2138447"/>
                <a:gridCol w="685800"/>
                <a:gridCol w="609600"/>
                <a:gridCol w="762000"/>
                <a:gridCol w="685800"/>
                <a:gridCol w="838200"/>
                <a:gridCol w="1295400"/>
              </a:tblGrid>
              <a:tr h="370840">
                <a:tc>
                  <a:txBody>
                    <a:bodyPr/>
                    <a:lstStyle/>
                    <a:p>
                      <a:r>
                        <a:rPr lang="hi-IN" sz="1200" b="0" dirty="0" smtClean="0">
                          <a:latin typeface="Georgia" panose="02040502050405020303" pitchFamily="18" charset="0"/>
                        </a:rPr>
                        <a:t>S.no.</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just"/>
                      <a:r>
                        <a:rPr lang="hi-IN" sz="1200" b="0" dirty="0" smtClean="0">
                          <a:latin typeface="Georgia" panose="02040502050405020303" pitchFamily="18" charset="0"/>
                        </a:rPr>
                        <a:t>Name of</a:t>
                      </a:r>
                      <a:r>
                        <a:rPr lang="hi-IN" sz="1200" b="0" baseline="0" dirty="0" smtClean="0">
                          <a:latin typeface="Georgia" panose="02040502050405020303" pitchFamily="18" charset="0"/>
                        </a:rPr>
                        <a:t> Scheme</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solidFill>
                            <a:schemeClr val="tx1"/>
                          </a:solidFill>
                          <a:latin typeface="Georgia" panose="02040502050405020303" pitchFamily="18" charset="0"/>
                          <a:ea typeface="+mn-ea"/>
                          <a:cs typeface="+mn-cs"/>
                        </a:rPr>
                        <a:t>Indicators</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solidFill>
                            <a:schemeClr val="tx1"/>
                          </a:solidFill>
                          <a:latin typeface="Georgia" panose="02040502050405020303" pitchFamily="18" charset="0"/>
                          <a:ea typeface="+mn-ea"/>
                          <a:cs typeface="+mn-cs"/>
                        </a:rPr>
                        <a:t>Targets</a:t>
                      </a:r>
                      <a:endParaRPr lang="en-IN" sz="1200" b="0" dirty="0" smtClean="0">
                        <a:solidFill>
                          <a:schemeClr val="tx1"/>
                        </a:solidFill>
                        <a:latin typeface="Georgia" panose="02040502050405020303" pitchFamily="18" charset="0"/>
                        <a:ea typeface="+mn-ea"/>
                        <a:cs typeface="+mn-cs"/>
                      </a:endParaRPr>
                    </a:p>
                    <a:p>
                      <a:r>
                        <a:rPr lang="en-US" sz="1200" b="0" dirty="0" smtClean="0">
                          <a:solidFill>
                            <a:schemeClr val="tx1"/>
                          </a:solidFill>
                          <a:latin typeface="Georgia" panose="02040502050405020303" pitchFamily="18" charset="0"/>
                          <a:ea typeface="+mn-ea"/>
                          <a:cs typeface="+mn-cs"/>
                        </a:rPr>
                        <a:t>2024-25</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IN" sz="1200" b="0" dirty="0" smtClean="0">
                          <a:latin typeface="Georgia" panose="02040502050405020303" pitchFamily="18" charset="0"/>
                        </a:rPr>
                        <a:t>Progress</a:t>
                      </a:r>
                    </a:p>
                    <a:p>
                      <a:r>
                        <a:rPr lang="en-US" sz="1200" b="0" dirty="0" smtClean="0">
                          <a:latin typeface="Georgia" panose="02040502050405020303" pitchFamily="18" charset="0"/>
                        </a:rPr>
                        <a:t>2024-25</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solidFill>
                            <a:schemeClr val="tx1"/>
                          </a:solidFill>
                          <a:latin typeface="Georgia" panose="02040502050405020303" pitchFamily="18" charset="0"/>
                          <a:ea typeface="+mn-ea"/>
                          <a:cs typeface="+mn-cs"/>
                        </a:rPr>
                        <a:t>Targets</a:t>
                      </a:r>
                      <a:endParaRPr lang="en-IN" sz="1200" b="0" dirty="0" smtClean="0">
                        <a:solidFill>
                          <a:schemeClr val="tx1"/>
                        </a:solidFill>
                        <a:latin typeface="Georgia" panose="02040502050405020303" pitchFamily="18" charset="0"/>
                        <a:ea typeface="+mn-ea"/>
                        <a:cs typeface="+mn-cs"/>
                      </a:endParaRPr>
                    </a:p>
                    <a:p>
                      <a:r>
                        <a:rPr lang="en-US" sz="1200" b="0" dirty="0" smtClean="0">
                          <a:solidFill>
                            <a:schemeClr val="tx1"/>
                          </a:solidFill>
                          <a:latin typeface="Georgia" panose="02040502050405020303" pitchFamily="18" charset="0"/>
                          <a:ea typeface="+mn-ea"/>
                          <a:cs typeface="+mn-cs"/>
                        </a:rPr>
                        <a:t>2023-24</a:t>
                      </a:r>
                      <a:endParaRPr lang="en-IN" sz="1200" b="0" dirty="0" smtClean="0">
                        <a:latin typeface="Georgia" panose="02040502050405020303" pitchFamily="18" charset="0"/>
                      </a:endParaRPr>
                    </a:p>
                    <a:p>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IN" sz="1200" b="0" dirty="0" smtClean="0">
                          <a:latin typeface="Georgia" panose="02040502050405020303" pitchFamily="18" charset="0"/>
                        </a:rPr>
                        <a:t>Progress</a:t>
                      </a:r>
                    </a:p>
                    <a:p>
                      <a:pPr marL="0" marR="0" indent="0"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2023-24</a:t>
                      </a:r>
                      <a:endParaRPr lang="en-IN" sz="1200" b="0" dirty="0" smtClean="0">
                        <a:latin typeface="Georgia" panose="02040502050405020303" pitchFamily="18" charset="0"/>
                      </a:endParaRPr>
                    </a:p>
                    <a:p>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Targets</a:t>
                      </a:r>
                      <a:endParaRPr lang="en-IN" sz="1200" b="0" dirty="0" smtClean="0">
                        <a:solidFill>
                          <a:schemeClr val="tx1"/>
                        </a:solidFill>
                        <a:latin typeface="Georgia" panose="02040502050405020303" pitchFamily="18" charset="0"/>
                        <a:ea typeface="+mn-ea"/>
                        <a:cs typeface="+mn-cs"/>
                      </a:endParaRPr>
                    </a:p>
                    <a:p>
                      <a:pPr marL="0" marR="0" indent="0"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2022-23</a:t>
                      </a:r>
                      <a:endParaRPr lang="en-IN" sz="1200" b="0" dirty="0" smtClean="0">
                        <a:latin typeface="Georgia" panose="02040502050405020303" pitchFamily="18" charset="0"/>
                      </a:endParaRPr>
                    </a:p>
                    <a:p>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IN" sz="1200" b="0" dirty="0" smtClean="0">
                          <a:latin typeface="Georgia" panose="02040502050405020303" pitchFamily="18" charset="0"/>
                        </a:rPr>
                        <a:t>Progress</a:t>
                      </a:r>
                    </a:p>
                    <a:p>
                      <a:pPr marL="0" marR="0" indent="0"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2022-23</a:t>
                      </a:r>
                      <a:endParaRPr lang="en-IN" sz="1200" b="0" dirty="0" smtClean="0">
                        <a:latin typeface="Georgia" panose="02040502050405020303" pitchFamily="18" charset="0"/>
                      </a:endParaRPr>
                    </a:p>
                    <a:p>
                      <a:endParaRPr lang="en-IN" sz="1200" b="0" dirty="0">
                        <a:latin typeface="Georgia" panose="02040502050405020303" pitchFamily="18" charset="0"/>
                      </a:endParaRPr>
                    </a:p>
                  </a:txBody>
                  <a:tcPr>
                    <a:solidFill>
                      <a:schemeClr val="accent4">
                        <a:lumMod val="40000"/>
                        <a:lumOff val="60000"/>
                      </a:schemeClr>
                    </a:solidFill>
                  </a:tcPr>
                </a:tc>
              </a:tr>
              <a:tr h="548640">
                <a:tc>
                  <a:txBody>
                    <a:bodyPr/>
                    <a:lstStyle/>
                    <a:p>
                      <a:r>
                        <a:rPr lang="hi-IN" sz="1200" b="0" dirty="0" smtClean="0">
                          <a:latin typeface="Georgia" panose="02040502050405020303" pitchFamily="18" charset="0"/>
                        </a:rPr>
                        <a:t>1</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Post </a:t>
                      </a:r>
                      <a:r>
                        <a:rPr lang="en-US" sz="1200" b="0" dirty="0" err="1" smtClean="0">
                          <a:solidFill>
                            <a:schemeClr val="tx1"/>
                          </a:solidFill>
                          <a:latin typeface="Georgia" panose="02040502050405020303" pitchFamily="18" charset="0"/>
                          <a:ea typeface="+mn-ea"/>
                          <a:cs typeface="+mn-cs"/>
                        </a:rPr>
                        <a:t>Matric</a:t>
                      </a:r>
                      <a:r>
                        <a:rPr lang="en-US" sz="1200" b="0" dirty="0" smtClean="0">
                          <a:solidFill>
                            <a:schemeClr val="tx1"/>
                          </a:solidFill>
                          <a:latin typeface="Georgia" panose="02040502050405020303" pitchFamily="18" charset="0"/>
                          <a:ea typeface="+mn-ea"/>
                          <a:cs typeface="+mn-cs"/>
                        </a:rPr>
                        <a:t> Scholarship for SCs (CSS)</a:t>
                      </a:r>
                      <a:endParaRPr lang="en-IN" sz="1200" b="0" dirty="0" smtClean="0">
                        <a:solidFill>
                          <a:schemeClr val="tx1"/>
                        </a:solidFill>
                        <a:latin typeface="Georgia" panose="02040502050405020303" pitchFamily="18" charset="0"/>
                        <a:ea typeface="+mn-ea"/>
                        <a:cs typeface="+mn-cs"/>
                      </a:endParaRPr>
                    </a:p>
                    <a:p>
                      <a:pPr algn="just"/>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solidFill>
                            <a:schemeClr val="tx1"/>
                          </a:solidFill>
                          <a:latin typeface="Georgia" panose="02040502050405020303" pitchFamily="18" charset="0"/>
                          <a:ea typeface="+mn-ea"/>
                          <a:cs typeface="+mn-cs"/>
                        </a:rPr>
                        <a:t>Number of female students who availed the scholarship (in </a:t>
                      </a:r>
                      <a:r>
                        <a:rPr lang="en-US" sz="1200" b="0" dirty="0" err="1" smtClean="0">
                          <a:solidFill>
                            <a:schemeClr val="tx1"/>
                          </a:solidFill>
                          <a:latin typeface="Georgia" panose="02040502050405020303" pitchFamily="18" charset="0"/>
                          <a:ea typeface="+mn-ea"/>
                          <a:cs typeface="+mn-cs"/>
                        </a:rPr>
                        <a:t>lakhs</a:t>
                      </a:r>
                      <a:r>
                        <a:rPr lang="en-US" sz="1200" b="0" dirty="0" smtClean="0">
                          <a:solidFill>
                            <a:schemeClr val="tx1"/>
                          </a:solidFill>
                          <a:latin typeface="Georgia" panose="02040502050405020303" pitchFamily="18" charset="0"/>
                          <a:ea typeface="+mn-ea"/>
                          <a:cs typeface="+mn-cs"/>
                        </a:rPr>
                        <a:t>)</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Georgia" panose="02040502050405020303" pitchFamily="18" charset="0"/>
                          <a:ea typeface="+mn-ea"/>
                          <a:cs typeface="+mn-cs"/>
                        </a:rPr>
                        <a:t>34.28</a:t>
                      </a:r>
                      <a:endParaRPr lang="en-IN" sz="1200" dirty="0" smtClean="0">
                        <a:solidFill>
                          <a:schemeClr val="tx1"/>
                        </a:solidFill>
                        <a:latin typeface="Georgia" panose="02040502050405020303" pitchFamily="18" charset="0"/>
                        <a:ea typeface="+mn-ea"/>
                        <a:cs typeface="+mn-cs"/>
                      </a:endParaRPr>
                    </a:p>
                    <a:p>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24.12</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31.3</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24.2</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30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20.7</a:t>
                      </a:r>
                      <a:endParaRPr lang="en-IN" sz="1200" b="0" dirty="0">
                        <a:latin typeface="Georgia" panose="02040502050405020303" pitchFamily="18" charset="0"/>
                      </a:endParaRPr>
                    </a:p>
                  </a:txBody>
                  <a:tcPr>
                    <a:solidFill>
                      <a:schemeClr val="accent4">
                        <a:lumMod val="40000"/>
                        <a:lumOff val="60000"/>
                      </a:schemeClr>
                    </a:solidFill>
                  </a:tcPr>
                </a:tc>
              </a:tr>
              <a:tr h="731520">
                <a:tc>
                  <a:txBody>
                    <a:bodyPr/>
                    <a:lstStyle/>
                    <a:p>
                      <a:r>
                        <a:rPr lang="hi-IN" sz="1200" b="0" dirty="0" smtClean="0">
                          <a:latin typeface="Georgia" panose="02040502050405020303" pitchFamily="18" charset="0"/>
                        </a:rPr>
                        <a:t>2</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lvl="0" algn="just"/>
                      <a:r>
                        <a:rPr lang="en-US" sz="1200" b="0" dirty="0" smtClean="0">
                          <a:solidFill>
                            <a:schemeClr val="tx1"/>
                          </a:solidFill>
                          <a:latin typeface="Georgia" panose="02040502050405020303" pitchFamily="18" charset="0"/>
                          <a:ea typeface="+mn-ea"/>
                          <a:cs typeface="+mn-cs"/>
                        </a:rPr>
                        <a:t>Pre-</a:t>
                      </a:r>
                      <a:r>
                        <a:rPr lang="en-US" sz="1200" b="0" dirty="0" err="1" smtClean="0">
                          <a:solidFill>
                            <a:schemeClr val="tx1"/>
                          </a:solidFill>
                          <a:latin typeface="Georgia" panose="02040502050405020303" pitchFamily="18" charset="0"/>
                          <a:ea typeface="+mn-ea"/>
                          <a:cs typeface="+mn-cs"/>
                        </a:rPr>
                        <a:t>Matric</a:t>
                      </a:r>
                      <a:r>
                        <a:rPr lang="en-US" sz="1200" b="0" dirty="0" smtClean="0">
                          <a:solidFill>
                            <a:schemeClr val="tx1"/>
                          </a:solidFill>
                          <a:latin typeface="Georgia" panose="02040502050405020303" pitchFamily="18" charset="0"/>
                          <a:ea typeface="+mn-ea"/>
                          <a:cs typeface="+mn-cs"/>
                        </a:rPr>
                        <a:t> Scholarships Scheme for SC &amp; Others (CSS)</a:t>
                      </a:r>
                      <a:endParaRPr lang="en-IN" sz="1200" b="0" dirty="0" smtClean="0">
                        <a:solidFill>
                          <a:schemeClr val="tx1"/>
                        </a:solidFill>
                        <a:latin typeface="Georgia" panose="02040502050405020303" pitchFamily="18" charset="0"/>
                        <a:ea typeface="+mn-ea"/>
                        <a:cs typeface="+mn-cs"/>
                      </a:endParaRPr>
                    </a:p>
                    <a:p>
                      <a:pPr algn="just"/>
                      <a:r>
                        <a:rPr lang="en-US" sz="1200" b="1" dirty="0" smtClean="0">
                          <a:solidFill>
                            <a:schemeClr val="tx1"/>
                          </a:solidFill>
                          <a:latin typeface="Georgia" panose="02040502050405020303" pitchFamily="18" charset="0"/>
                          <a:ea typeface="+mn-ea"/>
                          <a:cs typeface="+mn-cs"/>
                        </a:rPr>
                        <a:t> </a:t>
                      </a:r>
                      <a:endParaRPr lang="en-IN" sz="1200" dirty="0" smtClean="0">
                        <a:solidFill>
                          <a:schemeClr val="tx1"/>
                        </a:solidFill>
                        <a:latin typeface="Georgia" panose="02040502050405020303" pitchFamily="18" charset="0"/>
                        <a:ea typeface="+mn-ea"/>
                        <a:cs typeface="+mn-cs"/>
                      </a:endParaRPr>
                    </a:p>
                  </a:txBody>
                  <a:tcPr>
                    <a:solidFill>
                      <a:schemeClr val="accent4">
                        <a:lumMod val="40000"/>
                        <a:lumOff val="60000"/>
                      </a:schemeClr>
                    </a:solidFill>
                  </a:tcPr>
                </a:tc>
                <a:tc>
                  <a:txBody>
                    <a:bodyPr/>
                    <a:lstStyle/>
                    <a:p>
                      <a:pPr algn="just"/>
                      <a:r>
                        <a:rPr lang="en-US" sz="1200" b="0" dirty="0" smtClean="0">
                          <a:solidFill>
                            <a:schemeClr val="tx1"/>
                          </a:solidFill>
                          <a:latin typeface="Georgia" panose="02040502050405020303" pitchFamily="18" charset="0"/>
                          <a:ea typeface="+mn-ea"/>
                          <a:cs typeface="+mn-cs"/>
                        </a:rPr>
                        <a:t>Number of female students who availed the scholarship (in </a:t>
                      </a:r>
                      <a:r>
                        <a:rPr lang="en-US" sz="1200" b="0" dirty="0" err="1" smtClean="0">
                          <a:solidFill>
                            <a:schemeClr val="tx1"/>
                          </a:solidFill>
                          <a:latin typeface="Georgia" panose="02040502050405020303" pitchFamily="18" charset="0"/>
                          <a:ea typeface="+mn-ea"/>
                          <a:cs typeface="+mn-cs"/>
                        </a:rPr>
                        <a:t>lakhs</a:t>
                      </a:r>
                      <a:r>
                        <a:rPr lang="en-US" sz="1200" b="0" dirty="0" smtClean="0">
                          <a:solidFill>
                            <a:schemeClr val="tx1"/>
                          </a:solidFill>
                          <a:latin typeface="Georgia" panose="02040502050405020303" pitchFamily="18" charset="0"/>
                          <a:ea typeface="+mn-ea"/>
                          <a:cs typeface="+mn-cs"/>
                        </a:rPr>
                        <a:t>)</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Georgia" panose="02040502050405020303" pitchFamily="18" charset="0"/>
                          <a:ea typeface="+mn-ea"/>
                          <a:cs typeface="+mn-cs"/>
                        </a:rPr>
                        <a:t>12.69</a:t>
                      </a:r>
                      <a:endParaRPr lang="en-IN" sz="1200" dirty="0" smtClean="0">
                        <a:solidFill>
                          <a:schemeClr val="tx1"/>
                        </a:solidFill>
                        <a:latin typeface="Georgia" panose="02040502050405020303" pitchFamily="18" charset="0"/>
                        <a:ea typeface="+mn-ea"/>
                        <a:cs typeface="+mn-cs"/>
                      </a:endParaRPr>
                    </a:p>
                    <a:p>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12.07</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12</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11.8</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11</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5.1</a:t>
                      </a:r>
                      <a:endParaRPr lang="en-IN" sz="1200" b="0" dirty="0">
                        <a:latin typeface="Georgia" panose="02040502050405020303" pitchFamily="18" charset="0"/>
                      </a:endParaRPr>
                    </a:p>
                  </a:txBody>
                  <a:tcPr>
                    <a:solidFill>
                      <a:schemeClr val="accent4">
                        <a:lumMod val="40000"/>
                        <a:lumOff val="60000"/>
                      </a:schemeClr>
                    </a:solidFill>
                  </a:tcPr>
                </a:tc>
              </a:tr>
              <a:tr h="1082040">
                <a:tc>
                  <a:txBody>
                    <a:bodyPr/>
                    <a:lstStyle/>
                    <a:p>
                      <a:r>
                        <a:rPr lang="hi-IN" sz="1200" b="0" dirty="0" smtClean="0">
                          <a:latin typeface="Georgia" panose="02040502050405020303" pitchFamily="18" charset="0"/>
                        </a:rPr>
                        <a:t>3</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solidFill>
                            <a:schemeClr val="tx1"/>
                          </a:solidFill>
                          <a:latin typeface="Georgia" panose="02040502050405020303" pitchFamily="18" charset="0"/>
                          <a:ea typeface="+mn-ea"/>
                          <a:cs typeface="+mn-cs"/>
                        </a:rPr>
                        <a:t>Scholarships for Higher Education for Young Achievers Scheme (SHREYAS) for SCs (CS)</a:t>
                      </a:r>
                      <a:endParaRPr lang="hi-IN" sz="1200" b="0" dirty="0" smtClean="0">
                        <a:solidFill>
                          <a:schemeClr val="tx1"/>
                        </a:solidFill>
                        <a:latin typeface="Georgia" panose="02040502050405020303" pitchFamily="18" charset="0"/>
                        <a:ea typeface="+mn-ea"/>
                        <a:cs typeface="+mn-cs"/>
                      </a:endParaRPr>
                    </a:p>
                    <a:p>
                      <a:pPr algn="just"/>
                      <a:r>
                        <a:rPr lang="hi-IN" sz="1200" b="0" dirty="0" smtClean="0">
                          <a:solidFill>
                            <a:schemeClr val="tx1"/>
                          </a:solidFill>
                          <a:latin typeface="Georgia" panose="02040502050405020303" pitchFamily="18" charset="0"/>
                          <a:ea typeface="+mn-ea"/>
                          <a:cs typeface="+mn-cs"/>
                        </a:rPr>
                        <a:t>(</a:t>
                      </a:r>
                      <a:r>
                        <a:rPr lang="en-US" sz="1200" b="0" dirty="0" smtClean="0">
                          <a:solidFill>
                            <a:schemeClr val="tx1"/>
                          </a:solidFill>
                          <a:latin typeface="Georgia" panose="02040502050405020303" pitchFamily="18" charset="0"/>
                          <a:ea typeface="+mn-ea"/>
                          <a:cs typeface="+mn-cs"/>
                        </a:rPr>
                        <a:t>Top Class Education of SCs</a:t>
                      </a:r>
                      <a:r>
                        <a:rPr lang="hi-IN" sz="1200" b="0" dirty="0" smtClean="0">
                          <a:solidFill>
                            <a:schemeClr val="tx1"/>
                          </a:solidFill>
                          <a:latin typeface="Georgia" panose="02040502050405020303" pitchFamily="18" charset="0"/>
                          <a:ea typeface="+mn-ea"/>
                          <a:cs typeface="+mn-cs"/>
                        </a:rPr>
                        <a:t>)</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No. of female students who availed  fresh scholarships for studies in professional courses in institutes of repute</a:t>
                      </a:r>
                      <a:endParaRPr lang="en-IN" sz="1200" b="0" dirty="0" smtClean="0">
                        <a:latin typeface="Georgia" panose="02040502050405020303" pitchFamily="18" charset="0"/>
                      </a:endParaRPr>
                    </a:p>
                  </a:txBody>
                  <a:tcPr>
                    <a:solidFill>
                      <a:schemeClr val="accent4">
                        <a:lumMod val="40000"/>
                        <a:lumOff val="60000"/>
                      </a:schemeClr>
                    </a:solidFill>
                  </a:tcPr>
                </a:tc>
                <a:tc>
                  <a:txBody>
                    <a:bodyPr/>
                    <a:lstStyle/>
                    <a:p>
                      <a:r>
                        <a:rPr lang="en-US" sz="1200" dirty="0" smtClean="0">
                          <a:solidFill>
                            <a:schemeClr val="tx1"/>
                          </a:solidFill>
                          <a:latin typeface="Georgia" panose="02040502050405020303" pitchFamily="18" charset="0"/>
                          <a:ea typeface="+mn-ea"/>
                          <a:cs typeface="+mn-cs"/>
                        </a:rPr>
                        <a:t> 1320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1323</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450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315</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1260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901</a:t>
                      </a:r>
                      <a:endParaRPr lang="en-IN" sz="1200" b="0" dirty="0">
                        <a:latin typeface="Georgia" panose="02040502050405020303" pitchFamily="18" charset="0"/>
                      </a:endParaRPr>
                    </a:p>
                  </a:txBody>
                  <a:tcPr>
                    <a:solidFill>
                      <a:schemeClr val="accent4">
                        <a:lumMod val="40000"/>
                        <a:lumOff val="60000"/>
                      </a:schemeClr>
                    </a:solidFill>
                  </a:tcPr>
                </a:tc>
              </a:tr>
              <a:tr h="370840">
                <a:tc>
                  <a:txBody>
                    <a:bodyPr/>
                    <a:lstStyle/>
                    <a:p>
                      <a:r>
                        <a:rPr lang="hi-IN" sz="1200" b="0" dirty="0" smtClean="0">
                          <a:latin typeface="Georgia" panose="02040502050405020303" pitchFamily="18" charset="0"/>
                        </a:rPr>
                        <a:t>4</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solidFill>
                            <a:schemeClr val="tx1"/>
                          </a:solidFill>
                          <a:latin typeface="Georgia" panose="02040502050405020303" pitchFamily="18" charset="0"/>
                          <a:ea typeface="+mn-ea"/>
                          <a:cs typeface="+mn-cs"/>
                        </a:rPr>
                        <a:t>Scholarships for Higher Education for Young Achievers Scheme (SHREYAS) for SCs (CS)</a:t>
                      </a:r>
                      <a:endParaRPr lang="hi-IN" sz="1200" b="0" dirty="0" smtClean="0">
                        <a:solidFill>
                          <a:schemeClr val="tx1"/>
                        </a:solidFill>
                        <a:latin typeface="Georgia" panose="02040502050405020303" pitchFamily="18" charset="0"/>
                        <a:ea typeface="+mn-ea"/>
                        <a:cs typeface="+mn-cs"/>
                      </a:endParaRPr>
                    </a:p>
                    <a:p>
                      <a:pPr algn="just"/>
                      <a:r>
                        <a:rPr lang="hi-IN" sz="1200" b="0" dirty="0" smtClean="0">
                          <a:solidFill>
                            <a:schemeClr val="tx1"/>
                          </a:solidFill>
                          <a:latin typeface="Georgia" panose="02040502050405020303" pitchFamily="18" charset="0"/>
                          <a:ea typeface="+mn-ea"/>
                          <a:cs typeface="+mn-cs"/>
                        </a:rPr>
                        <a:t>(</a:t>
                      </a:r>
                      <a:r>
                        <a:rPr lang="en-US" sz="1200" b="0" dirty="0" smtClean="0">
                          <a:solidFill>
                            <a:schemeClr val="tx1"/>
                          </a:solidFill>
                          <a:latin typeface="Georgia" panose="02040502050405020303" pitchFamily="18" charset="0"/>
                          <a:ea typeface="+mn-ea"/>
                          <a:cs typeface="+mn-cs"/>
                        </a:rPr>
                        <a:t>Top Class Education of SCs</a:t>
                      </a:r>
                      <a:r>
                        <a:rPr lang="hi-IN" sz="1200" b="0" dirty="0" smtClean="0">
                          <a:solidFill>
                            <a:schemeClr val="tx1"/>
                          </a:solidFill>
                          <a:latin typeface="Georgia" panose="02040502050405020303" pitchFamily="18" charset="0"/>
                          <a:ea typeface="+mn-ea"/>
                          <a:cs typeface="+mn-cs"/>
                        </a:rPr>
                        <a:t>)</a:t>
                      </a:r>
                      <a:endParaRPr lang="en-IN" sz="1200" b="0" dirty="0" smtClean="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solidFill>
                            <a:schemeClr val="tx1"/>
                          </a:solidFill>
                          <a:effectLst/>
                          <a:latin typeface="Georgia" panose="02040502050405020303" pitchFamily="18" charset="0"/>
                          <a:ea typeface="+mn-ea"/>
                          <a:cs typeface="+mn-cs"/>
                        </a:rPr>
                        <a:t>Total No. of female students who availed scholarship through the scheme in the current financial year</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dirty="0" smtClean="0">
                          <a:latin typeface="Georgia" panose="02040502050405020303" pitchFamily="18" charset="0"/>
                        </a:rPr>
                        <a:t>1320</a:t>
                      </a:r>
                      <a:endParaRPr lang="en-IN" sz="120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1323</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1260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745</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a:t>
                      </a:r>
                      <a:endParaRPr lang="en-IN" sz="1200" b="0" dirty="0">
                        <a:latin typeface="Georgia" panose="02040502050405020303" pitchFamily="18" charset="0"/>
                      </a:endParaRPr>
                    </a:p>
                  </a:txBody>
                  <a:tcPr anchor="ctr">
                    <a:solidFill>
                      <a:schemeClr val="accent4">
                        <a:lumMod val="40000"/>
                        <a:lumOff val="60000"/>
                      </a:schemeClr>
                    </a:solidFill>
                  </a:tcPr>
                </a:tc>
                <a:tc>
                  <a:txBody>
                    <a:bodyPr/>
                    <a:lstStyle/>
                    <a:p>
                      <a:r>
                        <a:rPr lang="en-US" sz="1200" b="0" dirty="0" smtClean="0">
                          <a:latin typeface="Georgia" panose="02040502050405020303" pitchFamily="18" charset="0"/>
                        </a:rPr>
                        <a:t>-</a:t>
                      </a:r>
                      <a:endParaRPr lang="en-IN" sz="1200" b="0" dirty="0">
                        <a:latin typeface="Georgia" panose="02040502050405020303" pitchFamily="18" charset="0"/>
                      </a:endParaRPr>
                    </a:p>
                  </a:txBody>
                  <a:tcPr anchor="ctr">
                    <a:solidFill>
                      <a:schemeClr val="accent4">
                        <a:lumMod val="40000"/>
                        <a:lumOff val="60000"/>
                      </a:schemeClr>
                    </a:solidFill>
                  </a:tcPr>
                </a:tc>
              </a:tr>
              <a:tr h="370840">
                <a:tc>
                  <a:txBody>
                    <a:bodyPr/>
                    <a:lstStyle/>
                    <a:p>
                      <a:r>
                        <a:rPr lang="hi-IN" sz="1200" b="0" dirty="0" smtClean="0">
                          <a:latin typeface="Georgia" panose="02040502050405020303" pitchFamily="18" charset="0"/>
                        </a:rPr>
                        <a:t>5</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solidFill>
                            <a:schemeClr val="tx1"/>
                          </a:solidFill>
                          <a:latin typeface="Georgia" panose="02040502050405020303" pitchFamily="18" charset="0"/>
                          <a:ea typeface="+mn-ea"/>
                          <a:cs typeface="+mn-cs"/>
                        </a:rPr>
                        <a:t>Scholarships for Higher Education for Young Achievers Scheme (SHREYAS) for SCs (CS)</a:t>
                      </a:r>
                      <a:endParaRPr lang="hi-IN" sz="1200" b="0" dirty="0" smtClean="0">
                        <a:solidFill>
                          <a:schemeClr val="tx1"/>
                        </a:solidFill>
                        <a:latin typeface="Georgia" panose="02040502050405020303" pitchFamily="18" charset="0"/>
                        <a:ea typeface="+mn-ea"/>
                        <a:cs typeface="+mn-cs"/>
                      </a:endParaRPr>
                    </a:p>
                    <a:p>
                      <a:pPr algn="just"/>
                      <a:r>
                        <a:rPr lang="hi-IN" sz="1200" b="0" dirty="0" smtClean="0">
                          <a:solidFill>
                            <a:schemeClr val="tx1"/>
                          </a:solidFill>
                          <a:latin typeface="Georgia" panose="02040502050405020303" pitchFamily="18" charset="0"/>
                          <a:ea typeface="+mn-ea"/>
                          <a:cs typeface="+mn-cs"/>
                        </a:rPr>
                        <a:t>(</a:t>
                      </a:r>
                      <a:r>
                        <a:rPr lang="en-US" sz="1200" b="0" dirty="0" smtClean="0">
                          <a:solidFill>
                            <a:schemeClr val="tx1"/>
                          </a:solidFill>
                          <a:latin typeface="Georgia" panose="02040502050405020303" pitchFamily="18" charset="0"/>
                          <a:ea typeface="+mn-ea"/>
                          <a:cs typeface="+mn-cs"/>
                        </a:rPr>
                        <a:t>National Overseas Scholarships for SCs</a:t>
                      </a:r>
                      <a:r>
                        <a:rPr lang="hi-IN" sz="1200" b="0" dirty="0" smtClean="0">
                          <a:solidFill>
                            <a:schemeClr val="tx1"/>
                          </a:solidFill>
                          <a:latin typeface="Georgia" panose="02040502050405020303" pitchFamily="18" charset="0"/>
                          <a:ea typeface="+mn-ea"/>
                          <a:cs typeface="+mn-cs"/>
                        </a:rPr>
                        <a:t>)</a:t>
                      </a:r>
                      <a:endParaRPr lang="en-IN" sz="1200" b="0" dirty="0" smtClean="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solidFill>
                            <a:schemeClr val="tx1"/>
                          </a:solidFill>
                          <a:latin typeface="Georgia" panose="02040502050405020303" pitchFamily="18" charset="0"/>
                          <a:ea typeface="+mn-ea"/>
                          <a:cs typeface="+mn-cs"/>
                        </a:rPr>
                        <a:t>Number of female students selected for award of scholarships for higher education overseas (30% of total slots i.e. 125)</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dirty="0" smtClean="0">
                          <a:solidFill>
                            <a:schemeClr val="tx1"/>
                          </a:solidFill>
                          <a:latin typeface="Georgia" panose="02040502050405020303" pitchFamily="18" charset="0"/>
                          <a:ea typeface="+mn-ea"/>
                          <a:cs typeface="+mn-cs"/>
                        </a:rPr>
                        <a:t> 38</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38</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38</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39</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a:t>
                      </a:r>
                      <a:endParaRPr lang="en-IN" sz="1200" b="0" dirty="0">
                        <a:latin typeface="Georgia" panose="02040502050405020303" pitchFamily="18" charset="0"/>
                      </a:endParaRPr>
                    </a:p>
                  </a:txBody>
                  <a:tcPr anchor="ctr">
                    <a:solidFill>
                      <a:schemeClr val="accent4">
                        <a:lumMod val="40000"/>
                        <a:lumOff val="60000"/>
                      </a:schemeClr>
                    </a:solidFill>
                  </a:tcPr>
                </a:tc>
                <a:tc>
                  <a:txBody>
                    <a:bodyPr/>
                    <a:lstStyle/>
                    <a:p>
                      <a:r>
                        <a:rPr lang="en-US" sz="1200" b="0" dirty="0" smtClean="0">
                          <a:latin typeface="Georgia" panose="02040502050405020303" pitchFamily="18" charset="0"/>
                        </a:rPr>
                        <a:t>-</a:t>
                      </a:r>
                      <a:endParaRPr lang="en-IN" sz="1200" b="0" dirty="0">
                        <a:latin typeface="Georgia" panose="02040502050405020303" pitchFamily="18" charset="0"/>
                      </a:endParaRPr>
                    </a:p>
                  </a:txBody>
                  <a:tcPr anchor="ctr">
                    <a:solidFill>
                      <a:schemeClr val="accent4">
                        <a:lumMod val="40000"/>
                        <a:lumOff val="60000"/>
                      </a:schemeClr>
                    </a:solidFill>
                  </a:tcPr>
                </a:tc>
              </a:tr>
            </a:tbl>
          </a:graphicData>
        </a:graphic>
      </p:graphicFrame>
      <p:sp>
        <p:nvSpPr>
          <p:cNvPr id="5" name="TextBox 4"/>
          <p:cNvSpPr txBox="1"/>
          <p:nvPr/>
        </p:nvSpPr>
        <p:spPr>
          <a:xfrm>
            <a:off x="609600" y="905079"/>
            <a:ext cx="11129970" cy="369332"/>
          </a:xfrm>
          <a:prstGeom prst="rect">
            <a:avLst/>
          </a:prstGeom>
          <a:noFill/>
        </p:spPr>
        <p:txBody>
          <a:bodyPr wrap="none" rtlCol="0">
            <a:spAutoFit/>
          </a:bodyPr>
          <a:lstStyle/>
          <a:p>
            <a:r>
              <a:rPr lang="en-US" dirty="0" smtClean="0">
                <a:latin typeface="Georgia" panose="02040502050405020303" pitchFamily="18" charset="0"/>
              </a:rPr>
              <a:t>Indicators of the </a:t>
            </a:r>
            <a:r>
              <a:rPr lang="en-US" dirty="0" err="1" smtClean="0">
                <a:latin typeface="Georgia" panose="02040502050405020303" pitchFamily="18" charset="0"/>
              </a:rPr>
              <a:t>DoSJE</a:t>
            </a:r>
            <a:r>
              <a:rPr lang="en-US" dirty="0" smtClean="0">
                <a:latin typeface="Georgia" panose="02040502050405020303" pitchFamily="18" charset="0"/>
              </a:rPr>
              <a:t> Schemes as identified in the output-outcome monitoring framework are as follows:</a:t>
            </a:r>
            <a:endParaRPr lang="en-IN" dirty="0">
              <a:latin typeface="Georgia" panose="02040502050405020303" pitchFamily="18" charset="0"/>
            </a:endParaRPr>
          </a:p>
        </p:txBody>
      </p:sp>
    </p:spTree>
    <p:extLst>
      <p:ext uri="{BB962C8B-B14F-4D97-AF65-F5344CB8AC3E}">
        <p14:creationId xmlns:p14="http://schemas.microsoft.com/office/powerpoint/2010/main" val="23160676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9600" y="152400"/>
            <a:ext cx="10616565" cy="539762"/>
          </a:xfrm>
          <a:prstGeom prst="rect">
            <a:avLst/>
          </a:prstGeom>
        </p:spPr>
        <p:txBody>
          <a:bodyPr vert="horz" wrap="square" lIns="0" tIns="168782" rIns="0" bIns="0" rtlCol="0">
            <a:spAutoFit/>
          </a:bodyPr>
          <a:lstStyle/>
          <a:p>
            <a:pPr marL="3175">
              <a:lnSpc>
                <a:spcPct val="100000"/>
              </a:lnSpc>
              <a:spcBef>
                <a:spcPts val="105"/>
              </a:spcBef>
            </a:pPr>
            <a:r>
              <a:rPr sz="2400" dirty="0"/>
              <a:t>Initiatives</a:t>
            </a:r>
            <a:r>
              <a:rPr sz="2400" spc="-70" dirty="0"/>
              <a:t> </a:t>
            </a:r>
            <a:r>
              <a:rPr sz="2400" dirty="0"/>
              <a:t>for</a:t>
            </a:r>
            <a:r>
              <a:rPr sz="2400" spc="-25" dirty="0"/>
              <a:t> </a:t>
            </a:r>
            <a:r>
              <a:rPr sz="2400" dirty="0"/>
              <a:t>strengthening</a:t>
            </a:r>
            <a:r>
              <a:rPr sz="2400" spc="-65" dirty="0"/>
              <a:t> </a:t>
            </a:r>
            <a:r>
              <a:rPr sz="2400" dirty="0"/>
              <a:t>Gender</a:t>
            </a:r>
            <a:r>
              <a:rPr sz="2400" spc="-55" dirty="0"/>
              <a:t> </a:t>
            </a:r>
            <a:r>
              <a:rPr sz="2400" dirty="0"/>
              <a:t>Budgeting</a:t>
            </a:r>
            <a:r>
              <a:rPr sz="2400" spc="-60" dirty="0"/>
              <a:t> </a:t>
            </a:r>
            <a:r>
              <a:rPr sz="2400" spc="-10" dirty="0"/>
              <a:t>Processes</a:t>
            </a:r>
          </a:p>
        </p:txBody>
      </p:sp>
      <p:graphicFrame>
        <p:nvGraphicFramePr>
          <p:cNvPr id="4" name="Table 3"/>
          <p:cNvGraphicFramePr>
            <a:graphicFrameLocks noGrp="1"/>
          </p:cNvGraphicFramePr>
          <p:nvPr>
            <p:extLst>
              <p:ext uri="{D42A27DB-BD31-4B8C-83A1-F6EECF244321}">
                <p14:modId xmlns:p14="http://schemas.microsoft.com/office/powerpoint/2010/main" val="2749106532"/>
              </p:ext>
            </p:extLst>
          </p:nvPr>
        </p:nvGraphicFramePr>
        <p:xfrm>
          <a:off x="685800" y="1066800"/>
          <a:ext cx="10591800" cy="5562600"/>
        </p:xfrm>
        <a:graphic>
          <a:graphicData uri="http://schemas.openxmlformats.org/drawingml/2006/table">
            <a:tbl>
              <a:tblPr firstRow="1" bandRow="1">
                <a:tableStyleId>{5940675A-B579-460E-94D1-54222C63F5DA}</a:tableStyleId>
              </a:tblPr>
              <a:tblGrid>
                <a:gridCol w="533400"/>
                <a:gridCol w="2590800"/>
                <a:gridCol w="2133600"/>
                <a:gridCol w="762000"/>
                <a:gridCol w="838200"/>
                <a:gridCol w="914400"/>
                <a:gridCol w="838200"/>
                <a:gridCol w="990600"/>
                <a:gridCol w="990600"/>
              </a:tblGrid>
              <a:tr h="370840">
                <a:tc>
                  <a:txBody>
                    <a:bodyPr/>
                    <a:lstStyle/>
                    <a:p>
                      <a:r>
                        <a:rPr lang="hi-IN" sz="1200" b="0" dirty="0" smtClean="0">
                          <a:latin typeface="Georgia" panose="02040502050405020303" pitchFamily="18" charset="0"/>
                        </a:rPr>
                        <a:t>S.no.</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hi-IN" sz="1200" b="0" dirty="0" smtClean="0">
                          <a:latin typeface="Georgia" panose="02040502050405020303" pitchFamily="18" charset="0"/>
                        </a:rPr>
                        <a:t>Name of</a:t>
                      </a:r>
                      <a:r>
                        <a:rPr lang="hi-IN" sz="1200" b="0" baseline="0" dirty="0" smtClean="0">
                          <a:latin typeface="Georgia" panose="02040502050405020303" pitchFamily="18" charset="0"/>
                        </a:rPr>
                        <a:t> Scheme</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solidFill>
                            <a:schemeClr val="tx1"/>
                          </a:solidFill>
                          <a:latin typeface="Georgia" panose="02040502050405020303" pitchFamily="18" charset="0"/>
                          <a:ea typeface="+mn-ea"/>
                          <a:cs typeface="+mn-cs"/>
                        </a:rPr>
                        <a:t>Indicators</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solidFill>
                            <a:schemeClr val="tx1"/>
                          </a:solidFill>
                          <a:latin typeface="Georgia" panose="02040502050405020303" pitchFamily="18" charset="0"/>
                          <a:ea typeface="+mn-ea"/>
                          <a:cs typeface="+mn-cs"/>
                        </a:rPr>
                        <a:t>Targets</a:t>
                      </a:r>
                      <a:endParaRPr lang="en-IN" sz="1200" b="0" dirty="0" smtClean="0">
                        <a:solidFill>
                          <a:schemeClr val="tx1"/>
                        </a:solidFill>
                        <a:latin typeface="Georgia" panose="02040502050405020303" pitchFamily="18" charset="0"/>
                        <a:ea typeface="+mn-ea"/>
                        <a:cs typeface="+mn-cs"/>
                      </a:endParaRPr>
                    </a:p>
                    <a:p>
                      <a:r>
                        <a:rPr lang="en-US" sz="1200" b="0" dirty="0" smtClean="0">
                          <a:solidFill>
                            <a:schemeClr val="tx1"/>
                          </a:solidFill>
                          <a:latin typeface="Georgia" panose="02040502050405020303" pitchFamily="18" charset="0"/>
                          <a:ea typeface="+mn-ea"/>
                          <a:cs typeface="+mn-cs"/>
                        </a:rPr>
                        <a:t>2024-25</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IN" sz="1200" b="0" dirty="0" smtClean="0">
                          <a:latin typeface="Georgia" panose="02040502050405020303" pitchFamily="18" charset="0"/>
                        </a:rPr>
                        <a:t>Progress</a:t>
                      </a:r>
                    </a:p>
                    <a:p>
                      <a:r>
                        <a:rPr lang="en-US" sz="1200" b="0" dirty="0" smtClean="0">
                          <a:latin typeface="Georgia" panose="02040502050405020303" pitchFamily="18" charset="0"/>
                        </a:rPr>
                        <a:t>2024-25</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solidFill>
                            <a:schemeClr val="tx1"/>
                          </a:solidFill>
                          <a:latin typeface="Georgia" panose="02040502050405020303" pitchFamily="18" charset="0"/>
                          <a:ea typeface="+mn-ea"/>
                          <a:cs typeface="+mn-cs"/>
                        </a:rPr>
                        <a:t>Targets</a:t>
                      </a:r>
                      <a:endParaRPr lang="en-IN" sz="1200" b="0" dirty="0" smtClean="0">
                        <a:solidFill>
                          <a:schemeClr val="tx1"/>
                        </a:solidFill>
                        <a:latin typeface="Georgia" panose="02040502050405020303" pitchFamily="18" charset="0"/>
                        <a:ea typeface="+mn-ea"/>
                        <a:cs typeface="+mn-cs"/>
                      </a:endParaRPr>
                    </a:p>
                    <a:p>
                      <a:r>
                        <a:rPr lang="en-US" sz="1200" b="0" dirty="0" smtClean="0">
                          <a:solidFill>
                            <a:schemeClr val="tx1"/>
                          </a:solidFill>
                          <a:latin typeface="Georgia" panose="02040502050405020303" pitchFamily="18" charset="0"/>
                          <a:ea typeface="+mn-ea"/>
                          <a:cs typeface="+mn-cs"/>
                        </a:rPr>
                        <a:t>2023-24</a:t>
                      </a:r>
                      <a:endParaRPr lang="en-IN" sz="1200" b="0" dirty="0" smtClean="0">
                        <a:latin typeface="Georgia" panose="02040502050405020303" pitchFamily="18" charset="0"/>
                      </a:endParaRPr>
                    </a:p>
                    <a:p>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IN" sz="1200" b="0" dirty="0" smtClean="0">
                          <a:latin typeface="Georgia" panose="02040502050405020303" pitchFamily="18" charset="0"/>
                        </a:rPr>
                        <a:t>Progress</a:t>
                      </a:r>
                    </a:p>
                    <a:p>
                      <a:pPr marL="0" marR="0" indent="0"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2023-24</a:t>
                      </a:r>
                      <a:endParaRPr lang="en-IN" sz="1200" b="0" dirty="0" smtClean="0">
                        <a:latin typeface="Georgia" panose="02040502050405020303" pitchFamily="18" charset="0"/>
                      </a:endParaRPr>
                    </a:p>
                    <a:p>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Targets</a:t>
                      </a:r>
                      <a:endParaRPr lang="en-IN" sz="1200" b="0" dirty="0" smtClean="0">
                        <a:solidFill>
                          <a:schemeClr val="tx1"/>
                        </a:solidFill>
                        <a:latin typeface="Georgia" panose="02040502050405020303" pitchFamily="18" charset="0"/>
                        <a:ea typeface="+mn-ea"/>
                        <a:cs typeface="+mn-cs"/>
                      </a:endParaRPr>
                    </a:p>
                    <a:p>
                      <a:pPr marL="0" marR="0" indent="0"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2022-23</a:t>
                      </a:r>
                      <a:endParaRPr lang="en-IN" sz="1200" b="0" dirty="0" smtClean="0">
                        <a:latin typeface="Georgia" panose="02040502050405020303" pitchFamily="18" charset="0"/>
                      </a:endParaRPr>
                    </a:p>
                    <a:p>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IN" sz="1200" b="0" dirty="0" smtClean="0">
                          <a:latin typeface="Georgia" panose="02040502050405020303" pitchFamily="18" charset="0"/>
                        </a:rPr>
                        <a:t>Progress</a:t>
                      </a:r>
                    </a:p>
                    <a:p>
                      <a:pPr marL="0" marR="0" indent="0"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2022-23</a:t>
                      </a:r>
                      <a:endParaRPr lang="en-IN" sz="1200" b="0" dirty="0" smtClean="0">
                        <a:latin typeface="Georgia" panose="02040502050405020303" pitchFamily="18" charset="0"/>
                      </a:endParaRPr>
                    </a:p>
                    <a:p>
                      <a:endParaRPr lang="en-IN" sz="1200" b="0" dirty="0">
                        <a:latin typeface="Georgia" panose="02040502050405020303" pitchFamily="18" charset="0"/>
                      </a:endParaRPr>
                    </a:p>
                  </a:txBody>
                  <a:tcPr>
                    <a:solidFill>
                      <a:schemeClr val="accent4">
                        <a:lumMod val="40000"/>
                        <a:lumOff val="60000"/>
                      </a:schemeClr>
                    </a:solidFill>
                  </a:tcPr>
                </a:tc>
              </a:tr>
              <a:tr h="548640">
                <a:tc>
                  <a:txBody>
                    <a:bodyPr/>
                    <a:lstStyle/>
                    <a:p>
                      <a:r>
                        <a:rPr lang="en-US" sz="1200" b="0" dirty="0" smtClean="0">
                          <a:latin typeface="Georgia" panose="02040502050405020303" pitchFamily="18" charset="0"/>
                        </a:rPr>
                        <a:t>6</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solidFill>
                            <a:schemeClr val="tx1"/>
                          </a:solidFill>
                          <a:latin typeface="Georgia" panose="02040502050405020303" pitchFamily="18" charset="0"/>
                          <a:ea typeface="+mn-ea"/>
                          <a:cs typeface="+mn-cs"/>
                        </a:rPr>
                        <a:t>Scholarships for Higher Education for Young Achievers Scheme (SHREYAS) for SCs (CS)</a:t>
                      </a:r>
                      <a:endParaRPr lang="hi-IN" sz="1200" b="0" dirty="0" smtClean="0">
                        <a:solidFill>
                          <a:schemeClr val="tx1"/>
                        </a:solidFill>
                        <a:latin typeface="Georgia" panose="02040502050405020303" pitchFamily="18" charset="0"/>
                        <a:ea typeface="+mn-ea"/>
                        <a:cs typeface="+mn-cs"/>
                      </a:endParaRPr>
                    </a:p>
                    <a:p>
                      <a:pPr algn="just"/>
                      <a:r>
                        <a:rPr lang="hi-IN" sz="1200" b="0" dirty="0" smtClean="0">
                          <a:solidFill>
                            <a:schemeClr val="tx1"/>
                          </a:solidFill>
                          <a:latin typeface="Georgia" panose="02040502050405020303" pitchFamily="18" charset="0"/>
                          <a:ea typeface="+mn-ea"/>
                          <a:cs typeface="+mn-cs"/>
                        </a:rPr>
                        <a:t>(</a:t>
                      </a:r>
                      <a:r>
                        <a:rPr lang="en-US" sz="1200" b="0" dirty="0" smtClean="0">
                          <a:solidFill>
                            <a:schemeClr val="tx1"/>
                          </a:solidFill>
                          <a:latin typeface="Georgia" panose="02040502050405020303" pitchFamily="18" charset="0"/>
                          <a:ea typeface="+mn-ea"/>
                          <a:cs typeface="+mn-cs"/>
                        </a:rPr>
                        <a:t>National Overseas Scholarships for SCs</a:t>
                      </a:r>
                      <a:r>
                        <a:rPr lang="hi-IN" sz="1200" b="0" dirty="0" smtClean="0">
                          <a:solidFill>
                            <a:schemeClr val="tx1"/>
                          </a:solidFill>
                          <a:latin typeface="Georgia" panose="02040502050405020303" pitchFamily="18" charset="0"/>
                          <a:ea typeface="+mn-ea"/>
                          <a:cs typeface="+mn-cs"/>
                        </a:rPr>
                        <a:t>)</a:t>
                      </a:r>
                      <a:endParaRPr lang="en-IN" sz="1200" b="0" dirty="0" smtClean="0">
                        <a:latin typeface="Georgia" panose="02040502050405020303" pitchFamily="18" charset="0"/>
                      </a:endParaRPr>
                    </a:p>
                  </a:txBody>
                  <a:tcPr>
                    <a:solidFill>
                      <a:schemeClr val="accent4">
                        <a:lumMod val="40000"/>
                        <a:lumOff val="60000"/>
                      </a:schemeClr>
                    </a:solidFill>
                  </a:tcPr>
                </a:tc>
                <a:tc>
                  <a:txBody>
                    <a:bodyPr/>
                    <a:lstStyle/>
                    <a:p>
                      <a:pPr algn="just"/>
                      <a:r>
                        <a:rPr lang="en-US" sz="1200" dirty="0" smtClean="0">
                          <a:solidFill>
                            <a:schemeClr val="tx1"/>
                          </a:solidFill>
                          <a:effectLst/>
                          <a:latin typeface="Georgia" panose="02040502050405020303" pitchFamily="18" charset="0"/>
                          <a:ea typeface="+mn-ea"/>
                          <a:cs typeface="+mn-cs"/>
                        </a:rPr>
                        <a:t>Number of female students who availed the scholarship for higher education overseas during the current financial year</a:t>
                      </a:r>
                      <a:endParaRPr lang="en-IN" sz="1200" dirty="0">
                        <a:latin typeface="Georgia" panose="02040502050405020303" pitchFamily="18" charset="0"/>
                      </a:endParaRPr>
                    </a:p>
                  </a:txBody>
                  <a:tcPr>
                    <a:solidFill>
                      <a:schemeClr val="accent4">
                        <a:lumMod val="40000"/>
                        <a:lumOff val="60000"/>
                      </a:schemeClr>
                    </a:solidFill>
                  </a:tcPr>
                </a:tc>
                <a:tc>
                  <a:txBody>
                    <a:bodyPr/>
                    <a:lstStyle/>
                    <a:p>
                      <a:r>
                        <a:rPr lang="en-US" sz="1200" dirty="0" smtClean="0">
                          <a:latin typeface="Georgia" panose="02040502050405020303" pitchFamily="18" charset="0"/>
                        </a:rPr>
                        <a:t>38</a:t>
                      </a:r>
                      <a:endParaRPr lang="en-IN" sz="1200" dirty="0">
                        <a:latin typeface="Georgia" panose="02040502050405020303" pitchFamily="18" charset="0"/>
                      </a:endParaRPr>
                    </a:p>
                  </a:txBody>
                  <a:tcPr>
                    <a:solidFill>
                      <a:schemeClr val="accent4">
                        <a:lumMod val="40000"/>
                        <a:lumOff val="60000"/>
                      </a:schemeClr>
                    </a:solidFill>
                  </a:tcPr>
                </a:tc>
                <a:tc>
                  <a:txBody>
                    <a:bodyPr/>
                    <a:lstStyle/>
                    <a:p>
                      <a:r>
                        <a:rPr lang="en-US" sz="1200" dirty="0" smtClean="0">
                          <a:latin typeface="Georgia" panose="02040502050405020303" pitchFamily="18" charset="0"/>
                        </a:rPr>
                        <a:t>38</a:t>
                      </a:r>
                      <a:endParaRPr lang="en-IN" sz="1200" dirty="0">
                        <a:latin typeface="Georgia" panose="02040502050405020303" pitchFamily="18" charset="0"/>
                      </a:endParaRPr>
                    </a:p>
                  </a:txBody>
                  <a:tcPr>
                    <a:solidFill>
                      <a:schemeClr val="accent4">
                        <a:lumMod val="40000"/>
                        <a:lumOff val="60000"/>
                      </a:schemeClr>
                    </a:solidFill>
                  </a:tcPr>
                </a:tc>
                <a:tc>
                  <a:txBody>
                    <a:bodyPr/>
                    <a:lstStyle/>
                    <a:p>
                      <a:r>
                        <a:rPr lang="en-US" sz="1200" dirty="0" smtClean="0">
                          <a:latin typeface="Georgia" panose="02040502050405020303" pitchFamily="18" charset="0"/>
                        </a:rPr>
                        <a:t>38</a:t>
                      </a:r>
                      <a:endParaRPr lang="en-IN" sz="1200" dirty="0">
                        <a:latin typeface="Georgia" panose="02040502050405020303" pitchFamily="18" charset="0"/>
                      </a:endParaRPr>
                    </a:p>
                  </a:txBody>
                  <a:tcPr>
                    <a:solidFill>
                      <a:schemeClr val="accent4">
                        <a:lumMod val="40000"/>
                        <a:lumOff val="60000"/>
                      </a:schemeClr>
                    </a:solidFill>
                  </a:tcPr>
                </a:tc>
                <a:tc>
                  <a:txBody>
                    <a:bodyPr/>
                    <a:lstStyle/>
                    <a:p>
                      <a:r>
                        <a:rPr lang="en-US" sz="1200" dirty="0" smtClean="0">
                          <a:latin typeface="Georgia" panose="02040502050405020303" pitchFamily="18" charset="0"/>
                        </a:rPr>
                        <a:t>39</a:t>
                      </a:r>
                      <a:endParaRPr lang="en-IN" sz="120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38</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112</a:t>
                      </a:r>
                      <a:endParaRPr lang="en-IN" sz="1200" b="0" dirty="0">
                        <a:latin typeface="Georgia" panose="02040502050405020303" pitchFamily="18" charset="0"/>
                      </a:endParaRPr>
                    </a:p>
                  </a:txBody>
                  <a:tcPr>
                    <a:solidFill>
                      <a:schemeClr val="accent4">
                        <a:lumMod val="40000"/>
                        <a:lumOff val="60000"/>
                      </a:schemeClr>
                    </a:solidFill>
                  </a:tcPr>
                </a:tc>
              </a:tr>
              <a:tr h="731520">
                <a:tc>
                  <a:txBody>
                    <a:bodyPr/>
                    <a:lstStyle/>
                    <a:p>
                      <a:r>
                        <a:rPr lang="en-US" sz="1200" b="0" dirty="0" smtClean="0">
                          <a:latin typeface="Georgia" panose="02040502050405020303" pitchFamily="18" charset="0"/>
                        </a:rPr>
                        <a:t>7</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Scholarships for Higher Education for Young Achievers Scheme (SHREYAS) for SCs (CS)</a:t>
                      </a:r>
                      <a:endParaRPr lang="en-IN" sz="1200" b="0" dirty="0" smtClean="0">
                        <a:solidFill>
                          <a:schemeClr val="tx1"/>
                        </a:solidFill>
                        <a:latin typeface="Georgia" panose="02040502050405020303" pitchFamily="18" charset="0"/>
                        <a:ea typeface="+mn-ea"/>
                        <a:cs typeface="+mn-cs"/>
                      </a:endParaRPr>
                    </a:p>
                    <a:p>
                      <a:pPr marL="0" marR="0" indent="0" algn="just"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(National Fellowship for SCs)</a:t>
                      </a:r>
                      <a:endParaRPr lang="hi-IN" sz="1200" b="0" dirty="0" smtClean="0">
                        <a:solidFill>
                          <a:schemeClr val="tx1"/>
                        </a:solidFill>
                        <a:latin typeface="Georgia" panose="02040502050405020303" pitchFamily="18" charset="0"/>
                        <a:ea typeface="+mn-ea"/>
                        <a:cs typeface="+mn-cs"/>
                      </a:endParaRPr>
                    </a:p>
                  </a:txBody>
                  <a:tcPr>
                    <a:solidFill>
                      <a:schemeClr val="accent4">
                        <a:lumMod val="40000"/>
                        <a:lumOff val="60000"/>
                      </a:schemeClr>
                    </a:solidFill>
                  </a:tcPr>
                </a:tc>
                <a:tc>
                  <a:txBody>
                    <a:bodyPr/>
                    <a:lstStyle/>
                    <a:p>
                      <a:pPr algn="just"/>
                      <a:r>
                        <a:rPr lang="en-US" sz="1200" dirty="0" smtClean="0">
                          <a:latin typeface="Georgia" panose="02040502050405020303" pitchFamily="18" charset="0"/>
                        </a:rPr>
                        <a:t>Number of girls selected in the fellowship</a:t>
                      </a:r>
                      <a:endParaRPr lang="en-IN" sz="1200" dirty="0">
                        <a:latin typeface="Georgia" panose="02040502050405020303" pitchFamily="18" charset="0"/>
                      </a:endParaRPr>
                    </a:p>
                  </a:txBody>
                  <a:tcPr>
                    <a:solidFill>
                      <a:schemeClr val="accent4">
                        <a:lumMod val="40000"/>
                        <a:lumOff val="60000"/>
                      </a:schemeClr>
                    </a:solidFill>
                  </a:tcPr>
                </a:tc>
                <a:tc>
                  <a:txBody>
                    <a:bodyPr/>
                    <a:lstStyle/>
                    <a:p>
                      <a:pPr algn="ctr"/>
                      <a:r>
                        <a:rPr lang="en-US" sz="1200" dirty="0" smtClean="0">
                          <a:latin typeface="Georgia" panose="02040502050405020303" pitchFamily="18" charset="0"/>
                        </a:rPr>
                        <a:t>-</a:t>
                      </a:r>
                      <a:endParaRPr lang="en-IN" sz="1200" dirty="0">
                        <a:latin typeface="Georgia" panose="02040502050405020303" pitchFamily="18" charset="0"/>
                      </a:endParaRPr>
                    </a:p>
                  </a:txBody>
                  <a:tcPr anchor="ctr">
                    <a:solidFill>
                      <a:schemeClr val="accent4">
                        <a:lumMod val="40000"/>
                        <a:lumOff val="60000"/>
                      </a:schemeClr>
                    </a:solidFill>
                  </a:tcPr>
                </a:tc>
                <a:tc>
                  <a:txBody>
                    <a:bodyPr/>
                    <a:lstStyle/>
                    <a:p>
                      <a:pPr algn="ctr"/>
                      <a:r>
                        <a:rPr lang="en-US" sz="1200" dirty="0" smtClean="0">
                          <a:latin typeface="Georgia" panose="02040502050405020303" pitchFamily="18" charset="0"/>
                        </a:rPr>
                        <a:t>-</a:t>
                      </a:r>
                      <a:endParaRPr lang="en-IN" sz="1200" dirty="0">
                        <a:latin typeface="Georgia" panose="02040502050405020303" pitchFamily="18" charset="0"/>
                      </a:endParaRPr>
                    </a:p>
                  </a:txBody>
                  <a:tcPr anchor="ctr">
                    <a:solidFill>
                      <a:schemeClr val="accent4">
                        <a:lumMod val="40000"/>
                        <a:lumOff val="60000"/>
                      </a:schemeClr>
                    </a:solidFill>
                  </a:tcPr>
                </a:tc>
                <a:tc>
                  <a:txBody>
                    <a:bodyPr/>
                    <a:lstStyle/>
                    <a:p>
                      <a:r>
                        <a:rPr lang="en-US" sz="1200" dirty="0" smtClean="0">
                          <a:latin typeface="Georgia" panose="02040502050405020303" pitchFamily="18" charset="0"/>
                        </a:rPr>
                        <a:t>600</a:t>
                      </a:r>
                      <a:endParaRPr lang="en-IN" sz="1200" dirty="0">
                        <a:latin typeface="Georgia" panose="02040502050405020303" pitchFamily="18" charset="0"/>
                      </a:endParaRPr>
                    </a:p>
                  </a:txBody>
                  <a:tcPr>
                    <a:solidFill>
                      <a:schemeClr val="accent4">
                        <a:lumMod val="40000"/>
                        <a:lumOff val="60000"/>
                      </a:schemeClr>
                    </a:solidFill>
                  </a:tcPr>
                </a:tc>
                <a:tc>
                  <a:txBody>
                    <a:bodyPr/>
                    <a:lstStyle/>
                    <a:p>
                      <a:r>
                        <a:rPr lang="en-US" sz="1200" dirty="0" smtClean="0">
                          <a:latin typeface="Georgia" panose="02040502050405020303" pitchFamily="18" charset="0"/>
                        </a:rPr>
                        <a:t>1750</a:t>
                      </a:r>
                      <a:endParaRPr lang="en-IN" sz="120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600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815</a:t>
                      </a:r>
                      <a:endParaRPr lang="en-IN" sz="1200" b="0" dirty="0">
                        <a:latin typeface="Georgia" panose="02040502050405020303" pitchFamily="18" charset="0"/>
                      </a:endParaRPr>
                    </a:p>
                  </a:txBody>
                  <a:tcPr>
                    <a:solidFill>
                      <a:schemeClr val="accent4">
                        <a:lumMod val="40000"/>
                        <a:lumOff val="60000"/>
                      </a:schemeClr>
                    </a:solidFill>
                  </a:tcPr>
                </a:tc>
              </a:tr>
              <a:tr h="1082040">
                <a:tc>
                  <a:txBody>
                    <a:bodyPr/>
                    <a:lstStyle/>
                    <a:p>
                      <a:r>
                        <a:rPr lang="en-US" sz="1200" b="0" dirty="0" smtClean="0">
                          <a:latin typeface="Georgia" panose="02040502050405020303" pitchFamily="18" charset="0"/>
                        </a:rPr>
                        <a:t>8</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Scholarships for Higher Education for Young Achievers Scheme (SHREYAS) for OBCs and EBCs (CS)</a:t>
                      </a:r>
                      <a:r>
                        <a:rPr lang="hi-IN" sz="1200" b="0" dirty="0" smtClean="0">
                          <a:solidFill>
                            <a:schemeClr val="tx1"/>
                          </a:solidFill>
                          <a:latin typeface="Georgia" panose="02040502050405020303" pitchFamily="18" charset="0"/>
                          <a:ea typeface="+mn-ea"/>
                          <a:cs typeface="+mn-cs"/>
                        </a:rPr>
                        <a:t>(</a:t>
                      </a:r>
                      <a:r>
                        <a:rPr lang="en-US" sz="1200" b="0" dirty="0" smtClean="0">
                          <a:solidFill>
                            <a:schemeClr val="tx1"/>
                          </a:solidFill>
                          <a:latin typeface="Georgia" panose="02040502050405020303" pitchFamily="18" charset="0"/>
                          <a:ea typeface="+mn-ea"/>
                          <a:cs typeface="+mn-cs"/>
                        </a:rPr>
                        <a:t>National Fellowship for OBCs &amp; EBCs.</a:t>
                      </a:r>
                      <a:r>
                        <a:rPr lang="hi-IN" sz="1200" b="0" dirty="0" smtClean="0">
                          <a:solidFill>
                            <a:schemeClr val="tx1"/>
                          </a:solidFill>
                          <a:latin typeface="Georgia" panose="02040502050405020303" pitchFamily="18" charset="0"/>
                          <a:ea typeface="+mn-ea"/>
                          <a:cs typeface="+mn-cs"/>
                        </a:rPr>
                        <a:t>)</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Number of girls selected in the fellowship</a:t>
                      </a:r>
                      <a:endParaRPr lang="en-IN" sz="1200" b="0" dirty="0" smtClean="0">
                        <a:latin typeface="Georgia" panose="02040502050405020303" pitchFamily="18" charset="0"/>
                      </a:endParaRPr>
                    </a:p>
                  </a:txBody>
                  <a:tcPr>
                    <a:solidFill>
                      <a:schemeClr val="accent4">
                        <a:lumMod val="40000"/>
                        <a:lumOff val="60000"/>
                      </a:schemeClr>
                    </a:solidFill>
                  </a:tcPr>
                </a:tc>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Georgia" panose="02040502050405020303" pitchFamily="18" charset="0"/>
                          <a:ea typeface="+mn-ea"/>
                          <a:cs typeface="+mn-cs"/>
                        </a:rPr>
                        <a:t>300</a:t>
                      </a:r>
                      <a:endParaRPr lang="en-IN" sz="1200" dirty="0" smtClean="0">
                        <a:solidFill>
                          <a:schemeClr val="tx1"/>
                        </a:solidFill>
                        <a:latin typeface="Georgia" panose="02040502050405020303" pitchFamily="18" charset="0"/>
                        <a:ea typeface="+mn-ea"/>
                        <a:cs typeface="+mn-cs"/>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250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350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292</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500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0</a:t>
                      </a:r>
                      <a:endParaRPr lang="en-IN" sz="1200" b="0" dirty="0">
                        <a:latin typeface="Georgia" panose="02040502050405020303" pitchFamily="18" charset="0"/>
                      </a:endParaRPr>
                    </a:p>
                  </a:txBody>
                  <a:tcPr>
                    <a:solidFill>
                      <a:schemeClr val="accent4">
                        <a:lumMod val="40000"/>
                        <a:lumOff val="60000"/>
                      </a:schemeClr>
                    </a:solidFill>
                  </a:tcPr>
                </a:tc>
              </a:tr>
              <a:tr h="370840">
                <a:tc>
                  <a:txBody>
                    <a:bodyPr/>
                    <a:lstStyle/>
                    <a:p>
                      <a:r>
                        <a:rPr lang="en-US" sz="1200" b="0" dirty="0" smtClean="0">
                          <a:latin typeface="Georgia" panose="02040502050405020303" pitchFamily="18" charset="0"/>
                        </a:rPr>
                        <a:t>9</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solidFill>
                            <a:schemeClr val="tx1"/>
                          </a:solidFill>
                          <a:latin typeface="Georgia" panose="02040502050405020303" pitchFamily="18" charset="0"/>
                          <a:ea typeface="+mn-ea"/>
                          <a:cs typeface="+mn-cs"/>
                        </a:rPr>
                        <a:t>Scholarships for Higher Education for Young Achievers Scheme (SHREYAS) for OBCs and EBCs (CS)(Interest Subsidy on Overseas Studies of OBCs &amp; EBCs)</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just"/>
                      <a:r>
                        <a:rPr lang="en-US" sz="1200" b="0" dirty="0" smtClean="0">
                          <a:latin typeface="Georgia" panose="02040502050405020303" pitchFamily="18" charset="0"/>
                        </a:rPr>
                        <a:t>Number of female, students who continued Masters/ </a:t>
                      </a:r>
                      <a:r>
                        <a:rPr lang="en-US" sz="1200" b="0" dirty="0" err="1" smtClean="0">
                          <a:latin typeface="Georgia" panose="02040502050405020303" pitchFamily="18" charset="0"/>
                        </a:rPr>
                        <a:t>M.Phil</a:t>
                      </a:r>
                      <a:r>
                        <a:rPr lang="en-US" sz="1200" b="0" dirty="0" smtClean="0">
                          <a:latin typeface="Georgia" panose="02040502050405020303" pitchFamily="18" charset="0"/>
                        </a:rPr>
                        <a:t>/ </a:t>
                      </a:r>
                      <a:r>
                        <a:rPr lang="en-US" sz="1200" b="0" dirty="0" err="1" smtClean="0">
                          <a:latin typeface="Georgia" panose="02040502050405020303" pitchFamily="18" charset="0"/>
                        </a:rPr>
                        <a:t>Ph.D</a:t>
                      </a:r>
                      <a:r>
                        <a:rPr lang="en-US" sz="1200" b="0" dirty="0" smtClean="0">
                          <a:latin typeface="Georgia" panose="02040502050405020303" pitchFamily="18" charset="0"/>
                        </a:rPr>
                        <a:t> abroad in the current financial year</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750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248</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750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800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20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20</a:t>
                      </a:r>
                      <a:endParaRPr lang="en-IN" sz="1200" b="0" dirty="0">
                        <a:latin typeface="Georgia" panose="02040502050405020303" pitchFamily="18" charset="0"/>
                      </a:endParaRPr>
                    </a:p>
                  </a:txBody>
                  <a:tcPr>
                    <a:solidFill>
                      <a:schemeClr val="accent4">
                        <a:lumMod val="40000"/>
                        <a:lumOff val="60000"/>
                      </a:schemeClr>
                    </a:solidFill>
                  </a:tcPr>
                </a:tc>
              </a:tr>
              <a:tr h="370840">
                <a:tc>
                  <a:txBody>
                    <a:bodyPr/>
                    <a:lstStyle/>
                    <a:p>
                      <a:r>
                        <a:rPr lang="en-US" sz="1200" b="0" dirty="0" smtClean="0">
                          <a:latin typeface="Georgia" panose="02040502050405020303" pitchFamily="18" charset="0"/>
                        </a:rPr>
                        <a:t>10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latin typeface="Georgia" panose="02040502050405020303" pitchFamily="18" charset="0"/>
                          <a:ea typeface="+mn-ea"/>
                          <a:cs typeface="+mn-cs"/>
                        </a:rPr>
                        <a:t>Scholarships for Higher Education for Young Achievers Scheme (SHREYAS) for OBCs and EBCs (CS)(Interest Subsidy on Overseas Studies of OBCs &amp; EBCs)</a:t>
                      </a:r>
                      <a:endParaRPr lang="en-IN" sz="1200" b="0" dirty="0" smtClean="0">
                        <a:solidFill>
                          <a:schemeClr val="tx1"/>
                        </a:solidFill>
                        <a:latin typeface="Georgia" panose="02040502050405020303" pitchFamily="18" charset="0"/>
                        <a:ea typeface="+mn-ea"/>
                        <a:cs typeface="+mn-cs"/>
                      </a:endParaRPr>
                    </a:p>
                  </a:txBody>
                  <a:tcPr>
                    <a:solidFill>
                      <a:schemeClr val="accent4">
                        <a:lumMod val="40000"/>
                        <a:lumOff val="60000"/>
                      </a:schemeClr>
                    </a:solidFill>
                  </a:tcPr>
                </a:tc>
                <a:tc>
                  <a:txBody>
                    <a:bodyPr/>
                    <a:lstStyle/>
                    <a:p>
                      <a:pPr algn="just"/>
                      <a:r>
                        <a:rPr lang="en-US" sz="1200" b="0" dirty="0" smtClean="0">
                          <a:latin typeface="Georgia" panose="02040502050405020303" pitchFamily="18" charset="0"/>
                        </a:rPr>
                        <a:t>Number of female students who availed subsidy for overseas education in Masters/ </a:t>
                      </a:r>
                      <a:r>
                        <a:rPr lang="en-US" sz="1200" b="0" dirty="0" err="1" smtClean="0">
                          <a:latin typeface="Georgia" panose="02040502050405020303" pitchFamily="18" charset="0"/>
                        </a:rPr>
                        <a:t>M.Phil</a:t>
                      </a:r>
                      <a:r>
                        <a:rPr lang="en-US" sz="1200" b="0" dirty="0" smtClean="0">
                          <a:latin typeface="Georgia" panose="02040502050405020303" pitchFamily="18" charset="0"/>
                        </a:rPr>
                        <a:t>/ </a:t>
                      </a:r>
                      <a:r>
                        <a:rPr lang="en-US" sz="1200" b="0" dirty="0" err="1" smtClean="0">
                          <a:latin typeface="Georgia" panose="02040502050405020303" pitchFamily="18" charset="0"/>
                        </a:rPr>
                        <a:t>Ph.D</a:t>
                      </a:r>
                      <a:r>
                        <a:rPr lang="en-US" sz="1200" b="0" dirty="0" smtClean="0">
                          <a:latin typeface="Georgia" panose="02040502050405020303" pitchFamily="18" charset="0"/>
                        </a:rPr>
                        <a:t> abroad</a:t>
                      </a:r>
                      <a:endParaRPr lang="en-IN" sz="1200" b="0" dirty="0">
                        <a:latin typeface="Georgia" panose="02040502050405020303" pitchFamily="18" charset="0"/>
                      </a:endParaRPr>
                    </a:p>
                  </a:txBody>
                  <a:tcPr>
                    <a:solidFill>
                      <a:schemeClr val="accent4">
                        <a:lumMod val="40000"/>
                        <a:lumOff val="60000"/>
                      </a:schemeClr>
                    </a:solidFill>
                  </a:tcPr>
                </a:tc>
                <a:tc>
                  <a:txBody>
                    <a:bodyPr/>
                    <a:lstStyle/>
                    <a:p>
                      <a:pPr algn="ctr"/>
                      <a:r>
                        <a:rPr lang="en-US" sz="1200" dirty="0" smtClean="0">
                          <a:latin typeface="Georgia" panose="02040502050405020303" pitchFamily="18" charset="0"/>
                        </a:rPr>
                        <a:t>-</a:t>
                      </a:r>
                      <a:endParaRPr lang="en-IN" sz="1200" dirty="0">
                        <a:latin typeface="Georgia" panose="02040502050405020303" pitchFamily="18" charset="0"/>
                      </a:endParaRPr>
                    </a:p>
                  </a:txBody>
                  <a:tcPr anchor="ctr">
                    <a:solidFill>
                      <a:schemeClr val="accent4">
                        <a:lumMod val="40000"/>
                        <a:lumOff val="60000"/>
                      </a:schemeClr>
                    </a:solidFill>
                  </a:tcPr>
                </a:tc>
                <a:tc>
                  <a:txBody>
                    <a:bodyPr/>
                    <a:lstStyle/>
                    <a:p>
                      <a:pPr algn="ctr"/>
                      <a:r>
                        <a:rPr lang="en-US" sz="1200" dirty="0" smtClean="0">
                          <a:latin typeface="Georgia" panose="02040502050405020303" pitchFamily="18" charset="0"/>
                        </a:rPr>
                        <a:t>-</a:t>
                      </a:r>
                      <a:endParaRPr lang="en-IN" sz="1200" dirty="0">
                        <a:latin typeface="Georgia" panose="02040502050405020303" pitchFamily="18" charset="0"/>
                      </a:endParaRPr>
                    </a:p>
                  </a:txBody>
                  <a:tcPr anchor="ctr">
                    <a:solidFill>
                      <a:schemeClr val="accent4">
                        <a:lumMod val="40000"/>
                        <a:lumOff val="60000"/>
                      </a:schemeClr>
                    </a:solidFill>
                  </a:tcPr>
                </a:tc>
                <a:tc>
                  <a:txBody>
                    <a:bodyPr/>
                    <a:lstStyle/>
                    <a:p>
                      <a:r>
                        <a:rPr lang="en-US" sz="1200" b="0" dirty="0" smtClean="0">
                          <a:latin typeface="Georgia" panose="02040502050405020303" pitchFamily="18" charset="0"/>
                        </a:rPr>
                        <a:t>2500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950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500</a:t>
                      </a:r>
                      <a:endParaRPr lang="en-IN" sz="1200" b="0" dirty="0">
                        <a:latin typeface="Georgia" panose="02040502050405020303" pitchFamily="18" charset="0"/>
                      </a:endParaRPr>
                    </a:p>
                  </a:txBody>
                  <a:tcPr>
                    <a:solidFill>
                      <a:schemeClr val="accent4">
                        <a:lumMod val="40000"/>
                        <a:lumOff val="60000"/>
                      </a:schemeClr>
                    </a:solidFill>
                  </a:tcPr>
                </a:tc>
                <a:tc>
                  <a:txBody>
                    <a:bodyPr/>
                    <a:lstStyle/>
                    <a:p>
                      <a:r>
                        <a:rPr lang="en-US" sz="1200" b="0" dirty="0" smtClean="0">
                          <a:latin typeface="Georgia" panose="02040502050405020303" pitchFamily="18" charset="0"/>
                        </a:rPr>
                        <a:t>0</a:t>
                      </a:r>
                      <a:endParaRPr lang="en-IN" sz="1200" b="0" dirty="0">
                        <a:latin typeface="Georgia" panose="02040502050405020303" pitchFamily="18" charset="0"/>
                      </a:endParaRPr>
                    </a:p>
                  </a:txBody>
                  <a:tcPr>
                    <a:solidFill>
                      <a:schemeClr val="accent4">
                        <a:lumMod val="40000"/>
                        <a:lumOff val="60000"/>
                      </a:schemeClr>
                    </a:solidFill>
                  </a:tcPr>
                </a:tc>
              </a:tr>
            </a:tbl>
          </a:graphicData>
        </a:graphic>
      </p:graphicFrame>
      <p:sp>
        <p:nvSpPr>
          <p:cNvPr id="6" name="TextBox 5"/>
          <p:cNvSpPr txBox="1"/>
          <p:nvPr/>
        </p:nvSpPr>
        <p:spPr>
          <a:xfrm>
            <a:off x="628650" y="720413"/>
            <a:ext cx="11129970" cy="369332"/>
          </a:xfrm>
          <a:prstGeom prst="rect">
            <a:avLst/>
          </a:prstGeom>
          <a:noFill/>
        </p:spPr>
        <p:txBody>
          <a:bodyPr wrap="none" rtlCol="0">
            <a:spAutoFit/>
          </a:bodyPr>
          <a:lstStyle/>
          <a:p>
            <a:r>
              <a:rPr lang="en-US" dirty="0" smtClean="0">
                <a:latin typeface="Georgia" panose="02040502050405020303" pitchFamily="18" charset="0"/>
              </a:rPr>
              <a:t>Indicators of the </a:t>
            </a:r>
            <a:r>
              <a:rPr lang="en-US" dirty="0" err="1" smtClean="0">
                <a:latin typeface="Georgia" panose="02040502050405020303" pitchFamily="18" charset="0"/>
              </a:rPr>
              <a:t>DoSJE</a:t>
            </a:r>
            <a:r>
              <a:rPr lang="en-US" dirty="0" smtClean="0">
                <a:latin typeface="Georgia" panose="02040502050405020303" pitchFamily="18" charset="0"/>
              </a:rPr>
              <a:t> Schemes as identified in the output-outcome monitoring framework are as follows:</a:t>
            </a:r>
            <a:endParaRPr lang="en-IN" dirty="0">
              <a:latin typeface="Georgia" panose="02040502050405020303" pitchFamily="18" charset="0"/>
            </a:endParaRPr>
          </a:p>
        </p:txBody>
      </p:sp>
    </p:spTree>
    <p:extLst>
      <p:ext uri="{BB962C8B-B14F-4D97-AF65-F5344CB8AC3E}">
        <p14:creationId xmlns:p14="http://schemas.microsoft.com/office/powerpoint/2010/main" val="1086495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5"/>
        <p:cNvGrpSpPr/>
        <p:nvPr/>
      </p:nvGrpSpPr>
      <p:grpSpPr>
        <a:xfrm>
          <a:off x="0" y="0"/>
          <a:ext cx="0" cy="0"/>
          <a:chOff x="0" y="0"/>
          <a:chExt cx="0" cy="0"/>
        </a:xfrm>
      </p:grpSpPr>
      <p:sp>
        <p:nvSpPr>
          <p:cNvPr id="696" name="Google Shape;696;p36"/>
          <p:cNvSpPr txBox="1">
            <a:spLocks noGrp="1"/>
          </p:cNvSpPr>
          <p:nvPr>
            <p:ph type="title"/>
          </p:nvPr>
        </p:nvSpPr>
        <p:spPr>
          <a:xfrm>
            <a:off x="622896" y="111301"/>
            <a:ext cx="10967687" cy="786122"/>
          </a:xfrm>
          <a:prstGeom prst="rect">
            <a:avLst/>
          </a:prstGeom>
          <a:noFill/>
          <a:ln>
            <a:noFill/>
          </a:ln>
        </p:spPr>
        <p:txBody>
          <a:bodyPr spcFirstLastPara="1" wrap="square" lIns="0" tIns="0" rIns="0" bIns="0" anchor="b" anchorCtr="0">
            <a:noAutofit/>
          </a:bodyPr>
          <a:lstStyle/>
          <a:p>
            <a:pPr marL="0" lvl="0" indent="0" algn="ctr" rtl="0">
              <a:lnSpc>
                <a:spcPct val="100000"/>
              </a:lnSpc>
              <a:spcBef>
                <a:spcPts val="0"/>
              </a:spcBef>
              <a:spcAft>
                <a:spcPts val="0"/>
              </a:spcAft>
              <a:buClr>
                <a:schemeClr val="accent1"/>
              </a:buClr>
              <a:buSzPts val="2000"/>
              <a:buFont typeface="Arial"/>
              <a:buNone/>
            </a:pPr>
            <a:r>
              <a:rPr lang="en-IN" dirty="0" smtClean="0"/>
              <a:t>  </a:t>
            </a:r>
            <a:endParaRPr b="1" dirty="0">
              <a:latin typeface="Georgia" panose="02040502050405020303" pitchFamily="18" charset="0"/>
            </a:endParaRPr>
          </a:p>
        </p:txBody>
      </p:sp>
      <p:sp>
        <p:nvSpPr>
          <p:cNvPr id="4" name="Rectangle 3"/>
          <p:cNvSpPr/>
          <p:nvPr/>
        </p:nvSpPr>
        <p:spPr>
          <a:xfrm>
            <a:off x="533398" y="1066800"/>
            <a:ext cx="11137237" cy="5663089"/>
          </a:xfrm>
          <a:prstGeom prst="rect">
            <a:avLst/>
          </a:prstGeom>
          <a:solidFill>
            <a:schemeClr val="accent4">
              <a:lumMod val="40000"/>
              <a:lumOff val="60000"/>
            </a:schemeClr>
          </a:solidFill>
        </p:spPr>
        <p:txBody>
          <a:bodyPr wrap="square">
            <a:spAutoFit/>
          </a:bodyPr>
          <a:lstStyle/>
          <a:p>
            <a:pPr algn="just"/>
            <a:r>
              <a:rPr lang="en-US" sz="2000" b="1" dirty="0" smtClean="0">
                <a:latin typeface="Georgia" panose="02040502050405020303" pitchFamily="18" charset="0"/>
              </a:rPr>
              <a:t>Vision</a:t>
            </a:r>
            <a:r>
              <a:rPr lang="en-US" sz="2000" b="1" dirty="0">
                <a:latin typeface="Georgia" panose="02040502050405020303" pitchFamily="18" charset="0"/>
              </a:rPr>
              <a:t>:</a:t>
            </a:r>
          </a:p>
          <a:p>
            <a:pPr algn="just"/>
            <a:r>
              <a:rPr lang="en-US" sz="1600" dirty="0" smtClean="0">
                <a:latin typeface="Georgia" panose="02040502050405020303" pitchFamily="18" charset="0"/>
              </a:rPr>
              <a:t>The </a:t>
            </a:r>
            <a:r>
              <a:rPr lang="en-US" sz="1600" b="1" dirty="0">
                <a:latin typeface="Georgia" panose="02040502050405020303" pitchFamily="18" charset="0"/>
              </a:rPr>
              <a:t>Vision</a:t>
            </a:r>
            <a:r>
              <a:rPr lang="en-US" sz="1600" dirty="0">
                <a:latin typeface="Georgia" panose="02040502050405020303" pitchFamily="18" charset="0"/>
              </a:rPr>
              <a:t> of the Department of  Social Justice &amp; Empowerment is to build an inclusive society wherein members of the focus/target groups can lead productive, safe and dignified lives with adequate support for their growth and development. </a:t>
            </a:r>
          </a:p>
          <a:p>
            <a:pPr algn="just"/>
            <a:endParaRPr lang="en-US" sz="1600" b="1" dirty="0">
              <a:latin typeface="Georgia" panose="02040502050405020303" pitchFamily="18" charset="0"/>
            </a:endParaRPr>
          </a:p>
          <a:p>
            <a:pPr algn="just"/>
            <a:r>
              <a:rPr lang="en-US" sz="2000" b="1" dirty="0" smtClean="0">
                <a:latin typeface="Georgia" panose="02040502050405020303" pitchFamily="18" charset="0"/>
              </a:rPr>
              <a:t>Mandate </a:t>
            </a:r>
            <a:r>
              <a:rPr lang="en-US" sz="2000" b="1" dirty="0">
                <a:latin typeface="Georgia" panose="02040502050405020303" pitchFamily="18" charset="0"/>
              </a:rPr>
              <a:t>and Focus areas:</a:t>
            </a:r>
            <a:endParaRPr lang="en-US" sz="2000" dirty="0">
              <a:latin typeface="Georgia" panose="02040502050405020303" pitchFamily="18" charset="0"/>
            </a:endParaRPr>
          </a:p>
          <a:p>
            <a:pPr algn="just"/>
            <a:r>
              <a:rPr lang="en-US" sz="1600" dirty="0">
                <a:latin typeface="Georgia" panose="02040502050405020303" pitchFamily="18" charset="0"/>
              </a:rPr>
              <a:t>The </a:t>
            </a:r>
            <a:r>
              <a:rPr lang="en-US" sz="1600" b="1" dirty="0">
                <a:latin typeface="Georgia" panose="02040502050405020303" pitchFamily="18" charset="0"/>
              </a:rPr>
              <a:t>mandate</a:t>
            </a:r>
            <a:r>
              <a:rPr lang="en-US" sz="1600" dirty="0">
                <a:latin typeface="Georgia" panose="02040502050405020303" pitchFamily="18" charset="0"/>
              </a:rPr>
              <a:t> is to support and empower its </a:t>
            </a:r>
            <a:r>
              <a:rPr lang="en-US" sz="1600" b="1" dirty="0">
                <a:latin typeface="Georgia" panose="02040502050405020303" pitchFamily="18" charset="0"/>
              </a:rPr>
              <a:t>focus/target groups</a:t>
            </a:r>
            <a:r>
              <a:rPr lang="en-US" sz="1600" dirty="0">
                <a:latin typeface="Georgia" panose="02040502050405020303" pitchFamily="18" charset="0"/>
              </a:rPr>
              <a:t> through Schemes of </a:t>
            </a:r>
            <a:r>
              <a:rPr lang="en-US" sz="1600" b="1" dirty="0">
                <a:latin typeface="Georgia" panose="02040502050405020303" pitchFamily="18" charset="0"/>
              </a:rPr>
              <a:t>Educational, Economic, Social Empowerment</a:t>
            </a:r>
            <a:r>
              <a:rPr lang="en-US" sz="1600" dirty="0">
                <a:latin typeface="Georgia" panose="02040502050405020303" pitchFamily="18" charset="0"/>
              </a:rPr>
              <a:t>, and </a:t>
            </a:r>
            <a:r>
              <a:rPr lang="en-US" sz="1600" b="1" dirty="0">
                <a:latin typeface="Georgia" panose="02040502050405020303" pitchFamily="18" charset="0"/>
              </a:rPr>
              <a:t>Rehabilitation</a:t>
            </a:r>
            <a:r>
              <a:rPr lang="en-US" sz="1600" dirty="0">
                <a:latin typeface="Georgia" panose="02040502050405020303" pitchFamily="18" charset="0"/>
              </a:rPr>
              <a:t> wherever necessary</a:t>
            </a:r>
            <a:r>
              <a:rPr lang="en-US" sz="1600" dirty="0" smtClean="0">
                <a:latin typeface="Georgia" panose="02040502050405020303" pitchFamily="18" charset="0"/>
              </a:rPr>
              <a:t>.</a:t>
            </a:r>
          </a:p>
          <a:p>
            <a:pPr algn="just"/>
            <a:endParaRPr lang="en-US" sz="1600" dirty="0" smtClean="0">
              <a:latin typeface="Georgia" panose="02040502050405020303" pitchFamily="18" charset="0"/>
            </a:endParaRPr>
          </a:p>
          <a:p>
            <a:pPr algn="just"/>
            <a:r>
              <a:rPr lang="en-US" sz="1600" b="1" dirty="0" smtClean="0">
                <a:latin typeface="Georgia" panose="02040502050405020303" pitchFamily="18" charset="0"/>
              </a:rPr>
              <a:t>Focus Groups:</a:t>
            </a:r>
            <a:endParaRPr lang="en-US" sz="1600" dirty="0" smtClean="0">
              <a:latin typeface="Georgia" panose="02040502050405020303" pitchFamily="18" charset="0"/>
            </a:endParaRPr>
          </a:p>
          <a:p>
            <a:pPr algn="just"/>
            <a:r>
              <a:rPr lang="en-IN" sz="1600" dirty="0" smtClean="0">
                <a:latin typeface="Georgia" panose="02040502050405020303" pitchFamily="18" charset="0"/>
                <a:ea typeface="Calibri" panose="020F0502020204030204" pitchFamily="34" charset="0"/>
                <a:cs typeface="Times New Roman" panose="02020603050405020304" pitchFamily="18" charset="0"/>
              </a:rPr>
              <a:t>The target/focus group of the Department (SJ&amp;E) is the socially, educationally and economically marginalized sections of the society including </a:t>
            </a:r>
          </a:p>
          <a:p>
            <a:pPr algn="just"/>
            <a:endParaRPr lang="en-IN" sz="1600" dirty="0" smtClean="0">
              <a:latin typeface="Georgia" panose="02040502050405020303" pitchFamily="18" charset="0"/>
              <a:ea typeface="Calibri" panose="020F0502020204030204" pitchFamily="34" charset="0"/>
              <a:cs typeface="Times New Roman" panose="02020603050405020304" pitchFamily="18" charset="0"/>
            </a:endParaRPr>
          </a:p>
          <a:p>
            <a:pPr marL="514350" indent="-514350" algn="just">
              <a:buClr>
                <a:schemeClr val="tx1"/>
              </a:buClr>
              <a:buFont typeface="+mj-lt"/>
              <a:buAutoNum type="romanLcPeriod"/>
            </a:pPr>
            <a:r>
              <a:rPr lang="en-IN" sz="1600" dirty="0" smtClean="0">
                <a:latin typeface="Georgia" panose="02040502050405020303" pitchFamily="18" charset="0"/>
                <a:ea typeface="Calibri" panose="020F0502020204030204" pitchFamily="34" charset="0"/>
                <a:cs typeface="Times New Roman" panose="02020603050405020304" pitchFamily="18" charset="0"/>
              </a:rPr>
              <a:t>Scheduled Castes;</a:t>
            </a:r>
          </a:p>
          <a:p>
            <a:pPr marL="514350" indent="-514350" algn="just">
              <a:buFont typeface="+mj-lt"/>
              <a:buAutoNum type="romanLcPeriod"/>
            </a:pPr>
            <a:r>
              <a:rPr lang="en-IN" sz="1600" dirty="0" smtClean="0">
                <a:latin typeface="Georgia" panose="02040502050405020303" pitchFamily="18" charset="0"/>
                <a:ea typeface="Calibri" panose="020F0502020204030204" pitchFamily="34" charset="0"/>
                <a:cs typeface="Times New Roman" panose="02020603050405020304" pitchFamily="18" charset="0"/>
              </a:rPr>
              <a:t>Backward Classes; </a:t>
            </a:r>
          </a:p>
          <a:p>
            <a:pPr marL="514350" indent="-514350" algn="just">
              <a:buFont typeface="+mj-lt"/>
              <a:buAutoNum type="romanLcPeriod"/>
            </a:pPr>
            <a:r>
              <a:rPr lang="en-IN" sz="1600" dirty="0" smtClean="0">
                <a:latin typeface="Georgia" panose="02040502050405020303" pitchFamily="18" charset="0"/>
                <a:ea typeface="Calibri" panose="020F0502020204030204" pitchFamily="34" charset="0"/>
                <a:cs typeface="Times New Roman" panose="02020603050405020304" pitchFamily="18" charset="0"/>
              </a:rPr>
              <a:t>Economically Weaker Section (EWS);</a:t>
            </a:r>
          </a:p>
          <a:p>
            <a:pPr marL="514350" indent="-514350" algn="just">
              <a:buFont typeface="+mj-lt"/>
              <a:buAutoNum type="romanLcPeriod"/>
            </a:pPr>
            <a:r>
              <a:rPr lang="en-IN" sz="1600" dirty="0" smtClean="0">
                <a:latin typeface="Georgia" panose="02040502050405020303" pitchFamily="18" charset="0"/>
                <a:ea typeface="Calibri" panose="020F0502020204030204" pitchFamily="34" charset="0"/>
                <a:cs typeface="Times New Roman" panose="02020603050405020304" pitchFamily="18" charset="0"/>
              </a:rPr>
              <a:t>Senior Citizens;</a:t>
            </a:r>
          </a:p>
          <a:p>
            <a:pPr marL="514350" indent="-514350" algn="just">
              <a:buFont typeface="+mj-lt"/>
              <a:buAutoNum type="romanLcPeriod"/>
            </a:pPr>
            <a:r>
              <a:rPr lang="en-IN" sz="1600" dirty="0" smtClean="0">
                <a:latin typeface="Georgia" panose="02040502050405020303" pitchFamily="18" charset="0"/>
                <a:ea typeface="Calibri" panose="020F0502020204030204" pitchFamily="34" charset="0"/>
                <a:cs typeface="Times New Roman" panose="02020603050405020304" pitchFamily="18" charset="0"/>
              </a:rPr>
              <a:t>Victims of Alcoholism and Substance Abuse;</a:t>
            </a:r>
          </a:p>
          <a:p>
            <a:pPr marL="514350" indent="-514350" algn="just">
              <a:buFont typeface="+mj-lt"/>
              <a:buAutoNum type="romanLcPeriod"/>
            </a:pPr>
            <a:r>
              <a:rPr lang="en-IN" sz="1600" dirty="0" smtClean="0">
                <a:latin typeface="Georgia" panose="02040502050405020303" pitchFamily="18" charset="0"/>
                <a:ea typeface="Calibri" panose="020F0502020204030204" pitchFamily="34" charset="0"/>
                <a:cs typeface="Times New Roman" panose="02020603050405020304" pitchFamily="18" charset="0"/>
              </a:rPr>
              <a:t>Transgender ;</a:t>
            </a:r>
          </a:p>
          <a:p>
            <a:pPr marL="514350" indent="-514350" algn="just">
              <a:buFont typeface="+mj-lt"/>
              <a:buAutoNum type="romanLcPeriod"/>
            </a:pPr>
            <a:r>
              <a:rPr lang="en-IN" sz="1600" dirty="0" smtClean="0">
                <a:latin typeface="Georgia" panose="02040502050405020303" pitchFamily="18" charset="0"/>
                <a:ea typeface="Calibri" panose="020F0502020204030204" pitchFamily="34" charset="0"/>
                <a:cs typeface="Times New Roman" panose="02020603050405020304" pitchFamily="18" charset="0"/>
              </a:rPr>
              <a:t>Persons engaged in the act of Begging;</a:t>
            </a:r>
          </a:p>
          <a:p>
            <a:pPr marL="514350" indent="-514350" algn="just">
              <a:buFont typeface="+mj-lt"/>
              <a:buAutoNum type="romanLcPeriod"/>
            </a:pPr>
            <a:r>
              <a:rPr lang="en-US" sz="1600" dirty="0" smtClean="0">
                <a:latin typeface="Georgia" panose="02040502050405020303" pitchFamily="18" charset="0"/>
                <a:ea typeface="Calibri" panose="020F0502020204030204" pitchFamily="34" charset="0"/>
                <a:cs typeface="Times New Roman" panose="02020603050405020304" pitchFamily="18" charset="0"/>
              </a:rPr>
              <a:t>Persons engaged in hazardous cleaning/Sanitation Workers;</a:t>
            </a:r>
            <a:endParaRPr lang="en-IN" sz="1600" dirty="0" smtClean="0">
              <a:latin typeface="Georgia" panose="02040502050405020303" pitchFamily="18" charset="0"/>
              <a:ea typeface="Calibri" panose="020F0502020204030204" pitchFamily="34" charset="0"/>
              <a:cs typeface="Times New Roman" panose="02020603050405020304" pitchFamily="18" charset="0"/>
            </a:endParaRPr>
          </a:p>
          <a:p>
            <a:pPr marL="514350" indent="-514350" algn="just">
              <a:buFont typeface="+mj-lt"/>
              <a:buAutoNum type="romanLcPeriod"/>
            </a:pPr>
            <a:r>
              <a:rPr lang="en-IN" sz="1600" dirty="0" err="1" smtClean="0">
                <a:latin typeface="Georgia" panose="02040502050405020303" pitchFamily="18" charset="0"/>
                <a:ea typeface="Calibri" panose="020F0502020204030204" pitchFamily="34" charset="0"/>
                <a:cs typeface="Times New Roman" panose="02020603050405020304" pitchFamily="18" charset="0"/>
              </a:rPr>
              <a:t>Denotified</a:t>
            </a:r>
            <a:r>
              <a:rPr lang="en-IN" sz="1600" dirty="0" smtClean="0">
                <a:latin typeface="Georgia" panose="02040502050405020303" pitchFamily="18" charset="0"/>
                <a:ea typeface="Calibri" panose="020F0502020204030204" pitchFamily="34" charset="0"/>
                <a:cs typeface="Times New Roman" panose="02020603050405020304" pitchFamily="18" charset="0"/>
              </a:rPr>
              <a:t> and Nomadic Tribes (DNTs).</a:t>
            </a:r>
          </a:p>
          <a:p>
            <a:pPr algn="just"/>
            <a:endParaRPr lang="en-IN" dirty="0">
              <a:latin typeface="Perpetua" panose="02020502060401020303" pitchFamily="18" charset="0"/>
            </a:endParaRPr>
          </a:p>
        </p:txBody>
      </p:sp>
      <p:sp>
        <p:nvSpPr>
          <p:cNvPr id="2" name="TextBox 1"/>
          <p:cNvSpPr txBox="1"/>
          <p:nvPr/>
        </p:nvSpPr>
        <p:spPr>
          <a:xfrm>
            <a:off x="1273629" y="543580"/>
            <a:ext cx="8991600" cy="523220"/>
          </a:xfrm>
          <a:prstGeom prst="rect">
            <a:avLst/>
          </a:prstGeom>
          <a:noFill/>
        </p:spPr>
        <p:txBody>
          <a:bodyPr wrap="square" rtlCol="0">
            <a:spAutoFit/>
          </a:bodyPr>
          <a:lstStyle/>
          <a:p>
            <a:r>
              <a:rPr lang="en-US" dirty="0" smtClean="0"/>
              <a:t>                           </a:t>
            </a:r>
            <a:r>
              <a:rPr lang="en-US" sz="2800" b="1" dirty="0" smtClean="0">
                <a:latin typeface="Perpetua" panose="02020502060401020303" pitchFamily="18" charset="0"/>
              </a:rPr>
              <a:t>Vision, Mandate and Focus Groups of </a:t>
            </a:r>
            <a:r>
              <a:rPr lang="en-US" sz="2800" b="1" dirty="0" err="1" smtClean="0">
                <a:latin typeface="Perpetua" panose="02020502060401020303" pitchFamily="18" charset="0"/>
              </a:rPr>
              <a:t>DoSJE</a:t>
            </a:r>
            <a:r>
              <a:rPr lang="en-US" sz="2800" b="1" dirty="0" smtClean="0">
                <a:latin typeface="Perpetua" panose="02020502060401020303" pitchFamily="18" charset="0"/>
              </a:rPr>
              <a:t> </a:t>
            </a:r>
            <a:endParaRPr lang="en-IN" sz="2800" b="1" dirty="0">
              <a:latin typeface="Perpetua" panose="02020502060401020303" pitchFamily="18" charset="0"/>
            </a:endParaRPr>
          </a:p>
        </p:txBody>
      </p:sp>
    </p:spTree>
    <p:extLst>
      <p:ext uri="{BB962C8B-B14F-4D97-AF65-F5344CB8AC3E}">
        <p14:creationId xmlns:p14="http://schemas.microsoft.com/office/powerpoint/2010/main" val="28912515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3242" y="335026"/>
            <a:ext cx="10616565" cy="576439"/>
          </a:xfrm>
          <a:prstGeom prst="rect">
            <a:avLst/>
          </a:prstGeom>
        </p:spPr>
        <p:txBody>
          <a:bodyPr vert="horz" wrap="square" lIns="0" tIns="205104" rIns="0" bIns="0" rtlCol="0">
            <a:spAutoFit/>
          </a:bodyPr>
          <a:lstStyle/>
          <a:p>
            <a:pPr marL="335915">
              <a:lnSpc>
                <a:spcPct val="100000"/>
              </a:lnSpc>
              <a:spcBef>
                <a:spcPts val="105"/>
              </a:spcBef>
            </a:pPr>
            <a:r>
              <a:rPr sz="2400" dirty="0"/>
              <a:t>Way</a:t>
            </a:r>
            <a:r>
              <a:rPr sz="2400" spc="-10" dirty="0"/>
              <a:t> Forward</a:t>
            </a:r>
          </a:p>
        </p:txBody>
      </p:sp>
      <p:sp>
        <p:nvSpPr>
          <p:cNvPr id="3" name="TextBox 2"/>
          <p:cNvSpPr txBox="1"/>
          <p:nvPr/>
        </p:nvSpPr>
        <p:spPr>
          <a:xfrm>
            <a:off x="609600" y="1676400"/>
            <a:ext cx="10896600" cy="1569660"/>
          </a:xfrm>
          <a:prstGeom prst="rect">
            <a:avLst/>
          </a:prstGeom>
          <a:solidFill>
            <a:schemeClr val="accent4">
              <a:lumMod val="40000"/>
              <a:lumOff val="60000"/>
            </a:schemeClr>
          </a:solidFill>
        </p:spPr>
        <p:txBody>
          <a:bodyPr wrap="square" rtlCol="0">
            <a:spAutoFit/>
          </a:bodyPr>
          <a:lstStyle/>
          <a:p>
            <a:pPr marL="285750" indent="-285750" algn="just">
              <a:buFont typeface="Arial" panose="020B0604020202020204" pitchFamily="34" charset="0"/>
              <a:buChar char="•"/>
            </a:pPr>
            <a:r>
              <a:rPr lang="en-US" sz="1600" dirty="0">
                <a:solidFill>
                  <a:schemeClr val="tx1"/>
                </a:solidFill>
                <a:latin typeface="Georgia" panose="02040502050405020303" pitchFamily="18" charset="0"/>
              </a:rPr>
              <a:t>T</a:t>
            </a:r>
            <a:r>
              <a:rPr lang="en-US" sz="1600" dirty="0" smtClean="0">
                <a:solidFill>
                  <a:schemeClr val="tx1"/>
                </a:solidFill>
                <a:latin typeface="Georgia" panose="02040502050405020303" pitchFamily="18" charset="0"/>
              </a:rPr>
              <a:t>o strengthen the Gender budget cell. </a:t>
            </a:r>
          </a:p>
          <a:p>
            <a:pPr marL="285750" indent="-285750" algn="just">
              <a:buFont typeface="Arial" panose="020B0604020202020204" pitchFamily="34" charset="0"/>
              <a:buChar char="•"/>
            </a:pPr>
            <a:endParaRPr lang="en-US" sz="1600" dirty="0">
              <a:solidFill>
                <a:schemeClr val="tx1"/>
              </a:solidFill>
              <a:latin typeface="Georgia" panose="02040502050405020303" pitchFamily="18" charset="0"/>
            </a:endParaRPr>
          </a:p>
          <a:p>
            <a:pPr marL="285750" indent="-285750" algn="just">
              <a:buFont typeface="Arial" panose="020B0604020202020204" pitchFamily="34" charset="0"/>
              <a:buChar char="•"/>
            </a:pPr>
            <a:r>
              <a:rPr lang="en-US" sz="1600" dirty="0" smtClean="0">
                <a:solidFill>
                  <a:schemeClr val="tx1"/>
                </a:solidFill>
                <a:latin typeface="Georgia" panose="02040502050405020303" pitchFamily="18" charset="0"/>
              </a:rPr>
              <a:t>To </a:t>
            </a:r>
            <a:r>
              <a:rPr lang="en-US" sz="1600" dirty="0">
                <a:solidFill>
                  <a:schemeClr val="tx1"/>
                </a:solidFill>
                <a:latin typeface="Georgia" panose="02040502050405020303" pitchFamily="18" charset="0"/>
              </a:rPr>
              <a:t>s</a:t>
            </a:r>
            <a:r>
              <a:rPr lang="en-US" sz="1600" dirty="0" smtClean="0">
                <a:solidFill>
                  <a:schemeClr val="tx1"/>
                </a:solidFill>
                <a:latin typeface="Georgia" panose="02040502050405020303" pitchFamily="18" charset="0"/>
              </a:rPr>
              <a:t>ensitize the PDs towards increasing the allocation under Gender Budget and continuous monitoring.</a:t>
            </a:r>
          </a:p>
          <a:p>
            <a:pPr marL="285750" indent="-285750" algn="just">
              <a:buFont typeface="Arial" panose="020B0604020202020204" pitchFamily="34" charset="0"/>
              <a:buChar char="•"/>
            </a:pPr>
            <a:endParaRPr lang="en-US" sz="1600" dirty="0">
              <a:solidFill>
                <a:schemeClr val="tx1"/>
              </a:solidFill>
              <a:latin typeface="Georgia" panose="02040502050405020303" pitchFamily="18" charset="0"/>
            </a:endParaRPr>
          </a:p>
          <a:p>
            <a:pPr marL="285750" indent="-285750" algn="just">
              <a:buFont typeface="Arial" panose="020B0604020202020204" pitchFamily="34" charset="0"/>
              <a:buChar char="•"/>
            </a:pPr>
            <a:r>
              <a:rPr lang="en-US" sz="1600" dirty="0" smtClean="0">
                <a:solidFill>
                  <a:schemeClr val="tx1"/>
                </a:solidFill>
                <a:latin typeface="Georgia" panose="02040502050405020303" pitchFamily="18" charset="0"/>
              </a:rPr>
              <a:t>To compile Gender disaggregated data under different schemes of </a:t>
            </a:r>
            <a:r>
              <a:rPr lang="en-US" sz="1600" dirty="0" err="1" smtClean="0">
                <a:solidFill>
                  <a:schemeClr val="tx1"/>
                </a:solidFill>
                <a:latin typeface="Georgia" panose="02040502050405020303" pitchFamily="18" charset="0"/>
              </a:rPr>
              <a:t>DoSJE</a:t>
            </a:r>
            <a:r>
              <a:rPr lang="en-US" sz="1600" dirty="0" smtClean="0">
                <a:solidFill>
                  <a:schemeClr val="tx1"/>
                </a:solidFill>
                <a:latin typeface="Georgia" panose="02040502050405020303" pitchFamily="18" charset="0"/>
              </a:rPr>
              <a:t>, wherever feasible, so that better contribution towards Gender budget can be done.</a:t>
            </a:r>
            <a:endParaRPr lang="en-IN" sz="1600" dirty="0">
              <a:solidFill>
                <a:schemeClr val="tx1"/>
              </a:solidFill>
              <a:latin typeface="Georgia" panose="02040502050405020303"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10785" y="2359863"/>
            <a:ext cx="2922270" cy="711835"/>
          </a:xfrm>
          <a:prstGeom prst="rect">
            <a:avLst/>
          </a:prstGeom>
        </p:spPr>
        <p:txBody>
          <a:bodyPr vert="horz" wrap="square" lIns="0" tIns="12700" rIns="0" bIns="0" rtlCol="0">
            <a:spAutoFit/>
          </a:bodyPr>
          <a:lstStyle/>
          <a:p>
            <a:pPr marL="12700">
              <a:lnSpc>
                <a:spcPct val="100000"/>
              </a:lnSpc>
              <a:spcBef>
                <a:spcPts val="100"/>
              </a:spcBef>
            </a:pPr>
            <a:r>
              <a:rPr sz="4500" b="0" spc="90" dirty="0">
                <a:latin typeface="Cambria"/>
                <a:cs typeface="Cambria"/>
              </a:rPr>
              <a:t>Thank</a:t>
            </a:r>
            <a:r>
              <a:rPr sz="4500" b="0" spc="145" dirty="0">
                <a:latin typeface="Cambria"/>
                <a:cs typeface="Cambria"/>
              </a:rPr>
              <a:t> </a:t>
            </a:r>
            <a:r>
              <a:rPr sz="4500" b="0" spc="85" dirty="0">
                <a:latin typeface="Cambria"/>
                <a:cs typeface="Cambria"/>
              </a:rPr>
              <a:t>you!</a:t>
            </a:r>
            <a:endParaRPr sz="4500">
              <a:latin typeface="Cambria"/>
              <a:cs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xmlns="" id="{3EE8AB2C-9499-FB82-1CA2-E8A46DF97CCE}"/>
              </a:ext>
            </a:extLst>
          </p:cNvPr>
          <p:cNvSpPr>
            <a:spLocks noGrp="1"/>
          </p:cNvSpPr>
          <p:nvPr>
            <p:ph type="sldNum" sz="quarter" idx="4294967295"/>
          </p:nvPr>
        </p:nvSpPr>
        <p:spPr>
          <a:xfrm>
            <a:off x="10622648" y="6169280"/>
            <a:ext cx="1052508" cy="365125"/>
          </a:xfrm>
          <a:prstGeom prst="rect">
            <a:avLst/>
          </a:prstGeom>
        </p:spPr>
        <p:txBody>
          <a:bodyPr lIns="45720" tIns="22860" rIns="45720" bIns="22860"/>
          <a:lstStyle/>
          <a:p>
            <a:pPr lvl="0" eaLnBrk="1" hangingPunct="1">
              <a:buNone/>
            </a:pPr>
            <a:fld id="{9A0DB2DC-4C9A-4742-B13C-FB6460FD3503}" type="slidenum">
              <a:rPr lang="en-IN" altLang="en-US" smtClean="0"/>
              <a:pPr lvl="0" eaLnBrk="1" hangingPunct="1">
                <a:buNone/>
              </a:pPr>
              <a:t>3</a:t>
            </a:fld>
            <a:endParaRPr lang="en-IN" altLang="en-US" dirty="0">
              <a:latin typeface="Arial" panose="020B0604020202020204" pitchFamily="34" charset="0"/>
            </a:endParaRPr>
          </a:p>
        </p:txBody>
      </p:sp>
      <p:grpSp>
        <p:nvGrpSpPr>
          <p:cNvPr id="26" name="Group 25">
            <a:extLst>
              <a:ext uri="{FF2B5EF4-FFF2-40B4-BE49-F238E27FC236}">
                <a16:creationId xmlns:a16="http://schemas.microsoft.com/office/drawing/2014/main" xmlns="" id="{5247248F-CA73-1741-E178-FE4A7760193A}"/>
              </a:ext>
            </a:extLst>
          </p:cNvPr>
          <p:cNvGrpSpPr/>
          <p:nvPr/>
        </p:nvGrpSpPr>
        <p:grpSpPr>
          <a:xfrm>
            <a:off x="266301" y="981871"/>
            <a:ext cx="11764582" cy="5506327"/>
            <a:chOff x="6541710" y="5416302"/>
            <a:chExt cx="7772096" cy="2357954"/>
          </a:xfrm>
        </p:grpSpPr>
        <p:sp>
          <p:nvSpPr>
            <p:cNvPr id="6" name="Shape">
              <a:extLst>
                <a:ext uri="{FF2B5EF4-FFF2-40B4-BE49-F238E27FC236}">
                  <a16:creationId xmlns:a16="http://schemas.microsoft.com/office/drawing/2014/main" xmlns="" id="{25D8B008-7E33-7C70-3046-830BF8E4294D}"/>
                </a:ext>
              </a:extLst>
            </p:cNvPr>
            <p:cNvSpPr/>
            <p:nvPr/>
          </p:nvSpPr>
          <p:spPr>
            <a:xfrm>
              <a:off x="6566867" y="5493227"/>
              <a:ext cx="1739693" cy="2222638"/>
            </a:xfrm>
            <a:custGeom>
              <a:avLst/>
              <a:gdLst/>
              <a:ahLst/>
              <a:cxnLst>
                <a:cxn ang="0">
                  <a:pos x="wd2" y="hd2"/>
                </a:cxn>
                <a:cxn ang="5400000">
                  <a:pos x="wd2" y="hd2"/>
                </a:cxn>
                <a:cxn ang="10800000">
                  <a:pos x="wd2" y="hd2"/>
                </a:cxn>
                <a:cxn ang="16200000">
                  <a:pos x="wd2" y="hd2"/>
                </a:cxn>
              </a:cxnLst>
              <a:rect l="0" t="0" r="r" b="b"/>
              <a:pathLst>
                <a:path w="21290" h="21439" extrusionOk="0">
                  <a:moveTo>
                    <a:pt x="17155" y="594"/>
                  </a:moveTo>
                  <a:lnTo>
                    <a:pt x="11175" y="594"/>
                  </a:lnTo>
                  <a:lnTo>
                    <a:pt x="15232" y="24"/>
                  </a:lnTo>
                  <a:cubicBezTo>
                    <a:pt x="15978" y="-77"/>
                    <a:pt x="16701" y="153"/>
                    <a:pt x="17155" y="594"/>
                  </a:cubicBezTo>
                  <a:close/>
                  <a:moveTo>
                    <a:pt x="32" y="3773"/>
                  </a:moveTo>
                  <a:lnTo>
                    <a:pt x="1442" y="10048"/>
                  </a:lnTo>
                  <a:lnTo>
                    <a:pt x="1442" y="2422"/>
                  </a:lnTo>
                  <a:cubicBezTo>
                    <a:pt x="1442" y="2257"/>
                    <a:pt x="1477" y="2100"/>
                    <a:pt x="1524" y="1953"/>
                  </a:cubicBezTo>
                  <a:cubicBezTo>
                    <a:pt x="498" y="2156"/>
                    <a:pt x="-155" y="2946"/>
                    <a:pt x="32" y="3773"/>
                  </a:cubicBezTo>
                  <a:close/>
                  <a:moveTo>
                    <a:pt x="6058" y="21413"/>
                  </a:moveTo>
                  <a:lnTo>
                    <a:pt x="10115" y="20843"/>
                  </a:lnTo>
                  <a:lnTo>
                    <a:pt x="4135" y="20843"/>
                  </a:lnTo>
                  <a:cubicBezTo>
                    <a:pt x="4578" y="21284"/>
                    <a:pt x="5312" y="21523"/>
                    <a:pt x="6058" y="21413"/>
                  </a:cubicBezTo>
                  <a:close/>
                  <a:moveTo>
                    <a:pt x="21258" y="17664"/>
                  </a:moveTo>
                  <a:lnTo>
                    <a:pt x="19848" y="11389"/>
                  </a:lnTo>
                  <a:lnTo>
                    <a:pt x="19848" y="19015"/>
                  </a:lnTo>
                  <a:cubicBezTo>
                    <a:pt x="19848" y="19180"/>
                    <a:pt x="19813" y="19336"/>
                    <a:pt x="19766" y="19483"/>
                  </a:cubicBezTo>
                  <a:cubicBezTo>
                    <a:pt x="20792" y="19290"/>
                    <a:pt x="21445" y="18491"/>
                    <a:pt x="21258" y="17664"/>
                  </a:cubicBezTo>
                  <a:close/>
                </a:path>
              </a:pathLst>
            </a:custGeom>
            <a:solidFill>
              <a:schemeClr val="accent4"/>
            </a:solidFill>
            <a:ln w="12700">
              <a:miter lim="400000"/>
            </a:ln>
          </p:spPr>
          <p:txBody>
            <a:bodyPr lIns="28575" tIns="28575" rIns="28575" bIns="28575"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sz="1100" dirty="0"/>
            </a:p>
          </p:txBody>
        </p:sp>
        <p:sp>
          <p:nvSpPr>
            <p:cNvPr id="7" name="Shape">
              <a:extLst>
                <a:ext uri="{FF2B5EF4-FFF2-40B4-BE49-F238E27FC236}">
                  <a16:creationId xmlns:a16="http://schemas.microsoft.com/office/drawing/2014/main" xmlns="" id="{9B8B8CAB-6873-8BB8-081D-0EA6D616369D}"/>
                </a:ext>
              </a:extLst>
            </p:cNvPr>
            <p:cNvSpPr/>
            <p:nvPr/>
          </p:nvSpPr>
          <p:spPr>
            <a:xfrm>
              <a:off x="8318559" y="5416302"/>
              <a:ext cx="2045954" cy="2357954"/>
            </a:xfrm>
            <a:custGeom>
              <a:avLst/>
              <a:gdLst/>
              <a:ahLst/>
              <a:cxnLst>
                <a:cxn ang="0">
                  <a:pos x="wd2" y="hd2"/>
                </a:cxn>
                <a:cxn ang="5400000">
                  <a:pos x="wd2" y="hd2"/>
                </a:cxn>
                <a:cxn ang="10800000">
                  <a:pos x="wd2" y="hd2"/>
                </a:cxn>
                <a:cxn ang="16200000">
                  <a:pos x="wd2" y="hd2"/>
                </a:cxn>
              </a:cxnLst>
              <a:rect l="0" t="0" r="r" b="b"/>
              <a:pathLst>
                <a:path w="21128" h="21194" extrusionOk="0">
                  <a:moveTo>
                    <a:pt x="1031" y="4130"/>
                  </a:moveTo>
                  <a:lnTo>
                    <a:pt x="2801" y="3462"/>
                  </a:lnTo>
                  <a:lnTo>
                    <a:pt x="2801" y="11450"/>
                  </a:lnTo>
                  <a:lnTo>
                    <a:pt x="146" y="6082"/>
                  </a:lnTo>
                  <a:cubicBezTo>
                    <a:pt x="-238" y="5329"/>
                    <a:pt x="165" y="4455"/>
                    <a:pt x="1031" y="4130"/>
                  </a:cubicBezTo>
                  <a:close/>
                  <a:moveTo>
                    <a:pt x="11703" y="123"/>
                  </a:moveTo>
                  <a:lnTo>
                    <a:pt x="8782" y="1219"/>
                  </a:lnTo>
                  <a:lnTo>
                    <a:pt x="14113" y="1219"/>
                  </a:lnTo>
                  <a:lnTo>
                    <a:pt x="13955" y="894"/>
                  </a:lnTo>
                  <a:cubicBezTo>
                    <a:pt x="13572" y="140"/>
                    <a:pt x="12569" y="-202"/>
                    <a:pt x="11703" y="123"/>
                  </a:cubicBezTo>
                  <a:close/>
                  <a:moveTo>
                    <a:pt x="20988" y="15105"/>
                  </a:moveTo>
                  <a:lnTo>
                    <a:pt x="18333" y="9738"/>
                  </a:lnTo>
                  <a:lnTo>
                    <a:pt x="18333" y="17725"/>
                  </a:lnTo>
                  <a:lnTo>
                    <a:pt x="20103" y="17057"/>
                  </a:lnTo>
                  <a:cubicBezTo>
                    <a:pt x="20959" y="16732"/>
                    <a:pt x="21362" y="15859"/>
                    <a:pt x="20988" y="15105"/>
                  </a:cubicBezTo>
                  <a:close/>
                  <a:moveTo>
                    <a:pt x="7178" y="20294"/>
                  </a:moveTo>
                  <a:cubicBezTo>
                    <a:pt x="7552" y="21047"/>
                    <a:pt x="8555" y="21398"/>
                    <a:pt x="9421" y="21073"/>
                  </a:cubicBezTo>
                  <a:lnTo>
                    <a:pt x="12008" y="20097"/>
                  </a:lnTo>
                  <a:lnTo>
                    <a:pt x="7080" y="20097"/>
                  </a:lnTo>
                  <a:lnTo>
                    <a:pt x="7178" y="20294"/>
                  </a:lnTo>
                  <a:close/>
                </a:path>
              </a:pathLst>
            </a:custGeom>
            <a:solidFill>
              <a:schemeClr val="accent6"/>
            </a:solidFill>
            <a:ln w="12700">
              <a:miter lim="400000"/>
            </a:ln>
          </p:spPr>
          <p:txBody>
            <a:bodyPr lIns="28575" tIns="28575" rIns="28575" bIns="28575"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sz="1100"/>
            </a:p>
          </p:txBody>
        </p:sp>
        <p:sp>
          <p:nvSpPr>
            <p:cNvPr id="8" name="Shape">
              <a:extLst>
                <a:ext uri="{FF2B5EF4-FFF2-40B4-BE49-F238E27FC236}">
                  <a16:creationId xmlns:a16="http://schemas.microsoft.com/office/drawing/2014/main" xmlns="" id="{EFFC888A-E54A-6B62-B272-6ECCBE253A7A}"/>
                </a:ext>
              </a:extLst>
            </p:cNvPr>
            <p:cNvSpPr/>
            <p:nvPr/>
          </p:nvSpPr>
          <p:spPr>
            <a:xfrm>
              <a:off x="10397040" y="5492502"/>
              <a:ext cx="1727832" cy="2217259"/>
            </a:xfrm>
            <a:custGeom>
              <a:avLst/>
              <a:gdLst/>
              <a:ahLst/>
              <a:cxnLst>
                <a:cxn ang="0">
                  <a:pos x="wd2" y="hd2"/>
                </a:cxn>
                <a:cxn ang="5400000">
                  <a:pos x="wd2" y="hd2"/>
                </a:cxn>
                <a:cxn ang="10800000">
                  <a:pos x="wd2" y="hd2"/>
                </a:cxn>
                <a:cxn ang="16200000">
                  <a:pos x="wd2" y="hd2"/>
                </a:cxn>
              </a:cxnLst>
              <a:rect l="0" t="0" r="r" b="b"/>
              <a:pathLst>
                <a:path w="21306" h="21451" extrusionOk="0">
                  <a:moveTo>
                    <a:pt x="4034" y="565"/>
                  </a:moveTo>
                  <a:cubicBezTo>
                    <a:pt x="4481" y="150"/>
                    <a:pt x="5197" y="-71"/>
                    <a:pt x="5925" y="21"/>
                  </a:cubicBezTo>
                  <a:lnTo>
                    <a:pt x="9989" y="565"/>
                  </a:lnTo>
                  <a:lnTo>
                    <a:pt x="4034" y="565"/>
                  </a:lnTo>
                  <a:close/>
                  <a:moveTo>
                    <a:pt x="1380" y="19050"/>
                  </a:moveTo>
                  <a:lnTo>
                    <a:pt x="1380" y="11485"/>
                  </a:lnTo>
                  <a:lnTo>
                    <a:pt x="29" y="17751"/>
                  </a:lnTo>
                  <a:cubicBezTo>
                    <a:pt x="-147" y="18562"/>
                    <a:pt x="487" y="19336"/>
                    <a:pt x="1474" y="19557"/>
                  </a:cubicBezTo>
                  <a:cubicBezTo>
                    <a:pt x="1403" y="19400"/>
                    <a:pt x="1380" y="19225"/>
                    <a:pt x="1380" y="19050"/>
                  </a:cubicBezTo>
                  <a:close/>
                  <a:moveTo>
                    <a:pt x="19832" y="1883"/>
                  </a:moveTo>
                  <a:cubicBezTo>
                    <a:pt x="19891" y="2048"/>
                    <a:pt x="19926" y="2214"/>
                    <a:pt x="19926" y="2389"/>
                  </a:cubicBezTo>
                  <a:lnTo>
                    <a:pt x="19926" y="9955"/>
                  </a:lnTo>
                  <a:lnTo>
                    <a:pt x="21277" y="3689"/>
                  </a:lnTo>
                  <a:cubicBezTo>
                    <a:pt x="21453" y="2878"/>
                    <a:pt x="20819" y="2104"/>
                    <a:pt x="19832" y="1883"/>
                  </a:cubicBezTo>
                  <a:close/>
                  <a:moveTo>
                    <a:pt x="11317" y="20884"/>
                  </a:moveTo>
                  <a:lnTo>
                    <a:pt x="15381" y="21428"/>
                  </a:lnTo>
                  <a:cubicBezTo>
                    <a:pt x="16109" y="21529"/>
                    <a:pt x="16825" y="21299"/>
                    <a:pt x="17272" y="20884"/>
                  </a:cubicBezTo>
                  <a:lnTo>
                    <a:pt x="11317" y="20884"/>
                  </a:lnTo>
                  <a:close/>
                </a:path>
              </a:pathLst>
            </a:custGeom>
            <a:solidFill>
              <a:schemeClr val="accent5"/>
            </a:solidFill>
            <a:ln w="12700">
              <a:miter lim="400000"/>
            </a:ln>
          </p:spPr>
          <p:txBody>
            <a:bodyPr lIns="28575" tIns="28575" rIns="28575" bIns="28575"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sz="1100"/>
            </a:p>
          </p:txBody>
        </p:sp>
        <p:sp>
          <p:nvSpPr>
            <p:cNvPr id="9" name="Shape">
              <a:extLst>
                <a:ext uri="{FF2B5EF4-FFF2-40B4-BE49-F238E27FC236}">
                  <a16:creationId xmlns:a16="http://schemas.microsoft.com/office/drawing/2014/main" xmlns="" id="{DCD98420-42CB-237B-3606-C21572C7C7E6}"/>
                </a:ext>
              </a:extLst>
            </p:cNvPr>
            <p:cNvSpPr/>
            <p:nvPr/>
          </p:nvSpPr>
          <p:spPr>
            <a:xfrm>
              <a:off x="12319569" y="5416302"/>
              <a:ext cx="1994237" cy="2357954"/>
            </a:xfrm>
            <a:custGeom>
              <a:avLst/>
              <a:gdLst/>
              <a:ahLst/>
              <a:cxnLst>
                <a:cxn ang="0">
                  <a:pos x="wd2" y="hd2"/>
                </a:cxn>
                <a:cxn ang="5400000">
                  <a:pos x="wd2" y="hd2"/>
                </a:cxn>
                <a:cxn ang="10800000">
                  <a:pos x="wd2" y="hd2"/>
                </a:cxn>
                <a:cxn ang="16200000">
                  <a:pos x="wd2" y="hd2"/>
                </a:cxn>
              </a:cxnLst>
              <a:rect l="0" t="0" r="r" b="b"/>
              <a:pathLst>
                <a:path w="21135" h="21188" extrusionOk="0">
                  <a:moveTo>
                    <a:pt x="2398" y="17082"/>
                  </a:moveTo>
                  <a:lnTo>
                    <a:pt x="882" y="16370"/>
                  </a:lnTo>
                  <a:cubicBezTo>
                    <a:pt x="77" y="15996"/>
                    <a:pt x="-235" y="15105"/>
                    <a:pt x="191" y="14384"/>
                  </a:cubicBezTo>
                  <a:lnTo>
                    <a:pt x="2407" y="10598"/>
                  </a:lnTo>
                  <a:lnTo>
                    <a:pt x="2407" y="17082"/>
                  </a:lnTo>
                  <a:close/>
                  <a:moveTo>
                    <a:pt x="12625" y="1237"/>
                  </a:moveTo>
                  <a:lnTo>
                    <a:pt x="10342" y="167"/>
                  </a:lnTo>
                  <a:cubicBezTo>
                    <a:pt x="9538" y="-206"/>
                    <a:pt x="8543" y="66"/>
                    <a:pt x="8127" y="787"/>
                  </a:cubicBezTo>
                  <a:lnTo>
                    <a:pt x="7861" y="1237"/>
                  </a:lnTo>
                  <a:lnTo>
                    <a:pt x="12625" y="1237"/>
                  </a:lnTo>
                  <a:close/>
                  <a:moveTo>
                    <a:pt x="8515" y="19951"/>
                  </a:moveTo>
                  <a:lnTo>
                    <a:pt x="10797" y="21021"/>
                  </a:lnTo>
                  <a:cubicBezTo>
                    <a:pt x="11602" y="21394"/>
                    <a:pt x="12596" y="21122"/>
                    <a:pt x="13013" y="20401"/>
                  </a:cubicBezTo>
                  <a:lnTo>
                    <a:pt x="13278" y="19951"/>
                  </a:lnTo>
                  <a:lnTo>
                    <a:pt x="8515" y="19951"/>
                  </a:lnTo>
                  <a:close/>
                  <a:moveTo>
                    <a:pt x="20257" y="4818"/>
                  </a:moveTo>
                  <a:lnTo>
                    <a:pt x="17350" y="3460"/>
                  </a:lnTo>
                  <a:lnTo>
                    <a:pt x="17350" y="12975"/>
                  </a:lnTo>
                  <a:lnTo>
                    <a:pt x="20948" y="6813"/>
                  </a:lnTo>
                  <a:cubicBezTo>
                    <a:pt x="21365" y="6083"/>
                    <a:pt x="21062" y="5192"/>
                    <a:pt x="20257" y="4818"/>
                  </a:cubicBezTo>
                  <a:close/>
                </a:path>
              </a:pathLst>
            </a:custGeom>
            <a:solidFill>
              <a:schemeClr val="accent3"/>
            </a:solidFill>
            <a:ln w="12700">
              <a:miter lim="400000"/>
            </a:ln>
          </p:spPr>
          <p:txBody>
            <a:bodyPr lIns="28575" tIns="28575" rIns="28575" bIns="28575"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sz="1100"/>
            </a:p>
          </p:txBody>
        </p:sp>
        <p:sp>
          <p:nvSpPr>
            <p:cNvPr id="10" name="Shape">
              <a:extLst>
                <a:ext uri="{FF2B5EF4-FFF2-40B4-BE49-F238E27FC236}">
                  <a16:creationId xmlns:a16="http://schemas.microsoft.com/office/drawing/2014/main" xmlns="" id="{F3F05678-B4F2-6C69-BB3C-3FF6CA6B3262}"/>
                </a:ext>
              </a:extLst>
            </p:cNvPr>
            <p:cNvSpPr/>
            <p:nvPr/>
          </p:nvSpPr>
          <p:spPr>
            <a:xfrm>
              <a:off x="6541710" y="5578227"/>
              <a:ext cx="1687104" cy="2052638"/>
            </a:xfrm>
            <a:custGeom>
              <a:avLst/>
              <a:gdLst/>
              <a:ahLst/>
              <a:cxnLst>
                <a:cxn ang="0">
                  <a:pos x="wd2" y="hd2"/>
                </a:cxn>
                <a:cxn ang="5400000">
                  <a:pos x="wd2" y="hd2"/>
                </a:cxn>
                <a:cxn ang="10800000">
                  <a:pos x="wd2" y="hd2"/>
                </a:cxn>
                <a:cxn ang="16200000">
                  <a:pos x="wd2" y="hd2"/>
                </a:cxn>
              </a:cxnLst>
              <a:rect l="0" t="0" r="r" b="b"/>
              <a:pathLst>
                <a:path w="21600" h="21600" extrusionOk="0">
                  <a:moveTo>
                    <a:pt x="19144" y="21600"/>
                  </a:moveTo>
                  <a:lnTo>
                    <a:pt x="2456" y="21600"/>
                  </a:lnTo>
                  <a:cubicBezTo>
                    <a:pt x="1101" y="21600"/>
                    <a:pt x="0" y="20818"/>
                    <a:pt x="0" y="19856"/>
                  </a:cubicBezTo>
                  <a:lnTo>
                    <a:pt x="0" y="1744"/>
                  </a:lnTo>
                  <a:cubicBezTo>
                    <a:pt x="0" y="782"/>
                    <a:pt x="1101" y="0"/>
                    <a:pt x="2456" y="0"/>
                  </a:cubicBezTo>
                  <a:lnTo>
                    <a:pt x="19144" y="0"/>
                  </a:lnTo>
                  <a:cubicBezTo>
                    <a:pt x="20499" y="0"/>
                    <a:pt x="21600" y="782"/>
                    <a:pt x="21600" y="1744"/>
                  </a:cubicBezTo>
                  <a:lnTo>
                    <a:pt x="21600" y="19856"/>
                  </a:lnTo>
                  <a:cubicBezTo>
                    <a:pt x="21600" y="20818"/>
                    <a:pt x="20499" y="21600"/>
                    <a:pt x="19144" y="21600"/>
                  </a:cubicBezTo>
                  <a:close/>
                </a:path>
              </a:pathLst>
            </a:custGeom>
            <a:solidFill>
              <a:schemeClr val="bg1"/>
            </a:solidFill>
            <a:ln w="12700">
              <a:miter lim="400000"/>
            </a:ln>
            <a:effectLst>
              <a:outerShdw blurRad="139700" dist="101600" dir="2700000" algn="tl" rotWithShape="0">
                <a:prstClr val="black">
                  <a:alpha val="40000"/>
                </a:prstClr>
              </a:outerShdw>
            </a:effectLst>
          </p:spPr>
          <p:txBody>
            <a:bodyPr lIns="28575" tIns="28575" rIns="28575" bIns="28575"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sz="1100" dirty="0"/>
            </a:p>
          </p:txBody>
        </p:sp>
        <p:sp>
          <p:nvSpPr>
            <p:cNvPr id="11" name="Shape">
              <a:extLst>
                <a:ext uri="{FF2B5EF4-FFF2-40B4-BE49-F238E27FC236}">
                  <a16:creationId xmlns:a16="http://schemas.microsoft.com/office/drawing/2014/main" xmlns="" id="{6DB0CFE7-04E2-9CCF-A528-A7CA497938D3}"/>
                </a:ext>
              </a:extLst>
            </p:cNvPr>
            <p:cNvSpPr/>
            <p:nvPr/>
          </p:nvSpPr>
          <p:spPr>
            <a:xfrm>
              <a:off x="8535698" y="5578227"/>
              <a:ext cx="1686644" cy="2052638"/>
            </a:xfrm>
            <a:custGeom>
              <a:avLst/>
              <a:gdLst/>
              <a:ahLst/>
              <a:cxnLst>
                <a:cxn ang="0">
                  <a:pos x="wd2" y="hd2"/>
                </a:cxn>
                <a:cxn ang="5400000">
                  <a:pos x="wd2" y="hd2"/>
                </a:cxn>
                <a:cxn ang="10800000">
                  <a:pos x="wd2" y="hd2"/>
                </a:cxn>
                <a:cxn ang="16200000">
                  <a:pos x="wd2" y="hd2"/>
                </a:cxn>
              </a:cxnLst>
              <a:rect l="0" t="0" r="r" b="b"/>
              <a:pathLst>
                <a:path w="21600" h="21600" extrusionOk="0">
                  <a:moveTo>
                    <a:pt x="19144" y="21600"/>
                  </a:moveTo>
                  <a:lnTo>
                    <a:pt x="2456" y="21600"/>
                  </a:lnTo>
                  <a:cubicBezTo>
                    <a:pt x="1101" y="21600"/>
                    <a:pt x="0" y="20818"/>
                    <a:pt x="0" y="19856"/>
                  </a:cubicBezTo>
                  <a:lnTo>
                    <a:pt x="0" y="1744"/>
                  </a:lnTo>
                  <a:cubicBezTo>
                    <a:pt x="0" y="782"/>
                    <a:pt x="1101" y="0"/>
                    <a:pt x="2456" y="0"/>
                  </a:cubicBezTo>
                  <a:lnTo>
                    <a:pt x="19144" y="0"/>
                  </a:lnTo>
                  <a:cubicBezTo>
                    <a:pt x="20499" y="0"/>
                    <a:pt x="21600" y="782"/>
                    <a:pt x="21600" y="1744"/>
                  </a:cubicBezTo>
                  <a:lnTo>
                    <a:pt x="21600" y="19856"/>
                  </a:lnTo>
                  <a:cubicBezTo>
                    <a:pt x="21586" y="20818"/>
                    <a:pt x="20499" y="21600"/>
                    <a:pt x="19144" y="21600"/>
                  </a:cubicBezTo>
                  <a:close/>
                </a:path>
              </a:pathLst>
            </a:custGeom>
            <a:solidFill>
              <a:schemeClr val="bg1"/>
            </a:solidFill>
            <a:ln w="12700">
              <a:miter lim="400000"/>
            </a:ln>
            <a:effectLst>
              <a:outerShdw blurRad="139700" dist="38100" dir="2700000" algn="tl" rotWithShape="0">
                <a:prstClr val="black">
                  <a:alpha val="40000"/>
                </a:prstClr>
              </a:outerShdw>
            </a:effectLst>
          </p:spPr>
          <p:txBody>
            <a:bodyPr lIns="28575" tIns="28575" rIns="28575" bIns="28575"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sz="1100"/>
            </a:p>
          </p:txBody>
        </p:sp>
        <p:sp>
          <p:nvSpPr>
            <p:cNvPr id="12" name="Shape">
              <a:extLst>
                <a:ext uri="{FF2B5EF4-FFF2-40B4-BE49-F238E27FC236}">
                  <a16:creationId xmlns:a16="http://schemas.microsoft.com/office/drawing/2014/main" xmlns="" id="{8D8DD413-77AD-854D-25CE-2DF568BA08A0}"/>
                </a:ext>
              </a:extLst>
            </p:cNvPr>
            <p:cNvSpPr/>
            <p:nvPr/>
          </p:nvSpPr>
          <p:spPr>
            <a:xfrm>
              <a:off x="10535859" y="5578227"/>
              <a:ext cx="1686644" cy="2052638"/>
            </a:xfrm>
            <a:custGeom>
              <a:avLst/>
              <a:gdLst/>
              <a:ahLst/>
              <a:cxnLst>
                <a:cxn ang="0">
                  <a:pos x="wd2" y="hd2"/>
                </a:cxn>
                <a:cxn ang="5400000">
                  <a:pos x="wd2" y="hd2"/>
                </a:cxn>
                <a:cxn ang="10800000">
                  <a:pos x="wd2" y="hd2"/>
                </a:cxn>
                <a:cxn ang="16200000">
                  <a:pos x="wd2" y="hd2"/>
                </a:cxn>
              </a:cxnLst>
              <a:rect l="0" t="0" r="r" b="b"/>
              <a:pathLst>
                <a:path w="21600" h="21600" extrusionOk="0">
                  <a:moveTo>
                    <a:pt x="19144" y="21600"/>
                  </a:moveTo>
                  <a:lnTo>
                    <a:pt x="2456" y="21600"/>
                  </a:lnTo>
                  <a:cubicBezTo>
                    <a:pt x="1101" y="21600"/>
                    <a:pt x="0" y="20818"/>
                    <a:pt x="0" y="19856"/>
                  </a:cubicBezTo>
                  <a:lnTo>
                    <a:pt x="0" y="1744"/>
                  </a:lnTo>
                  <a:cubicBezTo>
                    <a:pt x="0" y="782"/>
                    <a:pt x="1101" y="0"/>
                    <a:pt x="2456" y="0"/>
                  </a:cubicBezTo>
                  <a:lnTo>
                    <a:pt x="19144" y="0"/>
                  </a:lnTo>
                  <a:cubicBezTo>
                    <a:pt x="20499" y="0"/>
                    <a:pt x="21600" y="782"/>
                    <a:pt x="21600" y="1744"/>
                  </a:cubicBezTo>
                  <a:lnTo>
                    <a:pt x="21600" y="19856"/>
                  </a:lnTo>
                  <a:cubicBezTo>
                    <a:pt x="21600" y="20818"/>
                    <a:pt x="20499" y="21600"/>
                    <a:pt x="19144" y="21600"/>
                  </a:cubicBezTo>
                  <a:close/>
                </a:path>
              </a:pathLst>
            </a:custGeom>
            <a:solidFill>
              <a:schemeClr val="bg1"/>
            </a:solidFill>
            <a:ln w="12700">
              <a:miter lim="400000"/>
            </a:ln>
            <a:effectLst>
              <a:outerShdw blurRad="139700" dist="38100" dir="2700000" algn="tl" rotWithShape="0">
                <a:prstClr val="black">
                  <a:alpha val="40000"/>
                </a:prstClr>
              </a:outerShdw>
            </a:effectLst>
          </p:spPr>
          <p:txBody>
            <a:bodyPr lIns="28575" tIns="28575" rIns="28575" bIns="28575"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sz="1100" dirty="0"/>
            </a:p>
          </p:txBody>
        </p:sp>
        <p:sp>
          <p:nvSpPr>
            <p:cNvPr id="13" name="Shape">
              <a:extLst>
                <a:ext uri="{FF2B5EF4-FFF2-40B4-BE49-F238E27FC236}">
                  <a16:creationId xmlns:a16="http://schemas.microsoft.com/office/drawing/2014/main" xmlns="" id="{3E0E9D1D-A7D8-45FA-F86E-296665CC32D9}"/>
                </a:ext>
              </a:extLst>
            </p:cNvPr>
            <p:cNvSpPr/>
            <p:nvPr/>
          </p:nvSpPr>
          <p:spPr>
            <a:xfrm>
              <a:off x="12532935" y="5578227"/>
              <a:ext cx="1686644" cy="2052660"/>
            </a:xfrm>
            <a:custGeom>
              <a:avLst/>
              <a:gdLst/>
              <a:ahLst/>
              <a:cxnLst>
                <a:cxn ang="0">
                  <a:pos x="wd2" y="hd2"/>
                </a:cxn>
                <a:cxn ang="5400000">
                  <a:pos x="wd2" y="hd2"/>
                </a:cxn>
                <a:cxn ang="10800000">
                  <a:pos x="wd2" y="hd2"/>
                </a:cxn>
                <a:cxn ang="16200000">
                  <a:pos x="wd2" y="hd2"/>
                </a:cxn>
              </a:cxnLst>
              <a:rect l="0" t="0" r="r" b="b"/>
              <a:pathLst>
                <a:path w="21600" h="21600" extrusionOk="0">
                  <a:moveTo>
                    <a:pt x="19143" y="21600"/>
                  </a:moveTo>
                  <a:lnTo>
                    <a:pt x="2456" y="21600"/>
                  </a:lnTo>
                  <a:cubicBezTo>
                    <a:pt x="1101" y="21600"/>
                    <a:pt x="0" y="20818"/>
                    <a:pt x="0" y="19856"/>
                  </a:cubicBezTo>
                  <a:lnTo>
                    <a:pt x="0" y="1744"/>
                  </a:lnTo>
                  <a:cubicBezTo>
                    <a:pt x="0" y="782"/>
                    <a:pt x="1101" y="0"/>
                    <a:pt x="2456" y="0"/>
                  </a:cubicBezTo>
                  <a:lnTo>
                    <a:pt x="19143" y="0"/>
                  </a:lnTo>
                  <a:cubicBezTo>
                    <a:pt x="20499" y="0"/>
                    <a:pt x="21600" y="782"/>
                    <a:pt x="21600" y="1744"/>
                  </a:cubicBezTo>
                  <a:lnTo>
                    <a:pt x="21600" y="19856"/>
                  </a:lnTo>
                  <a:cubicBezTo>
                    <a:pt x="21600" y="20818"/>
                    <a:pt x="20499" y="21600"/>
                    <a:pt x="19143" y="21600"/>
                  </a:cubicBezTo>
                  <a:close/>
                </a:path>
              </a:pathLst>
            </a:custGeom>
            <a:solidFill>
              <a:schemeClr val="bg1"/>
            </a:solidFill>
            <a:ln w="12700">
              <a:miter lim="400000"/>
            </a:ln>
            <a:effectLst>
              <a:outerShdw blurRad="139700" dist="38100" dir="2700000" algn="tl" rotWithShape="0">
                <a:prstClr val="black">
                  <a:alpha val="40000"/>
                </a:prstClr>
              </a:outerShdw>
            </a:effectLst>
          </p:spPr>
          <p:txBody>
            <a:bodyPr lIns="28575" tIns="28575" rIns="28575" bIns="28575"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sz="1100"/>
            </a:p>
          </p:txBody>
        </p:sp>
        <p:sp>
          <p:nvSpPr>
            <p:cNvPr id="14" name="TextBox 11">
              <a:extLst>
                <a:ext uri="{FF2B5EF4-FFF2-40B4-BE49-F238E27FC236}">
                  <a16:creationId xmlns:a16="http://schemas.microsoft.com/office/drawing/2014/main" xmlns="" id="{DDA3B84A-F038-4637-EE0F-6A4B01DD1842}"/>
                </a:ext>
              </a:extLst>
            </p:cNvPr>
            <p:cNvSpPr txBox="1"/>
            <p:nvPr/>
          </p:nvSpPr>
          <p:spPr>
            <a:xfrm>
              <a:off x="12772261" y="5660557"/>
              <a:ext cx="1137409" cy="118618"/>
            </a:xfrm>
            <a:prstGeom prst="rect">
              <a:avLst/>
            </a:prstGeom>
            <a:noFill/>
            <a:ln>
              <a:solidFill>
                <a:schemeClr val="tx1"/>
              </a:solidFill>
            </a:ln>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noProof="1">
                  <a:latin typeface="Georgia" panose="02040502050405020303" pitchFamily="18" charset="0"/>
                </a:rPr>
                <a:t>SOCIAL</a:t>
              </a:r>
            </a:p>
          </p:txBody>
        </p:sp>
        <p:sp>
          <p:nvSpPr>
            <p:cNvPr id="15" name="TextBox 12">
              <a:extLst>
                <a:ext uri="{FF2B5EF4-FFF2-40B4-BE49-F238E27FC236}">
                  <a16:creationId xmlns:a16="http://schemas.microsoft.com/office/drawing/2014/main" xmlns="" id="{F6BDA928-6FC0-B61C-8EA7-DD3D685546F2}"/>
                </a:ext>
              </a:extLst>
            </p:cNvPr>
            <p:cNvSpPr txBox="1"/>
            <p:nvPr/>
          </p:nvSpPr>
          <p:spPr>
            <a:xfrm>
              <a:off x="10727461" y="5659451"/>
              <a:ext cx="1314396" cy="118618"/>
            </a:xfrm>
            <a:prstGeom prst="rect">
              <a:avLst/>
            </a:prstGeom>
            <a:noFill/>
            <a:ln>
              <a:solidFill>
                <a:schemeClr val="tx1"/>
              </a:solidFill>
            </a:ln>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noProof="1">
                  <a:latin typeface="Georgia" panose="02040502050405020303" pitchFamily="18" charset="0"/>
                </a:rPr>
                <a:t>REHABILITATION</a:t>
              </a:r>
            </a:p>
          </p:txBody>
        </p:sp>
        <p:sp>
          <p:nvSpPr>
            <p:cNvPr id="16" name="TextBox 13">
              <a:extLst>
                <a:ext uri="{FF2B5EF4-FFF2-40B4-BE49-F238E27FC236}">
                  <a16:creationId xmlns:a16="http://schemas.microsoft.com/office/drawing/2014/main" xmlns="" id="{962F978D-DFE0-F766-7D92-6212EFB24EE5}"/>
                </a:ext>
              </a:extLst>
            </p:cNvPr>
            <p:cNvSpPr txBox="1"/>
            <p:nvPr/>
          </p:nvSpPr>
          <p:spPr>
            <a:xfrm>
              <a:off x="8810315" y="5660557"/>
              <a:ext cx="1137409" cy="118618"/>
            </a:xfrm>
            <a:prstGeom prst="rect">
              <a:avLst/>
            </a:prstGeom>
            <a:noFill/>
            <a:ln>
              <a:solidFill>
                <a:schemeClr val="tx1"/>
              </a:solidFill>
            </a:ln>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noProof="1">
                  <a:latin typeface="Georgia" panose="02040502050405020303" pitchFamily="18" charset="0"/>
                </a:rPr>
                <a:t>ECONOMIC </a:t>
              </a:r>
            </a:p>
          </p:txBody>
        </p:sp>
        <p:sp>
          <p:nvSpPr>
            <p:cNvPr id="17" name="TextBox 14">
              <a:extLst>
                <a:ext uri="{FF2B5EF4-FFF2-40B4-BE49-F238E27FC236}">
                  <a16:creationId xmlns:a16="http://schemas.microsoft.com/office/drawing/2014/main" xmlns="" id="{001C410B-EE59-A902-10F5-D0DFD9542EFB}"/>
                </a:ext>
              </a:extLst>
            </p:cNvPr>
            <p:cNvSpPr txBox="1"/>
            <p:nvPr/>
          </p:nvSpPr>
          <p:spPr>
            <a:xfrm>
              <a:off x="6760175" y="5659722"/>
              <a:ext cx="1137409" cy="118618"/>
            </a:xfrm>
            <a:prstGeom prst="rect">
              <a:avLst/>
            </a:prstGeom>
            <a:noFill/>
            <a:ln>
              <a:solidFill>
                <a:schemeClr val="tx1"/>
              </a:solidFill>
            </a:ln>
          </p:spPr>
          <p:txBody>
            <a:bodyPr wrap="square" lIns="0" rIns="0" rtlCol="0" anchor="t">
              <a:spAutoFit/>
            </a:bodyPr>
            <a:lstStyle>
              <a:defPPr>
                <a:defRPr lang="en-US"/>
              </a:defPPr>
              <a:lvl1pPr algn="ctr" defTabSz="914400">
                <a:defRPr sz="2800" b="1"/>
              </a:lvl1pPr>
              <a:lvl2pPr marL="457200" defTabSz="914400">
                <a:defRPr sz="1800"/>
              </a:lvl2pPr>
              <a:lvl3pPr marL="914400" defTabSz="914400">
                <a:defRPr sz="1800"/>
              </a:lvl3pPr>
              <a:lvl4pPr marL="1371600" defTabSz="914400">
                <a:defRPr sz="1800"/>
              </a:lvl4pPr>
              <a:lvl5pPr marL="1828800" defTabSz="914400">
                <a:defRPr sz="1800"/>
              </a:lvl5pPr>
              <a:lvl6pPr marL="2286000" defTabSz="914400">
                <a:defRPr sz="1800"/>
              </a:lvl6pPr>
              <a:lvl7pPr marL="2743200" defTabSz="914400">
                <a:defRPr sz="1800"/>
              </a:lvl7pPr>
              <a:lvl8pPr marL="3200400" defTabSz="914400">
                <a:defRPr sz="1800"/>
              </a:lvl8pPr>
              <a:lvl9pPr marL="3657600" defTabSz="914400">
                <a:defRPr sz="1800"/>
              </a:lvl9pPr>
            </a:lstStyle>
            <a:p>
              <a:r>
                <a:rPr lang="en-US" sz="1200" noProof="1">
                  <a:latin typeface="Georgia" panose="02040502050405020303" pitchFamily="18" charset="0"/>
                </a:rPr>
                <a:t>EDUCATION</a:t>
              </a:r>
            </a:p>
          </p:txBody>
        </p:sp>
        <p:sp>
          <p:nvSpPr>
            <p:cNvPr id="18" name="TextBox 17">
              <a:extLst>
                <a:ext uri="{FF2B5EF4-FFF2-40B4-BE49-F238E27FC236}">
                  <a16:creationId xmlns:a16="http://schemas.microsoft.com/office/drawing/2014/main" xmlns="" id="{8CD4904D-85A3-71C6-ACE9-17045CAF9E81}"/>
                </a:ext>
              </a:extLst>
            </p:cNvPr>
            <p:cNvSpPr txBox="1"/>
            <p:nvPr/>
          </p:nvSpPr>
          <p:spPr>
            <a:xfrm>
              <a:off x="6642530" y="5833088"/>
              <a:ext cx="1503707" cy="1700195"/>
            </a:xfrm>
            <a:prstGeom prst="rect">
              <a:avLst/>
            </a:prstGeom>
            <a:noFill/>
            <a:ln>
              <a:noFill/>
            </a:ln>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5725" indent="-85725">
                <a:buFont typeface="Arial" panose="020B0604020202020204" pitchFamily="34" charset="0"/>
                <a:buChar char="•"/>
              </a:pPr>
              <a:r>
                <a:rPr lang="en-IN" sz="1200" noProof="1">
                  <a:solidFill>
                    <a:schemeClr val="tx1">
                      <a:lumMod val="65000"/>
                      <a:lumOff val="35000"/>
                    </a:schemeClr>
                  </a:solidFill>
                  <a:latin typeface="Georgia" panose="02040502050405020303" pitchFamily="18" charset="0"/>
                </a:rPr>
                <a:t> Financial assistance to students from vulnerable sections(SCs, OBCs, and EBCs</a:t>
              </a:r>
            </a:p>
            <a:p>
              <a:endParaRPr lang="en-IN" sz="1200" noProof="1">
                <a:solidFill>
                  <a:schemeClr val="tx1">
                    <a:lumMod val="65000"/>
                    <a:lumOff val="35000"/>
                  </a:schemeClr>
                </a:solidFill>
                <a:latin typeface="Georgia" panose="02040502050405020303" pitchFamily="18" charset="0"/>
              </a:endParaRPr>
            </a:p>
            <a:p>
              <a:pPr marL="85725" indent="-85725">
                <a:buFont typeface="Arial" panose="020B0604020202020204" pitchFamily="34" charset="0"/>
                <a:buChar char="•"/>
              </a:pPr>
              <a:r>
                <a:rPr lang="en-IN" sz="1200" noProof="1">
                  <a:solidFill>
                    <a:schemeClr val="tx1">
                      <a:lumMod val="65000"/>
                      <a:lumOff val="35000"/>
                    </a:schemeClr>
                  </a:solidFill>
                  <a:latin typeface="Georgia" panose="02040502050405020303" pitchFamily="18" charset="0"/>
                </a:rPr>
                <a:t> Encouraging higher education amongst vulnerable groups through fellowships, overseas scholarships, and interest subsidies on educational loans</a:t>
              </a:r>
            </a:p>
            <a:p>
              <a:pPr marL="85725" indent="-85725">
                <a:buFont typeface="Arial" panose="020B0604020202020204" pitchFamily="34" charset="0"/>
                <a:buChar char="•"/>
              </a:pPr>
              <a:endParaRPr lang="en-IN" sz="1200" noProof="1">
                <a:solidFill>
                  <a:schemeClr val="tx1">
                    <a:lumMod val="65000"/>
                    <a:lumOff val="35000"/>
                  </a:schemeClr>
                </a:solidFill>
                <a:latin typeface="Georgia" panose="02040502050405020303" pitchFamily="18" charset="0"/>
              </a:endParaRPr>
            </a:p>
            <a:p>
              <a:pPr marL="85725" indent="-85725">
                <a:buFont typeface="Arial" panose="020B0604020202020204" pitchFamily="34" charset="0"/>
                <a:buChar char="•"/>
              </a:pPr>
              <a:r>
                <a:rPr lang="en-IN" sz="1200" noProof="1">
                  <a:solidFill>
                    <a:schemeClr val="tx1">
                      <a:lumMod val="65000"/>
                      <a:lumOff val="35000"/>
                    </a:schemeClr>
                  </a:solidFill>
                  <a:latin typeface="Georgia" panose="02040502050405020303" pitchFamily="18" charset="0"/>
                </a:rPr>
                <a:t> Financing education of SC &amp; OBC students in top class institutions such as IITs/IIMs</a:t>
              </a:r>
            </a:p>
            <a:p>
              <a:pPr marL="85725" indent="-85725">
                <a:buFont typeface="Arial" panose="020B0604020202020204" pitchFamily="34" charset="0"/>
                <a:buChar char="•"/>
              </a:pPr>
              <a:endParaRPr lang="en-IN" sz="1200" noProof="1">
                <a:solidFill>
                  <a:schemeClr val="tx1">
                    <a:lumMod val="65000"/>
                    <a:lumOff val="35000"/>
                  </a:schemeClr>
                </a:solidFill>
                <a:latin typeface="Georgia" panose="02040502050405020303" pitchFamily="18" charset="0"/>
              </a:endParaRPr>
            </a:p>
            <a:p>
              <a:pPr marL="85725" indent="-85725">
                <a:buFont typeface="Arial" panose="020B0604020202020204" pitchFamily="34" charset="0"/>
                <a:buChar char="•"/>
              </a:pPr>
              <a:r>
                <a:rPr lang="en-IN" sz="1200" noProof="1">
                  <a:solidFill>
                    <a:schemeClr val="tx1">
                      <a:lumMod val="65000"/>
                      <a:lumOff val="35000"/>
                    </a:schemeClr>
                  </a:solidFill>
                  <a:latin typeface="Georgia" panose="02040502050405020303" pitchFamily="18" charset="0"/>
                </a:rPr>
                <a:t> Supporting students to prepare for competitive exams through free coaching interventions</a:t>
              </a:r>
            </a:p>
            <a:p>
              <a:endParaRPr lang="en-IN" sz="1200" noProof="1">
                <a:solidFill>
                  <a:schemeClr val="tx1">
                    <a:lumMod val="65000"/>
                    <a:lumOff val="35000"/>
                  </a:schemeClr>
                </a:solidFill>
                <a:latin typeface="Georgia" panose="02040502050405020303" pitchFamily="18" charset="0"/>
              </a:endParaRPr>
            </a:p>
            <a:p>
              <a:pPr marL="85725" indent="-85725">
                <a:buFont typeface="Arial" panose="020B0604020202020204" pitchFamily="34" charset="0"/>
                <a:buChar char="•"/>
              </a:pPr>
              <a:r>
                <a:rPr lang="en-IN" sz="1200" noProof="1">
                  <a:solidFill>
                    <a:schemeClr val="tx1">
                      <a:lumMod val="65000"/>
                      <a:lumOff val="35000"/>
                    </a:schemeClr>
                  </a:solidFill>
                  <a:latin typeface="Georgia" panose="02040502050405020303" pitchFamily="18" charset="0"/>
                </a:rPr>
                <a:t>Specialized hostels for students to address geographical and economic constraints</a:t>
              </a:r>
            </a:p>
          </p:txBody>
        </p:sp>
        <p:sp>
          <p:nvSpPr>
            <p:cNvPr id="19" name="TextBox 18">
              <a:extLst>
                <a:ext uri="{FF2B5EF4-FFF2-40B4-BE49-F238E27FC236}">
                  <a16:creationId xmlns:a16="http://schemas.microsoft.com/office/drawing/2014/main" xmlns="" id="{2F51E6E2-DAD3-E700-4A48-BCFBB9CF58CD}"/>
                </a:ext>
              </a:extLst>
            </p:cNvPr>
            <p:cNvSpPr txBox="1"/>
            <p:nvPr/>
          </p:nvSpPr>
          <p:spPr>
            <a:xfrm>
              <a:off x="8639072" y="5833088"/>
              <a:ext cx="1503468" cy="1577183"/>
            </a:xfrm>
            <a:prstGeom prst="rect">
              <a:avLst/>
            </a:prstGeom>
            <a:noFill/>
            <a:ln>
              <a:noFill/>
            </a:ln>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defTabSz="1218591">
                <a:spcBef>
                  <a:spcPts val="800"/>
                </a:spcBef>
                <a:spcAft>
                  <a:spcPts val="800"/>
                </a:spcAft>
                <a:buFont typeface="Arial" panose="020B0604020202020204" pitchFamily="34" charset="0"/>
                <a:buChar char="•"/>
                <a:defRPr/>
              </a:pPr>
              <a:r>
                <a:rPr lang="en-US" sz="1200" dirty="0">
                  <a:solidFill>
                    <a:schemeClr val="tx1">
                      <a:lumMod val="65000"/>
                      <a:lumOff val="35000"/>
                    </a:schemeClr>
                  </a:solidFill>
                  <a:latin typeface="Georgia" panose="02040502050405020303" pitchFamily="18" charset="0"/>
                </a:rPr>
                <a:t>Micro-financing &amp; concessional loans for self-employment opportunities</a:t>
              </a:r>
            </a:p>
            <a:p>
              <a:pPr marL="171450" indent="-171450" defTabSz="1218591">
                <a:spcBef>
                  <a:spcPts val="800"/>
                </a:spcBef>
                <a:spcAft>
                  <a:spcPts val="800"/>
                </a:spcAft>
                <a:buFont typeface="Arial" panose="020B0604020202020204" pitchFamily="34" charset="0"/>
                <a:buChar char="•"/>
                <a:defRPr/>
              </a:pPr>
              <a:r>
                <a:rPr lang="en-US" sz="1200" dirty="0">
                  <a:solidFill>
                    <a:schemeClr val="tx1">
                      <a:lumMod val="65000"/>
                      <a:lumOff val="35000"/>
                    </a:schemeClr>
                  </a:solidFill>
                  <a:latin typeface="Georgia" panose="02040502050405020303" pitchFamily="18" charset="0"/>
                </a:rPr>
                <a:t>Development of infrastructure to ensure equitable access to resources and opportunities.</a:t>
              </a:r>
            </a:p>
            <a:p>
              <a:pPr marL="171450" indent="-171450" defTabSz="1218591">
                <a:spcBef>
                  <a:spcPts val="800"/>
                </a:spcBef>
                <a:spcAft>
                  <a:spcPts val="800"/>
                </a:spcAft>
                <a:buFont typeface="Arial" panose="020B0604020202020204" pitchFamily="34" charset="0"/>
                <a:buChar char="•"/>
                <a:defRPr/>
              </a:pPr>
              <a:r>
                <a:rPr lang="en-US" sz="1200" dirty="0">
                  <a:solidFill>
                    <a:schemeClr val="tx1">
                      <a:lumMod val="65000"/>
                      <a:lumOff val="35000"/>
                    </a:schemeClr>
                  </a:solidFill>
                  <a:latin typeface="Georgia" panose="02040502050405020303" pitchFamily="18" charset="0"/>
                </a:rPr>
                <a:t>Fostering economic independence by supporting income-generating activities.</a:t>
              </a:r>
            </a:p>
            <a:p>
              <a:pPr marL="171450" indent="-171450" defTabSz="1218591">
                <a:spcBef>
                  <a:spcPts val="800"/>
                </a:spcBef>
                <a:spcAft>
                  <a:spcPts val="800"/>
                </a:spcAft>
                <a:buFont typeface="Arial" panose="020B0604020202020204" pitchFamily="34" charset="0"/>
                <a:buChar char="•"/>
                <a:defRPr/>
              </a:pPr>
              <a:r>
                <a:rPr lang="en-US" sz="1200" dirty="0">
                  <a:solidFill>
                    <a:schemeClr val="tx1">
                      <a:lumMod val="65000"/>
                      <a:lumOff val="35000"/>
                    </a:schemeClr>
                  </a:solidFill>
                  <a:latin typeface="Georgia" panose="02040502050405020303" pitchFamily="18" charset="0"/>
                </a:rPr>
                <a:t>Enhancing employability through skilling, upskilling and re-skilling of vulnerable groups</a:t>
              </a:r>
            </a:p>
            <a:p>
              <a:pPr marL="171450" indent="-171450" defTabSz="1218591">
                <a:spcBef>
                  <a:spcPts val="800"/>
                </a:spcBef>
                <a:spcAft>
                  <a:spcPts val="800"/>
                </a:spcAft>
                <a:buFont typeface="Arial" panose="020B0604020202020204" pitchFamily="34" charset="0"/>
                <a:buChar char="•"/>
                <a:defRPr/>
              </a:pPr>
              <a:r>
                <a:rPr lang="en-US" sz="1200" dirty="0">
                  <a:solidFill>
                    <a:schemeClr val="tx1">
                      <a:lumMod val="65000"/>
                      <a:lumOff val="35000"/>
                    </a:schemeClr>
                  </a:solidFill>
                  <a:latin typeface="Georgia" panose="02040502050405020303" pitchFamily="18" charset="0"/>
                </a:rPr>
                <a:t>Capital subsidy assistance to sanitation workers for taking alternative employment</a:t>
              </a:r>
            </a:p>
          </p:txBody>
        </p:sp>
        <p:sp>
          <p:nvSpPr>
            <p:cNvPr id="20" name="TextBox 19">
              <a:extLst>
                <a:ext uri="{FF2B5EF4-FFF2-40B4-BE49-F238E27FC236}">
                  <a16:creationId xmlns:a16="http://schemas.microsoft.com/office/drawing/2014/main" xmlns="" id="{31C7685E-FBC5-F958-C17B-90882C828FEF}"/>
                </a:ext>
              </a:extLst>
            </p:cNvPr>
            <p:cNvSpPr txBox="1"/>
            <p:nvPr/>
          </p:nvSpPr>
          <p:spPr>
            <a:xfrm>
              <a:off x="10632925" y="5833088"/>
              <a:ext cx="1503468" cy="1489318"/>
            </a:xfrm>
            <a:prstGeom prst="rect">
              <a:avLst/>
            </a:prstGeom>
            <a:noFill/>
            <a:ln>
              <a:noFill/>
            </a:ln>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defTabSz="1218591">
                <a:spcBef>
                  <a:spcPts val="800"/>
                </a:spcBef>
                <a:spcAft>
                  <a:spcPts val="800"/>
                </a:spcAft>
                <a:buFont typeface="Arial" panose="020B0604020202020204" pitchFamily="34" charset="0"/>
                <a:buChar char="•"/>
                <a:defRPr/>
              </a:pPr>
              <a:r>
                <a:rPr lang="en-IN" sz="1200" dirty="0">
                  <a:solidFill>
                    <a:schemeClr val="tx1">
                      <a:lumMod val="65000"/>
                      <a:lumOff val="35000"/>
                    </a:schemeClr>
                  </a:solidFill>
                  <a:latin typeface="Georgia" panose="02040502050405020303" pitchFamily="18" charset="0"/>
                </a:rPr>
                <a:t>Immediate relief, compensation, rehabilitation and resettlement for victims of caste-based atrocities</a:t>
              </a:r>
            </a:p>
            <a:p>
              <a:pPr marL="171450" indent="-171450" defTabSz="1218591">
                <a:spcBef>
                  <a:spcPts val="800"/>
                </a:spcBef>
                <a:spcAft>
                  <a:spcPts val="800"/>
                </a:spcAft>
                <a:buFont typeface="Arial" panose="020B0604020202020204" pitchFamily="34" charset="0"/>
                <a:buChar char="•"/>
                <a:defRPr/>
              </a:pPr>
              <a:r>
                <a:rPr lang="en-IN" sz="1200" dirty="0">
                  <a:solidFill>
                    <a:schemeClr val="tx1">
                      <a:lumMod val="65000"/>
                      <a:lumOff val="35000"/>
                    </a:schemeClr>
                  </a:solidFill>
                  <a:latin typeface="Georgia" panose="02040502050405020303" pitchFamily="18" charset="0"/>
                </a:rPr>
                <a:t>Prevention, treatment, and rehabilitation services for individuals affected by substance abuse</a:t>
              </a:r>
            </a:p>
            <a:p>
              <a:pPr marL="171450" indent="-171450" defTabSz="1218591">
                <a:spcBef>
                  <a:spcPts val="800"/>
                </a:spcBef>
                <a:spcAft>
                  <a:spcPts val="800"/>
                </a:spcAft>
                <a:buFont typeface="Arial" panose="020B0604020202020204" pitchFamily="34" charset="0"/>
                <a:buChar char="•"/>
                <a:defRPr/>
              </a:pPr>
              <a:r>
                <a:rPr lang="en-US" sz="1200" dirty="0">
                  <a:solidFill>
                    <a:schemeClr val="tx1">
                      <a:lumMod val="65000"/>
                      <a:lumOff val="35000"/>
                    </a:schemeClr>
                  </a:solidFill>
                  <a:latin typeface="Georgia" panose="02040502050405020303" pitchFamily="18" charset="0"/>
                </a:rPr>
                <a:t> </a:t>
              </a:r>
              <a:r>
                <a:rPr lang="en-IN" sz="1200" dirty="0">
                  <a:solidFill>
                    <a:schemeClr val="tx1">
                      <a:lumMod val="65000"/>
                      <a:lumOff val="35000"/>
                    </a:schemeClr>
                  </a:solidFill>
                  <a:latin typeface="Georgia" panose="02040502050405020303" pitchFamily="18" charset="0"/>
                </a:rPr>
                <a:t>Ensuring basic amenities, skilling opportunities and community integration of those engaged in the act of begging and waste-picking</a:t>
              </a:r>
            </a:p>
            <a:p>
              <a:pPr marL="171450" indent="-171450" defTabSz="1218591">
                <a:spcBef>
                  <a:spcPts val="800"/>
                </a:spcBef>
                <a:spcAft>
                  <a:spcPts val="800"/>
                </a:spcAft>
                <a:buFont typeface="Arial" panose="020B0604020202020204" pitchFamily="34" charset="0"/>
                <a:buChar char="•"/>
                <a:defRPr/>
              </a:pPr>
              <a:r>
                <a:rPr lang="en-IN" sz="1200" dirty="0">
                  <a:solidFill>
                    <a:schemeClr val="tx1">
                      <a:lumMod val="65000"/>
                      <a:lumOff val="35000"/>
                    </a:schemeClr>
                  </a:solidFill>
                  <a:latin typeface="Georgia" panose="02040502050405020303" pitchFamily="18" charset="0"/>
                </a:rPr>
                <a:t>Financial assistance for start-ups and business expansion</a:t>
              </a:r>
            </a:p>
          </p:txBody>
        </p:sp>
        <p:sp>
          <p:nvSpPr>
            <p:cNvPr id="21" name="TextBox 20">
              <a:extLst>
                <a:ext uri="{FF2B5EF4-FFF2-40B4-BE49-F238E27FC236}">
                  <a16:creationId xmlns:a16="http://schemas.microsoft.com/office/drawing/2014/main" xmlns="" id="{F18962AC-F6C1-B180-DC34-355F3D7EF4D9}"/>
                </a:ext>
              </a:extLst>
            </p:cNvPr>
            <p:cNvSpPr txBox="1"/>
            <p:nvPr/>
          </p:nvSpPr>
          <p:spPr>
            <a:xfrm>
              <a:off x="12631742" y="5833088"/>
              <a:ext cx="1503469" cy="988485"/>
            </a:xfrm>
            <a:prstGeom prst="rect">
              <a:avLst/>
            </a:prstGeom>
            <a:noFill/>
            <a:ln>
              <a:noFill/>
            </a:ln>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en-IN" sz="1200" noProof="1">
                  <a:solidFill>
                    <a:schemeClr val="tx1">
                      <a:lumMod val="65000"/>
                      <a:lumOff val="35000"/>
                    </a:schemeClr>
                  </a:solidFill>
                  <a:latin typeface="Georgia" panose="02040502050405020303" pitchFamily="18" charset="0"/>
                </a:rPr>
                <a:t>Prevention of atrocities against the marginalized communities Including SC's and STs</a:t>
              </a:r>
            </a:p>
            <a:p>
              <a:pPr marL="171450" indent="-171450">
                <a:buFont typeface="Arial" panose="020B0604020202020204" pitchFamily="34" charset="0"/>
                <a:buChar char="•"/>
              </a:pPr>
              <a:endParaRPr lang="en-IN" sz="1200" noProof="1">
                <a:solidFill>
                  <a:schemeClr val="tx1">
                    <a:lumMod val="65000"/>
                    <a:lumOff val="35000"/>
                  </a:schemeClr>
                </a:solidFill>
                <a:latin typeface="Georgia" panose="02040502050405020303" pitchFamily="18" charset="0"/>
              </a:endParaRPr>
            </a:p>
            <a:p>
              <a:pPr marL="171450" indent="-171450">
                <a:buFont typeface="Arial" panose="020B0604020202020204" pitchFamily="34" charset="0"/>
                <a:buChar char="•"/>
              </a:pPr>
              <a:r>
                <a:rPr lang="en-IN" sz="1200" noProof="1">
                  <a:solidFill>
                    <a:schemeClr val="tx1">
                      <a:lumMod val="65000"/>
                      <a:lumOff val="35000"/>
                    </a:schemeClr>
                  </a:solidFill>
                  <a:latin typeface="Georgia" panose="02040502050405020303" pitchFamily="18" charset="0"/>
                </a:rPr>
                <a:t> Incentivizing Inter-caste marriages where one belong to SC Community</a:t>
              </a:r>
            </a:p>
            <a:p>
              <a:pPr marL="171450" indent="-171450">
                <a:buFont typeface="Arial" panose="020B0604020202020204" pitchFamily="34" charset="0"/>
                <a:buChar char="•"/>
              </a:pPr>
              <a:endParaRPr lang="en-IN" sz="1200" noProof="1">
                <a:solidFill>
                  <a:schemeClr val="tx1">
                    <a:lumMod val="65000"/>
                    <a:lumOff val="35000"/>
                  </a:schemeClr>
                </a:solidFill>
                <a:latin typeface="Georgia" panose="02040502050405020303" pitchFamily="18" charset="0"/>
              </a:endParaRPr>
            </a:p>
            <a:p>
              <a:pPr marL="171450" indent="-171450">
                <a:buFont typeface="Arial" panose="020B0604020202020204" pitchFamily="34" charset="0"/>
                <a:buChar char="•"/>
              </a:pPr>
              <a:r>
                <a:rPr lang="en-IN" sz="1200" noProof="1">
                  <a:solidFill>
                    <a:schemeClr val="tx1">
                      <a:lumMod val="65000"/>
                      <a:lumOff val="35000"/>
                    </a:schemeClr>
                  </a:solidFill>
                  <a:latin typeface="Georgia" panose="02040502050405020303" pitchFamily="18" charset="0"/>
                </a:rPr>
                <a:t>Assistance, support and ensuring the well-being of indigent Senior citizens through varied interventions</a:t>
              </a:r>
            </a:p>
          </p:txBody>
        </p:sp>
      </p:grpSp>
      <p:sp>
        <p:nvSpPr>
          <p:cNvPr id="2" name="TextBox 1"/>
          <p:cNvSpPr txBox="1"/>
          <p:nvPr/>
        </p:nvSpPr>
        <p:spPr>
          <a:xfrm>
            <a:off x="2438400" y="381000"/>
            <a:ext cx="5791200" cy="461665"/>
          </a:xfrm>
          <a:prstGeom prst="rect">
            <a:avLst/>
          </a:prstGeom>
          <a:noFill/>
        </p:spPr>
        <p:txBody>
          <a:bodyPr wrap="square" rtlCol="0">
            <a:spAutoFit/>
          </a:bodyPr>
          <a:lstStyle/>
          <a:p>
            <a:pPr algn="ctr"/>
            <a:r>
              <a:rPr lang="en-US" sz="2400" b="1" dirty="0" smtClean="0">
                <a:latin typeface="Perpetua" panose="02020502060401020303" pitchFamily="18" charset="0"/>
              </a:rPr>
              <a:t>Dimensions of </a:t>
            </a:r>
            <a:r>
              <a:rPr lang="en-US" sz="2400" b="1" dirty="0" err="1" smtClean="0">
                <a:latin typeface="Perpetua" panose="02020502060401020303" pitchFamily="18" charset="0"/>
              </a:rPr>
              <a:t>DoSJE</a:t>
            </a:r>
            <a:endParaRPr lang="en-IN" sz="2400" b="1" dirty="0">
              <a:latin typeface="Perpetua" panose="02020502060401020303" pitchFamily="18" charset="0"/>
            </a:endParaRPr>
          </a:p>
        </p:txBody>
      </p:sp>
    </p:spTree>
    <p:extLst>
      <p:ext uri="{BB962C8B-B14F-4D97-AF65-F5344CB8AC3E}">
        <p14:creationId xmlns:p14="http://schemas.microsoft.com/office/powerpoint/2010/main" val="25621602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382" y="95821"/>
            <a:ext cx="10849205" cy="634082"/>
          </a:xfrm>
        </p:spPr>
        <p:txBody>
          <a:bodyPr>
            <a:normAutofit/>
          </a:bodyPr>
          <a:lstStyle/>
          <a:p>
            <a:pPr algn="ctr"/>
            <a:r>
              <a:rPr lang="en-US" sz="1800" b="1" dirty="0"/>
              <a:t>Schemes of the Department</a:t>
            </a:r>
            <a:endParaRPr lang="en-IN" sz="1800" b="1" dirty="0"/>
          </a:p>
        </p:txBody>
      </p:sp>
      <p:sp>
        <p:nvSpPr>
          <p:cNvPr id="3" name="TextBox 2"/>
          <p:cNvSpPr txBox="1"/>
          <p:nvPr/>
        </p:nvSpPr>
        <p:spPr>
          <a:xfrm>
            <a:off x="527382" y="1124746"/>
            <a:ext cx="11041227" cy="356078"/>
          </a:xfrm>
          <a:prstGeom prst="rect">
            <a:avLst/>
          </a:prstGeom>
          <a:solidFill>
            <a:schemeClr val="accent6">
              <a:lumMod val="40000"/>
              <a:lumOff val="60000"/>
            </a:schemeClr>
          </a:solidFill>
        </p:spPr>
        <p:txBody>
          <a:bodyPr wrap="square" lIns="108773" tIns="54386" rIns="108773" bIns="54386" rtlCol="0">
            <a:spAutoFit/>
          </a:bodyPr>
          <a:lstStyle/>
          <a:p>
            <a:pPr algn="ctr" defTabSz="914034" rtl="0"/>
            <a:r>
              <a:rPr lang="en-US" sz="1600" b="1" kern="1200" dirty="0">
                <a:solidFill>
                  <a:prstClr val="black"/>
                </a:solidFill>
                <a:latin typeface="Georgia" panose="02040502050405020303" pitchFamily="18" charset="0"/>
                <a:ea typeface="+mn-ea"/>
                <a:cs typeface="+mn-cs"/>
              </a:rPr>
              <a:t>Schemes for Educational Empowerment </a:t>
            </a:r>
            <a:endParaRPr lang="en-IN" sz="1600" b="1" kern="1200" dirty="0">
              <a:solidFill>
                <a:prstClr val="black"/>
              </a:solidFill>
              <a:latin typeface="Georgia" panose="02040502050405020303" pitchFamily="18" charset="0"/>
              <a:ea typeface="+mn-ea"/>
              <a:cs typeface="+mn-cs"/>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262987692"/>
              </p:ext>
            </p:extLst>
          </p:nvPr>
        </p:nvGraphicFramePr>
        <p:xfrm>
          <a:off x="595439" y="1675213"/>
          <a:ext cx="11001122" cy="3769360"/>
        </p:xfrm>
        <a:graphic>
          <a:graphicData uri="http://schemas.openxmlformats.org/drawingml/2006/table">
            <a:tbl>
              <a:tblPr firstRow="1" bandRow="1">
                <a:tableStyleId>{5FD0F851-EC5A-4D38-B0AD-8093EC10F338}</a:tableStyleId>
              </a:tblPr>
              <a:tblGrid>
                <a:gridCol w="623755">
                  <a:extLst>
                    <a:ext uri="{9D8B030D-6E8A-4147-A177-3AD203B41FA5}">
                      <a16:colId xmlns="" xmlns:a16="http://schemas.microsoft.com/office/drawing/2014/main" val="20000"/>
                    </a:ext>
                  </a:extLst>
                </a:gridCol>
                <a:gridCol w="10377367">
                  <a:extLst>
                    <a:ext uri="{9D8B030D-6E8A-4147-A177-3AD203B41FA5}">
                      <a16:colId xmlns="" xmlns:a16="http://schemas.microsoft.com/office/drawing/2014/main" val="20001"/>
                    </a:ext>
                  </a:extLst>
                </a:gridCol>
              </a:tblGrid>
              <a:tr h="426720">
                <a:tc>
                  <a:txBody>
                    <a:bodyPr/>
                    <a:lstStyle/>
                    <a:p>
                      <a:r>
                        <a:rPr lang="en-US" sz="1400" b="1" dirty="0">
                          <a:latin typeface="Georgia" panose="02040502050405020303" pitchFamily="18" charset="0"/>
                        </a:rPr>
                        <a:t>1.</a:t>
                      </a:r>
                      <a:endParaRPr lang="en-IN" sz="1400" b="1" dirty="0">
                        <a:latin typeface="Georgia" panose="02040502050405020303" pitchFamily="18" charset="0"/>
                      </a:endParaRPr>
                    </a:p>
                  </a:txBody>
                  <a:tcPr marL="121920" marR="121920"/>
                </a:tc>
                <a:tc>
                  <a:txBody>
                    <a:bodyPr/>
                    <a:lstStyle/>
                    <a:p>
                      <a:pPr algn="just">
                        <a:spcAft>
                          <a:spcPts val="400"/>
                        </a:spcAft>
                      </a:pPr>
                      <a:r>
                        <a:rPr lang="en-IN" sz="1400" b="1" kern="0" dirty="0">
                          <a:solidFill>
                            <a:srgbClr val="000000"/>
                          </a:solidFill>
                          <a:effectLst/>
                          <a:latin typeface="Georgia" panose="02040502050405020303" pitchFamily="18" charset="0"/>
                        </a:rPr>
                        <a:t>Post Matric Scholarship for </a:t>
                      </a:r>
                      <a:r>
                        <a:rPr lang="en-IN" sz="1400" b="1" kern="0" dirty="0" smtClean="0">
                          <a:solidFill>
                            <a:srgbClr val="000000"/>
                          </a:solidFill>
                          <a:effectLst/>
                          <a:latin typeface="Georgia" panose="02040502050405020303" pitchFamily="18" charset="0"/>
                        </a:rPr>
                        <a:t>SCs:</a:t>
                      </a:r>
                      <a:r>
                        <a:rPr lang="en-US" sz="1400" b="0" kern="0" dirty="0" smtClean="0">
                          <a:solidFill>
                            <a:srgbClr val="000000"/>
                          </a:solidFill>
                          <a:effectLst/>
                          <a:latin typeface="Georgia" panose="02040502050405020303" pitchFamily="18" charset="0"/>
                        </a:rPr>
                        <a:t>The scheme aims to provide financial assistance for post-matric education to Scheduled Caste students, in order to enhance their access to higher education and improve their employability</a:t>
                      </a:r>
                      <a:endParaRPr lang="en-IN"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T="0" marB="0"/>
                </a:tc>
                <a:extLst>
                  <a:ext uri="{0D108BD9-81ED-4DB2-BD59-A6C34878D82A}">
                    <a16:rowId xmlns="" xmlns:a16="http://schemas.microsoft.com/office/drawing/2014/main" val="10000"/>
                  </a:ext>
                </a:extLst>
              </a:tr>
              <a:tr h="1117600">
                <a:tc>
                  <a:txBody>
                    <a:bodyPr/>
                    <a:lstStyle/>
                    <a:p>
                      <a:r>
                        <a:rPr lang="en-US" sz="1400" b="1" dirty="0">
                          <a:latin typeface="Georgia" panose="02040502050405020303" pitchFamily="18" charset="0"/>
                        </a:rPr>
                        <a:t>2.</a:t>
                      </a:r>
                      <a:endParaRPr lang="en-IN" sz="1400" b="1" dirty="0">
                        <a:latin typeface="Georgia" panose="02040502050405020303" pitchFamily="18" charset="0"/>
                      </a:endParaRPr>
                    </a:p>
                  </a:txBody>
                  <a:tcPr marL="121920" marR="121920"/>
                </a:tc>
                <a:tc>
                  <a:txBody>
                    <a:bodyPr/>
                    <a:lstStyle/>
                    <a:p>
                      <a:pPr marL="0" marR="0" indent="0" algn="just" defTabSz="914171" rtl="0" eaLnBrk="1" fontAlgn="auto" latinLnBrk="0" hangingPunct="1">
                        <a:lnSpc>
                          <a:spcPct val="100000"/>
                        </a:lnSpc>
                        <a:spcBef>
                          <a:spcPts val="0"/>
                        </a:spcBef>
                        <a:spcAft>
                          <a:spcPts val="400"/>
                        </a:spcAft>
                        <a:buClrTx/>
                        <a:buSzTx/>
                        <a:buFontTx/>
                        <a:buNone/>
                        <a:tabLst/>
                        <a:defRPr/>
                      </a:pPr>
                      <a:r>
                        <a:rPr lang="en-IN" sz="1400" b="1" kern="0" dirty="0">
                          <a:solidFill>
                            <a:srgbClr val="000000"/>
                          </a:solidFill>
                          <a:effectLst/>
                          <a:latin typeface="Georgia" panose="02040502050405020303" pitchFamily="18" charset="0"/>
                        </a:rPr>
                        <a:t>Pre Matric Scholarship for SCs and </a:t>
                      </a:r>
                      <a:r>
                        <a:rPr lang="en-IN" sz="1400" b="1" kern="0" dirty="0" smtClean="0">
                          <a:solidFill>
                            <a:srgbClr val="000000"/>
                          </a:solidFill>
                          <a:effectLst/>
                          <a:latin typeface="Georgia" panose="02040502050405020303" pitchFamily="18" charset="0"/>
                        </a:rPr>
                        <a:t>Others: </a:t>
                      </a:r>
                      <a:r>
                        <a:rPr lang="en-US" sz="1400" b="0" kern="100" dirty="0" smtClean="0">
                          <a:effectLst/>
                          <a:latin typeface="Georgia" panose="02040502050405020303" pitchFamily="18" charset="0"/>
                          <a:ea typeface="Calibri" panose="020F0502020204030204" pitchFamily="34" charset="0"/>
                          <a:cs typeface="Times New Roman" panose="02020603050405020304" pitchFamily="18" charset="0"/>
                        </a:rPr>
                        <a:t>The scheme aims to provide financial assistance to students belonging to the Scheduled Castes and children of parents engaged in unclean and hazardous occupations so that their education at the pre-matric level can continue without any interruption. The scheme aims to encourage higher enrolment among disadvantaged students and prevent dropouts.</a:t>
                      </a:r>
                      <a:endParaRPr lang="en-IN" sz="1400" b="0" kern="100" dirty="0" smtClean="0">
                        <a:effectLst/>
                        <a:latin typeface="Georgia" panose="02040502050405020303" pitchFamily="18" charset="0"/>
                        <a:ea typeface="Calibri" panose="020F0502020204030204" pitchFamily="34" charset="0"/>
                        <a:cs typeface="Times New Roman" panose="02020603050405020304" pitchFamily="18" charset="0"/>
                      </a:endParaRPr>
                    </a:p>
                    <a:p>
                      <a:pPr algn="just">
                        <a:spcAft>
                          <a:spcPts val="400"/>
                        </a:spcAft>
                      </a:pPr>
                      <a:endParaRPr lang="en-IN" sz="1400" b="1" kern="0" dirty="0" smtClean="0">
                        <a:solidFill>
                          <a:srgbClr val="000000"/>
                        </a:solidFill>
                        <a:effectLst/>
                        <a:latin typeface="Georgia" panose="02040502050405020303" pitchFamily="18" charset="0"/>
                      </a:endParaRPr>
                    </a:p>
                  </a:txBody>
                  <a:tcPr marT="0" marB="0"/>
                </a:tc>
                <a:extLst>
                  <a:ext uri="{0D108BD9-81ED-4DB2-BD59-A6C34878D82A}">
                    <a16:rowId xmlns="" xmlns:a16="http://schemas.microsoft.com/office/drawing/2014/main" val="10001"/>
                  </a:ext>
                </a:extLst>
              </a:tr>
              <a:tr h="640080">
                <a:tc>
                  <a:txBody>
                    <a:bodyPr/>
                    <a:lstStyle/>
                    <a:p>
                      <a:r>
                        <a:rPr lang="en-US" sz="1400" b="1" dirty="0">
                          <a:latin typeface="Georgia" panose="02040502050405020303" pitchFamily="18" charset="0"/>
                        </a:rPr>
                        <a:t>3.</a:t>
                      </a:r>
                      <a:endParaRPr lang="en-IN" sz="1400" b="1" dirty="0">
                        <a:latin typeface="Georgia" panose="02040502050405020303" pitchFamily="18" charset="0"/>
                      </a:endParaRPr>
                    </a:p>
                  </a:txBody>
                  <a:tcPr marL="121920" marR="121920"/>
                </a:tc>
                <a:tc>
                  <a:txBody>
                    <a:bodyPr/>
                    <a:lstStyle/>
                    <a:p>
                      <a:pPr algn="just">
                        <a:spcAft>
                          <a:spcPts val="400"/>
                        </a:spcAft>
                      </a:pPr>
                      <a:r>
                        <a:rPr lang="en-IN" sz="1400" b="1" kern="0" dirty="0" smtClean="0">
                          <a:solidFill>
                            <a:srgbClr val="000000"/>
                          </a:solidFill>
                          <a:effectLst/>
                          <a:latin typeface="Georgia" panose="02040502050405020303" pitchFamily="18" charset="0"/>
                        </a:rPr>
                        <a:t>Scholarships for Higher Education for Young Achievers Scheme (SHREYAS) for SCs,</a:t>
                      </a:r>
                      <a:r>
                        <a:rPr lang="en-IN" sz="1400" b="1" kern="0" baseline="0" dirty="0" smtClean="0">
                          <a:solidFill>
                            <a:srgbClr val="000000"/>
                          </a:solidFill>
                          <a:effectLst/>
                          <a:latin typeface="Georgia" panose="02040502050405020303" pitchFamily="18" charset="0"/>
                        </a:rPr>
                        <a:t> OBCs and EBCs:</a:t>
                      </a:r>
                      <a:r>
                        <a:rPr lang="en-US" sz="1400" b="0" kern="0" baseline="0" dirty="0" smtClean="0">
                          <a:solidFill>
                            <a:srgbClr val="000000"/>
                          </a:solidFill>
                          <a:effectLst/>
                          <a:latin typeface="Georgia" panose="02040502050405020303" pitchFamily="18" charset="0"/>
                        </a:rPr>
                        <a:t>The SHREYAS scheme provides financial assistance to meritorious SCs, OBCs and EBCs students for pursuing higher education including PhD </a:t>
                      </a:r>
                      <a:r>
                        <a:rPr lang="en-US" sz="1400" b="0" kern="0" baseline="0" dirty="0" err="1" smtClean="0">
                          <a:solidFill>
                            <a:srgbClr val="000000"/>
                          </a:solidFill>
                          <a:effectLst/>
                          <a:latin typeface="Georgia" panose="02040502050405020303" pitchFamily="18" charset="0"/>
                        </a:rPr>
                        <a:t>programmes</a:t>
                      </a:r>
                      <a:r>
                        <a:rPr lang="en-US" sz="1400" b="0" kern="0" baseline="0" dirty="0" smtClean="0">
                          <a:solidFill>
                            <a:srgbClr val="000000"/>
                          </a:solidFill>
                          <a:effectLst/>
                          <a:latin typeface="Georgia" panose="02040502050405020303" pitchFamily="18" charset="0"/>
                        </a:rPr>
                        <a:t> in India and abroad.</a:t>
                      </a:r>
                      <a:endParaRPr lang="en-IN" sz="1400" b="0" kern="0" baseline="0" dirty="0" smtClean="0">
                        <a:solidFill>
                          <a:srgbClr val="000000"/>
                        </a:solidFill>
                        <a:effectLst/>
                        <a:latin typeface="Georgia" panose="02040502050405020303" pitchFamily="18" charset="0"/>
                      </a:endParaRPr>
                    </a:p>
                  </a:txBody>
                  <a:tcPr marT="0" marB="0"/>
                </a:tc>
                <a:extLst>
                  <a:ext uri="{0D108BD9-81ED-4DB2-BD59-A6C34878D82A}">
                    <a16:rowId xmlns="" xmlns:a16="http://schemas.microsoft.com/office/drawing/2014/main" val="10002"/>
                  </a:ext>
                </a:extLst>
              </a:tr>
              <a:tr h="731520">
                <a:tc>
                  <a:txBody>
                    <a:bodyPr/>
                    <a:lstStyle/>
                    <a:p>
                      <a:r>
                        <a:rPr lang="en-US" sz="1400" b="1" dirty="0">
                          <a:latin typeface="Georgia" panose="02040502050405020303" pitchFamily="18" charset="0"/>
                        </a:rPr>
                        <a:t>4.</a:t>
                      </a:r>
                      <a:endParaRPr lang="en-IN" sz="1400" b="1" dirty="0">
                        <a:latin typeface="Georgia" panose="02040502050405020303" pitchFamily="18" charset="0"/>
                      </a:endParaRPr>
                    </a:p>
                  </a:txBody>
                  <a:tcPr marL="121920" marR="12192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400" b="1" kern="0" dirty="0">
                          <a:solidFill>
                            <a:srgbClr val="000000"/>
                          </a:solidFill>
                          <a:effectLst/>
                          <a:latin typeface="Georgia" panose="02040502050405020303" pitchFamily="18" charset="0"/>
                        </a:rPr>
                        <a:t>Scheme of Residential Education for Students in High School in Targeted Area (SHRESHTA) for </a:t>
                      </a:r>
                      <a:r>
                        <a:rPr lang="en-IN" sz="1400" b="1" kern="0" dirty="0" smtClean="0">
                          <a:solidFill>
                            <a:srgbClr val="000000"/>
                          </a:solidFill>
                          <a:effectLst/>
                          <a:latin typeface="Georgia" panose="02040502050405020303" pitchFamily="18" charset="0"/>
                        </a:rPr>
                        <a:t>SCs:</a:t>
                      </a:r>
                      <a:r>
                        <a:rPr lang="en-US" sz="1400" b="0" kern="100" dirty="0" smtClean="0">
                          <a:effectLst/>
                          <a:latin typeface="Georgia" panose="02040502050405020303" pitchFamily="18" charset="0"/>
                          <a:ea typeface="Calibri" panose="020F0502020204030204" pitchFamily="34" charset="0"/>
                          <a:cs typeface="Times New Roman" panose="02020603050405020304" pitchFamily="18" charset="0"/>
                        </a:rPr>
                        <a:t>The scheme aims to provide quality residential education to meritorious SC students in Top Class CBSE affiliated schools </a:t>
                      </a:r>
                      <a:r>
                        <a:rPr lang="en-US" sz="1400" b="0" kern="100" smtClean="0">
                          <a:effectLst/>
                          <a:latin typeface="Georgia" panose="02040502050405020303" pitchFamily="18" charset="0"/>
                          <a:ea typeface="Calibri" panose="020F0502020204030204" pitchFamily="34" charset="0"/>
                          <a:cs typeface="Times New Roman" panose="02020603050405020304" pitchFamily="18" charset="0"/>
                        </a:rPr>
                        <a:t>and school/hostel </a:t>
                      </a:r>
                      <a:r>
                        <a:rPr lang="en-US" sz="1400" b="0" kern="100" dirty="0" smtClean="0">
                          <a:effectLst/>
                          <a:latin typeface="Georgia" panose="02040502050405020303" pitchFamily="18" charset="0"/>
                          <a:ea typeface="Calibri" panose="020F0502020204030204" pitchFamily="34" charset="0"/>
                          <a:cs typeface="Times New Roman" panose="02020603050405020304" pitchFamily="18" charset="0"/>
                        </a:rPr>
                        <a:t>projects running by NGOs/VOs., in order to improve their academic and career prospects.</a:t>
                      </a:r>
                      <a:endParaRPr lang="en-IN" sz="1400" b="0" kern="100" dirty="0" smtClean="0">
                        <a:effectLst/>
                        <a:latin typeface="Georgia" panose="02040502050405020303" pitchFamily="18" charset="0"/>
                        <a:ea typeface="Calibri" panose="020F0502020204030204" pitchFamily="34" charset="0"/>
                        <a:cs typeface="Times New Roman" panose="02020603050405020304" pitchFamily="18" charset="0"/>
                      </a:endParaRPr>
                    </a:p>
                  </a:txBody>
                  <a:tcPr marL="121920" marR="121920"/>
                </a:tc>
                <a:extLst>
                  <a:ext uri="{0D108BD9-81ED-4DB2-BD59-A6C34878D82A}">
                    <a16:rowId xmlns="" xmlns:a16="http://schemas.microsoft.com/office/drawing/2014/main" val="10003"/>
                  </a:ext>
                </a:extLst>
              </a:tr>
              <a:tr h="853440">
                <a:tc>
                  <a:txBody>
                    <a:bodyPr/>
                    <a:lstStyle/>
                    <a:p>
                      <a:r>
                        <a:rPr lang="en-US" sz="1400" b="1" dirty="0">
                          <a:latin typeface="Georgia" panose="02040502050405020303" pitchFamily="18" charset="0"/>
                        </a:rPr>
                        <a:t>5.</a:t>
                      </a:r>
                      <a:endParaRPr lang="en-IN" sz="1400" b="1" dirty="0">
                        <a:latin typeface="Georgia" panose="02040502050405020303" pitchFamily="18" charset="0"/>
                      </a:endParaRPr>
                    </a:p>
                  </a:txBody>
                  <a:tcPr marL="121920" marR="121920"/>
                </a:tc>
                <a:tc>
                  <a:txBody>
                    <a:bodyPr/>
                    <a:lstStyle/>
                    <a:p>
                      <a:pPr marL="0" marR="0" indent="0" algn="just" defTabSz="914400" rtl="0" eaLnBrk="1" fontAlgn="auto" latinLnBrk="0" hangingPunct="1">
                        <a:lnSpc>
                          <a:spcPct val="100000"/>
                        </a:lnSpc>
                        <a:spcBef>
                          <a:spcPts val="0"/>
                        </a:spcBef>
                        <a:spcAft>
                          <a:spcPts val="400"/>
                        </a:spcAft>
                        <a:buClrTx/>
                        <a:buSzTx/>
                        <a:buFontTx/>
                        <a:buNone/>
                        <a:tabLst/>
                        <a:defRPr/>
                      </a:pPr>
                      <a:r>
                        <a:rPr lang="en-US" sz="1400" b="1" kern="100" dirty="0" smtClean="0">
                          <a:effectLst/>
                          <a:latin typeface="Georgia" panose="02040502050405020303" pitchFamily="18" charset="0"/>
                        </a:rPr>
                        <a:t>PM Young Achievers Scholarship Award Scheme for Vibrant India for OBCs and others (PM -YASASVI):</a:t>
                      </a:r>
                      <a:r>
                        <a:rPr lang="en-US" sz="1400" b="0" kern="100" dirty="0" smtClean="0">
                          <a:effectLst/>
                          <a:latin typeface="Georgia" panose="02040502050405020303" pitchFamily="18" charset="0"/>
                        </a:rPr>
                        <a:t>The aim of PM-YASAVI </a:t>
                      </a:r>
                      <a:r>
                        <a:rPr lang="en-US" sz="1400" b="0" kern="100" dirty="0" err="1" smtClean="0">
                          <a:effectLst/>
                          <a:latin typeface="Georgia" panose="02040502050405020303" pitchFamily="18" charset="0"/>
                        </a:rPr>
                        <a:t>Yojana</a:t>
                      </a:r>
                      <a:r>
                        <a:rPr lang="en-US" sz="1400" b="0" kern="100" dirty="0" smtClean="0">
                          <a:effectLst/>
                          <a:latin typeface="Georgia" panose="02040502050405020303" pitchFamily="18" charset="0"/>
                        </a:rPr>
                        <a:t> is to provide scholarships to meritorious students from Other Backward Classes (OBC), Economically Backward Classes (EBC) and </a:t>
                      </a:r>
                      <a:r>
                        <a:rPr lang="en-US" sz="1400" b="0" kern="100" dirty="0" err="1" smtClean="0">
                          <a:effectLst/>
                          <a:latin typeface="Georgia" panose="02040502050405020303" pitchFamily="18" charset="0"/>
                        </a:rPr>
                        <a:t>Denotified</a:t>
                      </a:r>
                      <a:r>
                        <a:rPr lang="en-US" sz="1400" b="0" kern="100" dirty="0" smtClean="0">
                          <a:effectLst/>
                          <a:latin typeface="Georgia" panose="02040502050405020303" pitchFamily="18" charset="0"/>
                        </a:rPr>
                        <a:t>, Nomadic and Semi-Nomadic Tribes (DNT) from Class 9 to Postgraduate level, to ensure them equal access to financial support and quality education.</a:t>
                      </a:r>
                      <a:endParaRPr lang="en-US"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T="0" marB="0"/>
                </a:tc>
                <a:extLst>
                  <a:ext uri="{0D108BD9-81ED-4DB2-BD59-A6C34878D82A}">
                    <a16:rowId xmlns="" xmlns:a16="http://schemas.microsoft.com/office/drawing/2014/main" val="10004"/>
                  </a:ext>
                </a:extLst>
              </a:tr>
            </a:tbl>
          </a:graphicData>
        </a:graphic>
      </p:graphicFrame>
      <p:sp>
        <p:nvSpPr>
          <p:cNvPr id="6" name="Slide Number Placeholder 5"/>
          <p:cNvSpPr>
            <a:spLocks noGrp="1"/>
          </p:cNvSpPr>
          <p:nvPr>
            <p:ph type="sldNum" sz="quarter" idx="12"/>
          </p:nvPr>
        </p:nvSpPr>
        <p:spPr/>
        <p:txBody>
          <a:bodyPr/>
          <a:lstStyle/>
          <a:p>
            <a:fld id="{4FC28FC3-2EE6-4D97-B973-ED9E85450A19}" type="slidenum">
              <a:rPr lang="en-IN" smtClean="0">
                <a:solidFill>
                  <a:srgbClr val="CEB966"/>
                </a:solidFill>
              </a:rPr>
              <a:pPr/>
              <a:t>4</a:t>
            </a:fld>
            <a:endParaRPr lang="en-IN">
              <a:solidFill>
                <a:srgbClr val="CEB966"/>
              </a:solidFill>
            </a:endParaRPr>
          </a:p>
        </p:txBody>
      </p:sp>
    </p:spTree>
    <p:extLst>
      <p:ext uri="{BB962C8B-B14F-4D97-AF65-F5344CB8AC3E}">
        <p14:creationId xmlns:p14="http://schemas.microsoft.com/office/powerpoint/2010/main" val="3740782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673" y="233479"/>
            <a:ext cx="10846915" cy="594320"/>
          </a:xfrm>
        </p:spPr>
        <p:txBody>
          <a:bodyPr>
            <a:normAutofit/>
          </a:bodyPr>
          <a:lstStyle/>
          <a:p>
            <a:pPr algn="ctr"/>
            <a:r>
              <a:rPr lang="en-US" sz="1800" b="1" dirty="0"/>
              <a:t>Schemes of the Department</a:t>
            </a:r>
            <a:endParaRPr lang="en-IN" sz="1800" b="1" dirty="0"/>
          </a:p>
        </p:txBody>
      </p:sp>
      <p:sp>
        <p:nvSpPr>
          <p:cNvPr id="3" name="TextBox 2"/>
          <p:cNvSpPr txBox="1"/>
          <p:nvPr/>
        </p:nvSpPr>
        <p:spPr>
          <a:xfrm>
            <a:off x="529673" y="1040158"/>
            <a:ext cx="9985109" cy="356078"/>
          </a:xfrm>
          <a:prstGeom prst="rect">
            <a:avLst/>
          </a:prstGeom>
          <a:solidFill>
            <a:schemeClr val="accent6">
              <a:lumMod val="40000"/>
              <a:lumOff val="60000"/>
            </a:schemeClr>
          </a:solidFill>
        </p:spPr>
        <p:txBody>
          <a:bodyPr wrap="square" lIns="108773" tIns="54386" rIns="108773" bIns="54386" rtlCol="0">
            <a:spAutoFit/>
          </a:bodyPr>
          <a:lstStyle/>
          <a:p>
            <a:pPr algn="ctr" defTabSz="914034" rtl="0"/>
            <a:r>
              <a:rPr lang="en-US" sz="1600" b="1" kern="1200" dirty="0">
                <a:solidFill>
                  <a:prstClr val="black"/>
                </a:solidFill>
                <a:latin typeface="Georgia" panose="02040502050405020303" pitchFamily="18" charset="0"/>
                <a:ea typeface="+mn-ea"/>
                <a:cs typeface="+mn-cs"/>
              </a:rPr>
              <a:t>Schemes for Social Empowerment </a:t>
            </a:r>
            <a:endParaRPr lang="en-IN" sz="1600" b="1" kern="1200" dirty="0">
              <a:solidFill>
                <a:prstClr val="black"/>
              </a:solidFill>
              <a:latin typeface="Georgia" panose="02040502050405020303" pitchFamily="18" charset="0"/>
              <a:ea typeface="+mn-ea"/>
              <a:cs typeface="+mn-cs"/>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612130755"/>
              </p:ext>
            </p:extLst>
          </p:nvPr>
        </p:nvGraphicFramePr>
        <p:xfrm>
          <a:off x="576532" y="1661520"/>
          <a:ext cx="10753194" cy="2651400"/>
        </p:xfrm>
        <a:graphic>
          <a:graphicData uri="http://schemas.openxmlformats.org/drawingml/2006/table">
            <a:tbl>
              <a:tblPr firstRow="1" bandRow="1">
                <a:tableStyleId>{5FD0F851-EC5A-4D38-B0AD-8093EC10F338}</a:tableStyleId>
              </a:tblPr>
              <a:tblGrid>
                <a:gridCol w="914547">
                  <a:extLst>
                    <a:ext uri="{9D8B030D-6E8A-4147-A177-3AD203B41FA5}">
                      <a16:colId xmlns="" xmlns:a16="http://schemas.microsoft.com/office/drawing/2014/main" val="20000"/>
                    </a:ext>
                  </a:extLst>
                </a:gridCol>
                <a:gridCol w="9838647">
                  <a:extLst>
                    <a:ext uri="{9D8B030D-6E8A-4147-A177-3AD203B41FA5}">
                      <a16:colId xmlns="" xmlns:a16="http://schemas.microsoft.com/office/drawing/2014/main" val="20001"/>
                    </a:ext>
                  </a:extLst>
                </a:gridCol>
              </a:tblGrid>
              <a:tr h="930289">
                <a:tc>
                  <a:txBody>
                    <a:bodyPr/>
                    <a:lstStyle/>
                    <a:p>
                      <a:r>
                        <a:rPr lang="en-US" sz="1400" b="1" dirty="0">
                          <a:latin typeface="Georgia" panose="02040502050405020303" pitchFamily="18" charset="0"/>
                        </a:rPr>
                        <a:t>1.</a:t>
                      </a:r>
                      <a:endParaRPr lang="en-IN" sz="1400" b="1" dirty="0">
                        <a:latin typeface="Georgia" panose="02040502050405020303" pitchFamily="18" charset="0"/>
                      </a:endParaRPr>
                    </a:p>
                  </a:txBody>
                  <a:tcPr marL="121920" marR="121920"/>
                </a:tc>
                <a:tc>
                  <a:txBody>
                    <a:bodyPr/>
                    <a:lstStyle/>
                    <a:p>
                      <a:pPr marL="0" marR="0" lvl="0" indent="0" algn="just" defTabSz="914400" rtl="0" eaLnBrk="1" fontAlgn="auto" latinLnBrk="0" hangingPunct="1">
                        <a:lnSpc>
                          <a:spcPct val="100000"/>
                        </a:lnSpc>
                        <a:spcBef>
                          <a:spcPts val="0"/>
                        </a:spcBef>
                        <a:spcAft>
                          <a:spcPts val="400"/>
                        </a:spcAft>
                        <a:buClrTx/>
                        <a:buSzTx/>
                        <a:buFontTx/>
                        <a:buNone/>
                        <a:tabLst/>
                        <a:defRPr/>
                      </a:pPr>
                      <a:r>
                        <a:rPr lang="en-US" sz="1400" b="1" kern="100" dirty="0">
                          <a:effectLst/>
                          <a:latin typeface="Georgia" panose="02040502050405020303" pitchFamily="18" charset="0"/>
                        </a:rPr>
                        <a:t>Centrally Sponsored Scheme for implementation of the Protection of Civil Rights Act, 1955 and the Scheduled Castes and the Scheduled Tribes (Prevention of Atrocities) Act, </a:t>
                      </a:r>
                      <a:r>
                        <a:rPr lang="en-US" sz="1400" b="1" kern="100" dirty="0" smtClean="0">
                          <a:effectLst/>
                          <a:latin typeface="Georgia" panose="02040502050405020303" pitchFamily="18" charset="0"/>
                        </a:rPr>
                        <a:t>1989:</a:t>
                      </a:r>
                      <a:r>
                        <a:rPr lang="en-US" sz="1400" b="0" kern="100" dirty="0" smtClean="0">
                          <a:effectLst/>
                          <a:latin typeface="Georgia" panose="02040502050405020303" pitchFamily="18" charset="0"/>
                        </a:rPr>
                        <a:t>The aims of the scheme to ensure strict implementation of the Protection of Civil Rights Act, 1955 and the Prevention of Atrocities Act, 1989, so as to protect the Scheduled Castes and Scheduled Tribes people.</a:t>
                      </a:r>
                      <a:endParaRPr lang="en-US" sz="1400" b="0" kern="100" dirty="0" smtClean="0">
                        <a:effectLst/>
                        <a:latin typeface="Georgia" panose="02040502050405020303" pitchFamily="18" charset="0"/>
                        <a:ea typeface="Calibri" panose="020F0502020204030204" pitchFamily="34" charset="0"/>
                        <a:cs typeface="Times New Roman" panose="02020603050405020304" pitchFamily="18" charset="0"/>
                      </a:endParaRPr>
                    </a:p>
                  </a:txBody>
                  <a:tcPr marT="0" marB="0"/>
                </a:tc>
                <a:extLst>
                  <a:ext uri="{0D108BD9-81ED-4DB2-BD59-A6C34878D82A}">
                    <a16:rowId xmlns="" xmlns:a16="http://schemas.microsoft.com/office/drawing/2014/main" val="10000"/>
                  </a:ext>
                </a:extLst>
              </a:tr>
              <a:tr h="989591">
                <a:tc>
                  <a:txBody>
                    <a:bodyPr/>
                    <a:lstStyle/>
                    <a:p>
                      <a:r>
                        <a:rPr lang="en-US" sz="1400" b="1" dirty="0">
                          <a:latin typeface="Georgia" panose="02040502050405020303" pitchFamily="18" charset="0"/>
                        </a:rPr>
                        <a:t>2</a:t>
                      </a:r>
                      <a:r>
                        <a:rPr lang="en-US" sz="1400" b="1" dirty="0" smtClean="0">
                          <a:latin typeface="Georgia" panose="02040502050405020303" pitchFamily="18" charset="0"/>
                        </a:rPr>
                        <a:t>.</a:t>
                      </a:r>
                      <a:endParaRPr lang="en-IN" sz="1400" b="1" dirty="0">
                        <a:latin typeface="Georgia" panose="02040502050405020303" pitchFamily="18" charset="0"/>
                      </a:endParaRPr>
                    </a:p>
                  </a:txBody>
                  <a:tcPr marL="121920" marR="121920"/>
                </a:tc>
                <a:tc>
                  <a:txBody>
                    <a:bodyPr/>
                    <a:lstStyle/>
                    <a:p>
                      <a:pPr algn="just">
                        <a:spcAft>
                          <a:spcPts val="400"/>
                        </a:spcAft>
                      </a:pPr>
                      <a:r>
                        <a:rPr lang="en-US" sz="1400" b="1" kern="100" dirty="0">
                          <a:effectLst/>
                          <a:latin typeface="Georgia" panose="02040502050405020303" pitchFamily="18" charset="0"/>
                        </a:rPr>
                        <a:t>Support for Marginalized Individuals for Livelihood and Enterprise (</a:t>
                      </a:r>
                      <a:r>
                        <a:rPr lang="en-US" sz="1400" b="1" kern="100" dirty="0" smtClean="0">
                          <a:effectLst/>
                          <a:latin typeface="Georgia" panose="02040502050405020303" pitchFamily="18" charset="0"/>
                        </a:rPr>
                        <a:t>SMILE)</a:t>
                      </a:r>
                      <a:r>
                        <a:rPr lang="en-US" sz="1400" b="1" kern="100" baseline="0" dirty="0" smtClean="0">
                          <a:effectLst/>
                          <a:latin typeface="Georgia" panose="02040502050405020303" pitchFamily="18" charset="0"/>
                        </a:rPr>
                        <a:t> </a:t>
                      </a:r>
                      <a:r>
                        <a:rPr lang="en-US" sz="1400" b="1" kern="1200" dirty="0" smtClean="0">
                          <a:solidFill>
                            <a:schemeClr val="tx1"/>
                          </a:solidFill>
                          <a:effectLst/>
                          <a:latin typeface="Georgia" panose="02040502050405020303" pitchFamily="18" charset="0"/>
                        </a:rPr>
                        <a:t>Central Sector Scheme for Comprehensive Rehabilitation of persons engaged in the act of Begging: </a:t>
                      </a:r>
                      <a:r>
                        <a:rPr lang="en-US" sz="1400" b="0" kern="1200" dirty="0" smtClean="0">
                          <a:solidFill>
                            <a:schemeClr val="tx1"/>
                          </a:solidFill>
                          <a:effectLst/>
                          <a:latin typeface="Georgia" panose="02040502050405020303" pitchFamily="18" charset="0"/>
                        </a:rPr>
                        <a:t>The objective of this scheme is to rehabilitate the people engaged in beggary by providing them skill development and employment opportunities. This scheme aims to make the country free from beggary.</a:t>
                      </a:r>
                      <a:endParaRPr lang="en-US" sz="1400" b="1" kern="100" dirty="0">
                        <a:effectLst/>
                        <a:latin typeface="Georgia" panose="02040502050405020303" pitchFamily="18" charset="0"/>
                      </a:endParaRPr>
                    </a:p>
                  </a:txBody>
                  <a:tcPr marT="0" marB="0"/>
                </a:tc>
                <a:extLst>
                  <a:ext uri="{0D108BD9-81ED-4DB2-BD59-A6C34878D82A}">
                    <a16:rowId xmlns="" xmlns:a16="http://schemas.microsoft.com/office/drawing/2014/main" val="10002"/>
                  </a:ext>
                </a:extLst>
              </a:tr>
              <a:tr h="731520">
                <a:tc>
                  <a:txBody>
                    <a:bodyPr/>
                    <a:lstStyle/>
                    <a:p>
                      <a:r>
                        <a:rPr lang="en-US" sz="1400" b="1" dirty="0">
                          <a:latin typeface="Georgia" panose="02040502050405020303" pitchFamily="18" charset="0"/>
                        </a:rPr>
                        <a:t>3</a:t>
                      </a:r>
                      <a:r>
                        <a:rPr lang="en-US" sz="1400" b="1" dirty="0" smtClean="0">
                          <a:latin typeface="Georgia" panose="02040502050405020303" pitchFamily="18" charset="0"/>
                        </a:rPr>
                        <a:t>.</a:t>
                      </a:r>
                      <a:endParaRPr lang="en-IN" sz="1400" b="1" dirty="0">
                        <a:latin typeface="Georgia" panose="02040502050405020303" pitchFamily="18" charset="0"/>
                      </a:endParaRPr>
                    </a:p>
                  </a:txBody>
                  <a:tcPr marL="121920" marR="12192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00" dirty="0">
                          <a:effectLst/>
                          <a:latin typeface="Georgia" panose="02040502050405020303" pitchFamily="18" charset="0"/>
                        </a:rPr>
                        <a:t>Pradhan </a:t>
                      </a:r>
                      <a:r>
                        <a:rPr lang="en-US" sz="1400" b="1" kern="100" dirty="0" err="1">
                          <a:effectLst/>
                          <a:latin typeface="Georgia" panose="02040502050405020303" pitchFamily="18" charset="0"/>
                        </a:rPr>
                        <a:t>Mantri</a:t>
                      </a:r>
                      <a:r>
                        <a:rPr lang="en-US" sz="1400" b="1" kern="100" dirty="0">
                          <a:effectLst/>
                          <a:latin typeface="Georgia" panose="02040502050405020303" pitchFamily="18" charset="0"/>
                        </a:rPr>
                        <a:t> </a:t>
                      </a:r>
                      <a:r>
                        <a:rPr lang="en-US" sz="1400" b="1" kern="100" dirty="0" err="1">
                          <a:effectLst/>
                          <a:latin typeface="Georgia" panose="02040502050405020303" pitchFamily="18" charset="0"/>
                        </a:rPr>
                        <a:t>Anusuchit</a:t>
                      </a:r>
                      <a:r>
                        <a:rPr lang="en-US" sz="1400" b="1" kern="100" dirty="0">
                          <a:effectLst/>
                          <a:latin typeface="Georgia" panose="02040502050405020303" pitchFamily="18" charset="0"/>
                        </a:rPr>
                        <a:t> </a:t>
                      </a:r>
                      <a:r>
                        <a:rPr lang="en-US" sz="1400" b="1" kern="100" dirty="0" err="1">
                          <a:effectLst/>
                          <a:latin typeface="Georgia" panose="02040502050405020303" pitchFamily="18" charset="0"/>
                        </a:rPr>
                        <a:t>Jaati</a:t>
                      </a:r>
                      <a:r>
                        <a:rPr lang="en-US" sz="1400" b="1" kern="100" dirty="0">
                          <a:effectLst/>
                          <a:latin typeface="Georgia" panose="02040502050405020303" pitchFamily="18" charset="0"/>
                        </a:rPr>
                        <a:t> </a:t>
                      </a:r>
                      <a:r>
                        <a:rPr lang="en-US" sz="1400" b="1" kern="100" dirty="0" err="1">
                          <a:effectLst/>
                          <a:latin typeface="Georgia" panose="02040502050405020303" pitchFamily="18" charset="0"/>
                        </a:rPr>
                        <a:t>Abhyuday</a:t>
                      </a:r>
                      <a:r>
                        <a:rPr lang="en-US" sz="1400" b="1" kern="100" dirty="0">
                          <a:effectLst/>
                          <a:latin typeface="Georgia" panose="02040502050405020303" pitchFamily="18" charset="0"/>
                        </a:rPr>
                        <a:t> </a:t>
                      </a:r>
                      <a:r>
                        <a:rPr lang="en-US" sz="1400" b="1" kern="100" dirty="0" err="1">
                          <a:effectLst/>
                          <a:latin typeface="Georgia" panose="02040502050405020303" pitchFamily="18" charset="0"/>
                        </a:rPr>
                        <a:t>Yojna</a:t>
                      </a:r>
                      <a:r>
                        <a:rPr lang="en-US" sz="1400" b="1" kern="100" dirty="0">
                          <a:effectLst/>
                          <a:latin typeface="Georgia" panose="02040502050405020303" pitchFamily="18" charset="0"/>
                        </a:rPr>
                        <a:t> (PM-AJAY</a:t>
                      </a:r>
                      <a:r>
                        <a:rPr lang="en-US" sz="1400" b="1" kern="100" dirty="0" smtClean="0">
                          <a:effectLst/>
                          <a:latin typeface="Georgia" panose="02040502050405020303" pitchFamily="18" charset="0"/>
                        </a:rPr>
                        <a:t>):</a:t>
                      </a:r>
                      <a:r>
                        <a:rPr lang="en-US" sz="1400" b="0" kern="100" dirty="0" smtClean="0">
                          <a:effectLst/>
                          <a:latin typeface="Georgia" panose="02040502050405020303" pitchFamily="18" charset="0"/>
                        </a:rPr>
                        <a:t>The scheme aims to improve the socio-economic condition of the Scheduled Caste communities by providing infrastructure development, employment opportunities and hostel facilities for Scheduled Caste students</a:t>
                      </a:r>
                      <a:endParaRPr lang="en-US"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L="121920" marR="121920"/>
                </a:tc>
                <a:extLst>
                  <a:ext uri="{0D108BD9-81ED-4DB2-BD59-A6C34878D82A}">
                    <a16:rowId xmlns="" xmlns:a16="http://schemas.microsoft.com/office/drawing/2014/main" val="10003"/>
                  </a:ext>
                </a:extLst>
              </a:tr>
            </a:tbl>
          </a:graphicData>
        </a:graphic>
      </p:graphicFrame>
      <p:sp>
        <p:nvSpPr>
          <p:cNvPr id="6" name="Slide Number Placeholder 5"/>
          <p:cNvSpPr>
            <a:spLocks noGrp="1"/>
          </p:cNvSpPr>
          <p:nvPr>
            <p:ph type="sldNum" sz="quarter" idx="12"/>
          </p:nvPr>
        </p:nvSpPr>
        <p:spPr/>
        <p:txBody>
          <a:bodyPr/>
          <a:lstStyle/>
          <a:p>
            <a:fld id="{4FC28FC3-2EE6-4D97-B973-ED9E85450A19}" type="slidenum">
              <a:rPr lang="en-IN" smtClean="0">
                <a:solidFill>
                  <a:srgbClr val="CEB966"/>
                </a:solidFill>
              </a:rPr>
              <a:pPr/>
              <a:t>5</a:t>
            </a:fld>
            <a:endParaRPr lang="en-IN">
              <a:solidFill>
                <a:srgbClr val="CEB966"/>
              </a:solidFill>
            </a:endParaRPr>
          </a:p>
        </p:txBody>
      </p:sp>
    </p:spTree>
    <p:extLst>
      <p:ext uri="{BB962C8B-B14F-4D97-AF65-F5344CB8AC3E}">
        <p14:creationId xmlns:p14="http://schemas.microsoft.com/office/powerpoint/2010/main" val="1673886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382" y="129496"/>
            <a:ext cx="10849205" cy="634082"/>
          </a:xfrm>
        </p:spPr>
        <p:txBody>
          <a:bodyPr>
            <a:normAutofit/>
          </a:bodyPr>
          <a:lstStyle/>
          <a:p>
            <a:pPr algn="ctr"/>
            <a:r>
              <a:rPr lang="en-US" sz="1800" b="1" dirty="0"/>
              <a:t>Schemes of the Department</a:t>
            </a:r>
            <a:endParaRPr lang="en-IN" sz="1800" b="1" dirty="0"/>
          </a:p>
        </p:txBody>
      </p:sp>
      <p:sp>
        <p:nvSpPr>
          <p:cNvPr id="3" name="TextBox 2"/>
          <p:cNvSpPr txBox="1"/>
          <p:nvPr/>
        </p:nvSpPr>
        <p:spPr>
          <a:xfrm>
            <a:off x="573192" y="1005033"/>
            <a:ext cx="9985109" cy="356078"/>
          </a:xfrm>
          <a:prstGeom prst="rect">
            <a:avLst/>
          </a:prstGeom>
          <a:solidFill>
            <a:schemeClr val="accent6">
              <a:lumMod val="40000"/>
              <a:lumOff val="60000"/>
            </a:schemeClr>
          </a:solidFill>
        </p:spPr>
        <p:txBody>
          <a:bodyPr wrap="square" lIns="108773" tIns="54386" rIns="108773" bIns="54386" rtlCol="0">
            <a:spAutoFit/>
          </a:bodyPr>
          <a:lstStyle/>
          <a:p>
            <a:pPr algn="ctr" defTabSz="914034" rtl="0"/>
            <a:r>
              <a:rPr lang="en-US" sz="1600" b="1" kern="1200" dirty="0">
                <a:solidFill>
                  <a:prstClr val="black"/>
                </a:solidFill>
                <a:latin typeface="Georgia" panose="02040502050405020303" pitchFamily="18" charset="0"/>
                <a:ea typeface="+mn-ea"/>
                <a:cs typeface="+mn-cs"/>
              </a:rPr>
              <a:t>Schemes for Economic Empowerment </a:t>
            </a:r>
            <a:endParaRPr lang="en-IN" sz="1600" b="1" kern="1200" dirty="0">
              <a:solidFill>
                <a:prstClr val="black"/>
              </a:solidFill>
              <a:latin typeface="Georgia" panose="02040502050405020303" pitchFamily="18" charset="0"/>
              <a:ea typeface="+mn-ea"/>
              <a:cs typeface="+mn-cs"/>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110817403"/>
              </p:ext>
            </p:extLst>
          </p:nvPr>
        </p:nvGraphicFramePr>
        <p:xfrm>
          <a:off x="650299" y="1633344"/>
          <a:ext cx="10891405" cy="3230522"/>
        </p:xfrm>
        <a:graphic>
          <a:graphicData uri="http://schemas.openxmlformats.org/drawingml/2006/table">
            <a:tbl>
              <a:tblPr firstRow="1" bandRow="1">
                <a:tableStyleId>{5FD0F851-EC5A-4D38-B0AD-8093EC10F338}</a:tableStyleId>
              </a:tblPr>
              <a:tblGrid>
                <a:gridCol w="617534">
                  <a:extLst>
                    <a:ext uri="{9D8B030D-6E8A-4147-A177-3AD203B41FA5}">
                      <a16:colId xmlns="" xmlns:a16="http://schemas.microsoft.com/office/drawing/2014/main" val="20000"/>
                    </a:ext>
                  </a:extLst>
                </a:gridCol>
                <a:gridCol w="10273871">
                  <a:extLst>
                    <a:ext uri="{9D8B030D-6E8A-4147-A177-3AD203B41FA5}">
                      <a16:colId xmlns="" xmlns:a16="http://schemas.microsoft.com/office/drawing/2014/main" val="20001"/>
                    </a:ext>
                  </a:extLst>
                </a:gridCol>
              </a:tblGrid>
              <a:tr h="481780">
                <a:tc>
                  <a:txBody>
                    <a:bodyPr/>
                    <a:lstStyle/>
                    <a:p>
                      <a:r>
                        <a:rPr lang="en-US" sz="1400" b="1" dirty="0">
                          <a:latin typeface="Georgia" panose="02040502050405020303" pitchFamily="18" charset="0"/>
                        </a:rPr>
                        <a:t>1.</a:t>
                      </a:r>
                      <a:endParaRPr lang="en-IN" sz="1400" b="1" dirty="0">
                        <a:latin typeface="Georgia" panose="02040502050405020303" pitchFamily="18" charset="0"/>
                      </a:endParaRPr>
                    </a:p>
                  </a:txBody>
                  <a:tcPr marL="121920" marR="121920"/>
                </a:tc>
                <a:tc>
                  <a:txBody>
                    <a:bodyPr/>
                    <a:lstStyle/>
                    <a:p>
                      <a:pPr marL="0" marR="0" indent="0" algn="just" defTabSz="914400" rtl="0" eaLnBrk="1" fontAlgn="auto" latinLnBrk="0" hangingPunct="1">
                        <a:lnSpc>
                          <a:spcPct val="100000"/>
                        </a:lnSpc>
                        <a:spcBef>
                          <a:spcPts val="0"/>
                        </a:spcBef>
                        <a:spcAft>
                          <a:spcPts val="400"/>
                        </a:spcAft>
                        <a:buClrTx/>
                        <a:buSzTx/>
                        <a:buFontTx/>
                        <a:buNone/>
                        <a:tabLst/>
                        <a:defRPr/>
                      </a:pPr>
                      <a:r>
                        <a:rPr lang="en-IN" sz="1400" b="1" kern="0" dirty="0" smtClean="0">
                          <a:solidFill>
                            <a:srgbClr val="000000"/>
                          </a:solidFill>
                          <a:effectLst/>
                          <a:latin typeface="Georgia" panose="02040502050405020303" pitchFamily="18" charset="0"/>
                        </a:rPr>
                        <a:t>Venture Capital Funds for SCs and OBCs:</a:t>
                      </a:r>
                      <a:r>
                        <a:rPr lang="en-US" sz="1400" b="0" kern="0" dirty="0" smtClean="0">
                          <a:solidFill>
                            <a:srgbClr val="000000"/>
                          </a:solidFill>
                          <a:effectLst/>
                          <a:latin typeface="Georgia" panose="02040502050405020303" pitchFamily="18" charset="0"/>
                        </a:rPr>
                        <a:t>The scheme aims to provide concessional finance to SC/ST entrepreneurs to promote self-employment and business expansion.</a:t>
                      </a:r>
                      <a:endParaRPr lang="en-IN"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T="0" marB="0"/>
                </a:tc>
                <a:extLst>
                  <a:ext uri="{0D108BD9-81ED-4DB2-BD59-A6C34878D82A}">
                    <a16:rowId xmlns="" xmlns:a16="http://schemas.microsoft.com/office/drawing/2014/main" val="10000"/>
                  </a:ext>
                </a:extLst>
              </a:tr>
              <a:tr h="554182">
                <a:tc>
                  <a:txBody>
                    <a:bodyPr/>
                    <a:lstStyle/>
                    <a:p>
                      <a:r>
                        <a:rPr lang="en-US" sz="1400" b="1" dirty="0">
                          <a:latin typeface="Georgia" panose="02040502050405020303" pitchFamily="18" charset="0"/>
                        </a:rPr>
                        <a:t>2.</a:t>
                      </a:r>
                      <a:endParaRPr lang="en-IN" sz="1400" b="1" dirty="0">
                        <a:latin typeface="Georgia" panose="02040502050405020303" pitchFamily="18" charset="0"/>
                      </a:endParaRPr>
                    </a:p>
                  </a:txBody>
                  <a:tcPr marL="121920" marR="121920"/>
                </a:tc>
                <a:tc>
                  <a:txBody>
                    <a:bodyPr/>
                    <a:lstStyle/>
                    <a:p>
                      <a:pPr algn="just">
                        <a:spcAft>
                          <a:spcPts val="400"/>
                        </a:spcAft>
                      </a:pPr>
                      <a:r>
                        <a:rPr lang="en-IN" sz="1400" b="1" kern="100" dirty="0" smtClean="0">
                          <a:effectLst/>
                          <a:latin typeface="Georgia" panose="02040502050405020303" pitchFamily="18" charset="0"/>
                        </a:rPr>
                        <a:t>National Action for Mechanised Sanitation Ecosystem (NAMASTE):</a:t>
                      </a:r>
                      <a:r>
                        <a:rPr lang="en-US" sz="1400" b="0" kern="100" dirty="0" smtClean="0">
                          <a:effectLst/>
                          <a:latin typeface="Georgia" panose="02040502050405020303" pitchFamily="18" charset="0"/>
                        </a:rPr>
                        <a:t>The scheme aims to ensure safety, dignity and well-being of sanitation workers, especially those engaged in hazardous tasks such as cleaning of sewers and septic tanks.</a:t>
                      </a:r>
                      <a:endParaRPr lang="en-IN"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T="0" marB="0"/>
                </a:tc>
                <a:extLst>
                  <a:ext uri="{0D108BD9-81ED-4DB2-BD59-A6C34878D82A}">
                    <a16:rowId xmlns="" xmlns:a16="http://schemas.microsoft.com/office/drawing/2014/main" val="10001"/>
                  </a:ext>
                </a:extLst>
              </a:tr>
              <a:tr h="731520">
                <a:tc>
                  <a:txBody>
                    <a:bodyPr/>
                    <a:lstStyle/>
                    <a:p>
                      <a:r>
                        <a:rPr lang="en-US" sz="1400" b="1" dirty="0">
                          <a:latin typeface="Georgia" panose="02040502050405020303" pitchFamily="18" charset="0"/>
                        </a:rPr>
                        <a:t>3.</a:t>
                      </a:r>
                      <a:endParaRPr lang="en-IN" sz="1400" b="1" dirty="0">
                        <a:latin typeface="Georgia" panose="02040502050405020303" pitchFamily="18" charset="0"/>
                      </a:endParaRPr>
                    </a:p>
                  </a:txBody>
                  <a:tcPr marL="121920" marR="121920"/>
                </a:tc>
                <a:tc>
                  <a:txBody>
                    <a:bodyPr/>
                    <a:lstStyle/>
                    <a:p>
                      <a:pPr algn="just">
                        <a:spcAft>
                          <a:spcPts val="400"/>
                        </a:spcAft>
                      </a:pPr>
                      <a:r>
                        <a:rPr lang="en-IN" sz="1400" b="1" kern="100" dirty="0" smtClean="0">
                          <a:effectLst/>
                          <a:latin typeface="Georgia" panose="02040502050405020303" pitchFamily="18" charset="0"/>
                        </a:rPr>
                        <a:t>Pradhan </a:t>
                      </a:r>
                      <a:r>
                        <a:rPr lang="en-IN" sz="1400" b="1" kern="100" dirty="0" err="1" smtClean="0">
                          <a:effectLst/>
                          <a:latin typeface="Georgia" panose="02040502050405020303" pitchFamily="18" charset="0"/>
                        </a:rPr>
                        <a:t>Mantri</a:t>
                      </a:r>
                      <a:r>
                        <a:rPr lang="en-IN" sz="1400" b="1" kern="100" dirty="0" smtClean="0">
                          <a:effectLst/>
                          <a:latin typeface="Georgia" panose="02040502050405020303" pitchFamily="18" charset="0"/>
                        </a:rPr>
                        <a:t> </a:t>
                      </a:r>
                      <a:r>
                        <a:rPr lang="en-IN" sz="1400" b="1" kern="100" dirty="0" err="1" smtClean="0">
                          <a:effectLst/>
                          <a:latin typeface="Georgia" panose="02040502050405020303" pitchFamily="18" charset="0"/>
                        </a:rPr>
                        <a:t>Dakshta</a:t>
                      </a:r>
                      <a:r>
                        <a:rPr lang="en-IN" sz="1400" b="1" kern="100" dirty="0" smtClean="0">
                          <a:effectLst/>
                          <a:latin typeface="Georgia" panose="02040502050405020303" pitchFamily="18" charset="0"/>
                        </a:rPr>
                        <a:t> </a:t>
                      </a:r>
                      <a:r>
                        <a:rPr lang="en-IN" sz="1400" b="1" kern="100" dirty="0" err="1" smtClean="0">
                          <a:effectLst/>
                          <a:latin typeface="Georgia" panose="02040502050405020303" pitchFamily="18" charset="0"/>
                        </a:rPr>
                        <a:t>Aur</a:t>
                      </a:r>
                      <a:r>
                        <a:rPr lang="en-IN" sz="1400" b="1" kern="100" dirty="0" smtClean="0">
                          <a:effectLst/>
                          <a:latin typeface="Georgia" panose="02040502050405020303" pitchFamily="18" charset="0"/>
                        </a:rPr>
                        <a:t> </a:t>
                      </a:r>
                      <a:r>
                        <a:rPr lang="en-IN" sz="1400" b="1" kern="100" dirty="0" err="1" smtClean="0">
                          <a:effectLst/>
                          <a:latin typeface="Georgia" panose="02040502050405020303" pitchFamily="18" charset="0"/>
                        </a:rPr>
                        <a:t>Kushalta</a:t>
                      </a:r>
                      <a:r>
                        <a:rPr lang="en-IN" sz="1400" b="1" kern="100" dirty="0" smtClean="0">
                          <a:effectLst/>
                          <a:latin typeface="Georgia" panose="02040502050405020303" pitchFamily="18" charset="0"/>
                        </a:rPr>
                        <a:t> </a:t>
                      </a:r>
                      <a:r>
                        <a:rPr lang="en-IN" sz="1400" b="1" kern="100" dirty="0" err="1" smtClean="0">
                          <a:effectLst/>
                          <a:latin typeface="Georgia" panose="02040502050405020303" pitchFamily="18" charset="0"/>
                        </a:rPr>
                        <a:t>Sampann</a:t>
                      </a:r>
                      <a:r>
                        <a:rPr lang="en-IN" sz="1400" b="1" kern="100" dirty="0" smtClean="0">
                          <a:effectLst/>
                          <a:latin typeface="Georgia" panose="02040502050405020303" pitchFamily="18" charset="0"/>
                        </a:rPr>
                        <a:t> </a:t>
                      </a:r>
                      <a:r>
                        <a:rPr lang="en-IN" sz="1400" b="1" kern="100" dirty="0" err="1" smtClean="0">
                          <a:effectLst/>
                          <a:latin typeface="Georgia" panose="02040502050405020303" pitchFamily="18" charset="0"/>
                        </a:rPr>
                        <a:t>Hitgrahi</a:t>
                      </a:r>
                      <a:r>
                        <a:rPr lang="en-IN" sz="1400" b="1" kern="100" dirty="0" smtClean="0">
                          <a:effectLst/>
                          <a:latin typeface="Georgia" panose="02040502050405020303" pitchFamily="18" charset="0"/>
                        </a:rPr>
                        <a:t> (PM-DAKSH) </a:t>
                      </a:r>
                      <a:r>
                        <a:rPr lang="en-IN" sz="1400" b="1" kern="100" dirty="0" err="1" smtClean="0">
                          <a:effectLst/>
                          <a:latin typeface="Georgia" panose="02040502050405020303" pitchFamily="18" charset="0"/>
                        </a:rPr>
                        <a:t>Yojana</a:t>
                      </a:r>
                      <a:r>
                        <a:rPr lang="en-IN" sz="1400" b="1" kern="100" dirty="0" smtClean="0">
                          <a:effectLst/>
                          <a:latin typeface="Georgia" panose="02040502050405020303" pitchFamily="18" charset="0"/>
                        </a:rPr>
                        <a:t>:</a:t>
                      </a:r>
                      <a:r>
                        <a:rPr lang="en-US" sz="1400" b="0" kern="100" dirty="0" smtClean="0">
                          <a:effectLst/>
                          <a:latin typeface="Georgia" panose="02040502050405020303" pitchFamily="18" charset="0"/>
                        </a:rPr>
                        <a:t>The scheme aims to provide free skill development training to SC, OBC, Economically Backward Classes and Sanitation Workers to improve their employability and entrepreneurial capabilities.</a:t>
                      </a:r>
                      <a:endParaRPr lang="en-IN"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L="121920" marR="121920"/>
                </a:tc>
                <a:extLst>
                  <a:ext uri="{0D108BD9-81ED-4DB2-BD59-A6C34878D82A}">
                    <a16:rowId xmlns="" xmlns:a16="http://schemas.microsoft.com/office/drawing/2014/main" val="10002"/>
                  </a:ext>
                </a:extLst>
              </a:tr>
              <a:tr h="731520">
                <a:tc>
                  <a:txBody>
                    <a:bodyPr/>
                    <a:lstStyle/>
                    <a:p>
                      <a:r>
                        <a:rPr lang="en-US" sz="1400" b="1" dirty="0">
                          <a:latin typeface="Georgia" panose="02040502050405020303" pitchFamily="18" charset="0"/>
                        </a:rPr>
                        <a:t>4.</a:t>
                      </a:r>
                    </a:p>
                  </a:txBody>
                  <a:tcPr marL="121920" marR="121920"/>
                </a:tc>
                <a:tc>
                  <a:txBody>
                    <a:bodyPr/>
                    <a:lstStyle/>
                    <a:p>
                      <a:pPr algn="just">
                        <a:spcAft>
                          <a:spcPts val="400"/>
                        </a:spcAft>
                      </a:pPr>
                      <a:r>
                        <a:rPr lang="en-IN" sz="1400" b="1" kern="0" dirty="0" smtClean="0">
                          <a:solidFill>
                            <a:srgbClr val="000000"/>
                          </a:solidFill>
                          <a:effectLst/>
                          <a:latin typeface="Georgia" panose="02040502050405020303" pitchFamily="18" charset="0"/>
                        </a:rPr>
                        <a:t>Scheme for Economic Empowerment of  DNT/NT/SNTs(SEED):</a:t>
                      </a:r>
                      <a:r>
                        <a:rPr lang="en-US" sz="1400" b="0" kern="0" dirty="0" smtClean="0">
                          <a:solidFill>
                            <a:srgbClr val="000000"/>
                          </a:solidFill>
                          <a:effectLst/>
                          <a:latin typeface="Georgia" panose="02040502050405020303" pitchFamily="18" charset="0"/>
                        </a:rPr>
                        <a:t>The scheme aims to improve the economic condition of </a:t>
                      </a:r>
                      <a:r>
                        <a:rPr lang="en-US" sz="1400" b="0" kern="0" dirty="0" err="1" smtClean="0">
                          <a:solidFill>
                            <a:srgbClr val="000000"/>
                          </a:solidFill>
                          <a:effectLst/>
                          <a:latin typeface="Georgia" panose="02040502050405020303" pitchFamily="18" charset="0"/>
                        </a:rPr>
                        <a:t>denotified</a:t>
                      </a:r>
                      <a:r>
                        <a:rPr lang="en-US" sz="1400" b="0" kern="0" dirty="0" smtClean="0">
                          <a:solidFill>
                            <a:srgbClr val="000000"/>
                          </a:solidFill>
                          <a:effectLst/>
                          <a:latin typeface="Georgia" panose="02040502050405020303" pitchFamily="18" charset="0"/>
                        </a:rPr>
                        <a:t>, nomadic and semi-nomadic tribes by providing them with financial assistance, livelihood </a:t>
                      </a:r>
                      <a:r>
                        <a:rPr lang="en-US" sz="1400" b="0" kern="0" dirty="0" err="1" smtClean="0">
                          <a:solidFill>
                            <a:srgbClr val="000000"/>
                          </a:solidFill>
                          <a:effectLst/>
                          <a:latin typeface="Georgia" panose="02040502050405020303" pitchFamily="18" charset="0"/>
                        </a:rPr>
                        <a:t>programmes</a:t>
                      </a:r>
                      <a:r>
                        <a:rPr lang="en-US" sz="1400" b="0" kern="0" dirty="0" smtClean="0">
                          <a:solidFill>
                            <a:srgbClr val="000000"/>
                          </a:solidFill>
                          <a:effectLst/>
                          <a:latin typeface="Georgia" panose="02040502050405020303" pitchFamily="18" charset="0"/>
                        </a:rPr>
                        <a:t> and skill development training.</a:t>
                      </a:r>
                      <a:endParaRPr lang="en-IN"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L="121920" marR="121920"/>
                </a:tc>
                <a:extLst>
                  <a:ext uri="{0D108BD9-81ED-4DB2-BD59-A6C34878D82A}">
                    <a16:rowId xmlns="" xmlns:a16="http://schemas.microsoft.com/office/drawing/2014/main" val="10003"/>
                  </a:ext>
                </a:extLst>
              </a:tr>
              <a:tr h="731520">
                <a:tc>
                  <a:txBody>
                    <a:bodyPr/>
                    <a:lstStyle/>
                    <a:p>
                      <a:r>
                        <a:rPr lang="en-US" sz="1400" b="1" dirty="0">
                          <a:latin typeface="Georgia" panose="02040502050405020303" pitchFamily="18" charset="0"/>
                        </a:rPr>
                        <a:t>5.</a:t>
                      </a:r>
                    </a:p>
                  </a:txBody>
                  <a:tcPr marL="121920" marR="121920"/>
                </a:tc>
                <a:tc>
                  <a:txBody>
                    <a:bodyPr/>
                    <a:lstStyle/>
                    <a:p>
                      <a:pPr marL="0" marR="0" indent="0" algn="just" defTabSz="914400" rtl="0" eaLnBrk="1" fontAlgn="auto" latinLnBrk="0" hangingPunct="1">
                        <a:lnSpc>
                          <a:spcPct val="100000"/>
                        </a:lnSpc>
                        <a:spcBef>
                          <a:spcPts val="0"/>
                        </a:spcBef>
                        <a:spcAft>
                          <a:spcPts val="400"/>
                        </a:spcAft>
                        <a:buClrTx/>
                        <a:buSzTx/>
                        <a:buFontTx/>
                        <a:buNone/>
                        <a:tabLst/>
                        <a:defRPr/>
                      </a:pPr>
                      <a:r>
                        <a:rPr lang="en-IN" sz="1400" b="1" kern="1200" dirty="0" err="1" smtClean="0">
                          <a:solidFill>
                            <a:schemeClr val="tx1"/>
                          </a:solidFill>
                          <a:effectLst/>
                          <a:latin typeface="Georgia" panose="02040502050405020303" pitchFamily="18" charset="0"/>
                        </a:rPr>
                        <a:t>Vanchit</a:t>
                      </a:r>
                      <a:r>
                        <a:rPr lang="en-IN" sz="1400" b="1" kern="1200" dirty="0" smtClean="0">
                          <a:solidFill>
                            <a:schemeClr val="tx1"/>
                          </a:solidFill>
                          <a:effectLst/>
                          <a:latin typeface="Georgia" panose="02040502050405020303" pitchFamily="18" charset="0"/>
                        </a:rPr>
                        <a:t> </a:t>
                      </a:r>
                      <a:r>
                        <a:rPr lang="en-IN" sz="1400" b="1" kern="1200" dirty="0" err="1" smtClean="0">
                          <a:solidFill>
                            <a:schemeClr val="tx1"/>
                          </a:solidFill>
                          <a:effectLst/>
                          <a:latin typeface="Georgia" panose="02040502050405020303" pitchFamily="18" charset="0"/>
                        </a:rPr>
                        <a:t>Ikai</a:t>
                      </a:r>
                      <a:r>
                        <a:rPr lang="en-IN" sz="1400" b="1" kern="1200" dirty="0" smtClean="0">
                          <a:solidFill>
                            <a:schemeClr val="tx1"/>
                          </a:solidFill>
                          <a:effectLst/>
                          <a:latin typeface="Georgia" panose="02040502050405020303" pitchFamily="18" charset="0"/>
                        </a:rPr>
                        <a:t> </a:t>
                      </a:r>
                      <a:r>
                        <a:rPr lang="en-IN" sz="1400" b="1" kern="1200" dirty="0" err="1" smtClean="0">
                          <a:solidFill>
                            <a:schemeClr val="tx1"/>
                          </a:solidFill>
                          <a:effectLst/>
                          <a:latin typeface="Georgia" panose="02040502050405020303" pitchFamily="18" charset="0"/>
                        </a:rPr>
                        <a:t>Samooh</a:t>
                      </a:r>
                      <a:r>
                        <a:rPr lang="en-IN" sz="1400" b="1" kern="1200" dirty="0" smtClean="0">
                          <a:solidFill>
                            <a:schemeClr val="tx1"/>
                          </a:solidFill>
                          <a:effectLst/>
                          <a:latin typeface="Georgia" panose="02040502050405020303" pitchFamily="18" charset="0"/>
                        </a:rPr>
                        <a:t> </a:t>
                      </a:r>
                      <a:r>
                        <a:rPr lang="en-IN" sz="1400" b="1" kern="1200" dirty="0" err="1" smtClean="0">
                          <a:solidFill>
                            <a:schemeClr val="tx1"/>
                          </a:solidFill>
                          <a:effectLst/>
                          <a:latin typeface="Georgia" panose="02040502050405020303" pitchFamily="18" charset="0"/>
                        </a:rPr>
                        <a:t>aur</a:t>
                      </a:r>
                      <a:r>
                        <a:rPr lang="en-IN" sz="1400" b="1" kern="1200" dirty="0" smtClean="0">
                          <a:solidFill>
                            <a:schemeClr val="tx1"/>
                          </a:solidFill>
                          <a:effectLst/>
                          <a:latin typeface="Georgia" panose="02040502050405020303" pitchFamily="18" charset="0"/>
                        </a:rPr>
                        <a:t> </a:t>
                      </a:r>
                      <a:r>
                        <a:rPr lang="en-IN" sz="1400" b="1" kern="1200" dirty="0" err="1" smtClean="0">
                          <a:solidFill>
                            <a:schemeClr val="tx1"/>
                          </a:solidFill>
                          <a:effectLst/>
                          <a:latin typeface="Georgia" panose="02040502050405020303" pitchFamily="18" charset="0"/>
                        </a:rPr>
                        <a:t>Vargon</a:t>
                      </a:r>
                      <a:r>
                        <a:rPr lang="en-IN" sz="1400" b="1" kern="1200" dirty="0" smtClean="0">
                          <a:solidFill>
                            <a:schemeClr val="tx1"/>
                          </a:solidFill>
                          <a:effectLst/>
                          <a:latin typeface="Georgia" panose="02040502050405020303" pitchFamily="18" charset="0"/>
                        </a:rPr>
                        <a:t> </a:t>
                      </a:r>
                      <a:r>
                        <a:rPr lang="en-IN" sz="1400" b="1" kern="1200" dirty="0" err="1" smtClean="0">
                          <a:solidFill>
                            <a:schemeClr val="tx1"/>
                          </a:solidFill>
                          <a:effectLst/>
                          <a:latin typeface="Georgia" panose="02040502050405020303" pitchFamily="18" charset="0"/>
                        </a:rPr>
                        <a:t>ko</a:t>
                      </a:r>
                      <a:r>
                        <a:rPr lang="en-IN" sz="1400" b="1" kern="1200" dirty="0" smtClean="0">
                          <a:solidFill>
                            <a:schemeClr val="tx1"/>
                          </a:solidFill>
                          <a:effectLst/>
                          <a:latin typeface="Georgia" panose="02040502050405020303" pitchFamily="18" charset="0"/>
                        </a:rPr>
                        <a:t> </a:t>
                      </a:r>
                      <a:r>
                        <a:rPr lang="en-IN" sz="1400" b="1" kern="1200" dirty="0" err="1" smtClean="0">
                          <a:solidFill>
                            <a:schemeClr val="tx1"/>
                          </a:solidFill>
                          <a:effectLst/>
                          <a:latin typeface="Georgia" panose="02040502050405020303" pitchFamily="18" charset="0"/>
                        </a:rPr>
                        <a:t>Aarthik</a:t>
                      </a:r>
                      <a:r>
                        <a:rPr lang="en-IN" sz="1400" b="1" kern="1200" dirty="0" smtClean="0">
                          <a:solidFill>
                            <a:schemeClr val="tx1"/>
                          </a:solidFill>
                          <a:effectLst/>
                          <a:latin typeface="Georgia" panose="02040502050405020303" pitchFamily="18" charset="0"/>
                        </a:rPr>
                        <a:t> </a:t>
                      </a:r>
                      <a:r>
                        <a:rPr lang="en-IN" sz="1400" b="1" kern="1200" dirty="0" err="1" smtClean="0">
                          <a:solidFill>
                            <a:schemeClr val="tx1"/>
                          </a:solidFill>
                          <a:effectLst/>
                          <a:latin typeface="Georgia" panose="02040502050405020303" pitchFamily="18" charset="0"/>
                        </a:rPr>
                        <a:t>Sahayata</a:t>
                      </a:r>
                      <a:r>
                        <a:rPr lang="en-IN" sz="1400" b="1" kern="1200" dirty="0" smtClean="0">
                          <a:solidFill>
                            <a:schemeClr val="tx1"/>
                          </a:solidFill>
                          <a:effectLst/>
                          <a:latin typeface="Georgia" panose="02040502050405020303" pitchFamily="18" charset="0"/>
                        </a:rPr>
                        <a:t>(</a:t>
                      </a:r>
                      <a:r>
                        <a:rPr lang="en-IN" sz="1400" b="1" kern="0" dirty="0" smtClean="0">
                          <a:solidFill>
                            <a:srgbClr val="000000"/>
                          </a:solidFill>
                          <a:effectLst/>
                          <a:latin typeface="Georgia" panose="02040502050405020303" pitchFamily="18" charset="0"/>
                        </a:rPr>
                        <a:t>VISVAS) Scheme for</a:t>
                      </a:r>
                      <a:r>
                        <a:rPr lang="en-IN" sz="1400" b="1" kern="0" baseline="0" dirty="0" smtClean="0">
                          <a:solidFill>
                            <a:srgbClr val="000000"/>
                          </a:solidFill>
                          <a:effectLst/>
                          <a:latin typeface="Georgia" panose="02040502050405020303" pitchFamily="18" charset="0"/>
                        </a:rPr>
                        <a:t> SCs and OBCs:</a:t>
                      </a:r>
                      <a:r>
                        <a:rPr lang="en-US" sz="1400" b="0" kern="0" baseline="0" dirty="0" smtClean="0">
                          <a:solidFill>
                            <a:srgbClr val="000000"/>
                          </a:solidFill>
                          <a:effectLst/>
                          <a:latin typeface="Georgia" panose="02040502050405020303" pitchFamily="18" charset="0"/>
                        </a:rPr>
                        <a:t>The objective of the scheme is to provide 5% interest subsidy on loans to Scheduled Caste and Other Backward Classes individuals and self-help groups engaged in income generating activities.</a:t>
                      </a:r>
                      <a:endParaRPr lang="en-IN"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L="121920" marR="121920"/>
                </a:tc>
                <a:extLst>
                  <a:ext uri="{0D108BD9-81ED-4DB2-BD59-A6C34878D82A}">
                    <a16:rowId xmlns="" xmlns:a16="http://schemas.microsoft.com/office/drawing/2014/main" val="10004"/>
                  </a:ext>
                </a:extLst>
              </a:tr>
            </a:tbl>
          </a:graphicData>
        </a:graphic>
      </p:graphicFrame>
      <p:sp>
        <p:nvSpPr>
          <p:cNvPr id="6" name="Slide Number Placeholder 5"/>
          <p:cNvSpPr>
            <a:spLocks noGrp="1"/>
          </p:cNvSpPr>
          <p:nvPr>
            <p:ph type="sldNum" sz="quarter" idx="12"/>
          </p:nvPr>
        </p:nvSpPr>
        <p:spPr/>
        <p:txBody>
          <a:bodyPr/>
          <a:lstStyle/>
          <a:p>
            <a:fld id="{4FC28FC3-2EE6-4D97-B973-ED9E85450A19}" type="slidenum">
              <a:rPr lang="en-IN" smtClean="0">
                <a:solidFill>
                  <a:srgbClr val="CEB966"/>
                </a:solidFill>
              </a:rPr>
              <a:pPr/>
              <a:t>6</a:t>
            </a:fld>
            <a:endParaRPr lang="en-IN">
              <a:solidFill>
                <a:srgbClr val="CEB966"/>
              </a:solidFill>
            </a:endParaRPr>
          </a:p>
        </p:txBody>
      </p:sp>
    </p:spTree>
    <p:extLst>
      <p:ext uri="{BB962C8B-B14F-4D97-AF65-F5344CB8AC3E}">
        <p14:creationId xmlns:p14="http://schemas.microsoft.com/office/powerpoint/2010/main" val="2444863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445" y="0"/>
            <a:ext cx="10849205" cy="1143000"/>
          </a:xfrm>
        </p:spPr>
        <p:txBody>
          <a:bodyPr>
            <a:normAutofit/>
          </a:bodyPr>
          <a:lstStyle/>
          <a:p>
            <a:pPr algn="ctr"/>
            <a:r>
              <a:rPr lang="en-US" sz="1800" b="1" dirty="0"/>
              <a:t>Schemes of the Department</a:t>
            </a:r>
            <a:br>
              <a:rPr lang="en-US" sz="1800" b="1" dirty="0"/>
            </a:br>
            <a:endParaRPr lang="en-IN" sz="1800" b="1" dirty="0"/>
          </a:p>
        </p:txBody>
      </p:sp>
      <p:sp>
        <p:nvSpPr>
          <p:cNvPr id="3" name="TextBox 2"/>
          <p:cNvSpPr txBox="1"/>
          <p:nvPr/>
        </p:nvSpPr>
        <p:spPr>
          <a:xfrm>
            <a:off x="517445" y="1052738"/>
            <a:ext cx="9985109" cy="356078"/>
          </a:xfrm>
          <a:prstGeom prst="rect">
            <a:avLst/>
          </a:prstGeom>
          <a:solidFill>
            <a:schemeClr val="accent6">
              <a:lumMod val="40000"/>
              <a:lumOff val="60000"/>
            </a:schemeClr>
          </a:solidFill>
        </p:spPr>
        <p:txBody>
          <a:bodyPr wrap="square" lIns="108773" tIns="54386" rIns="108773" bIns="54386" rtlCol="0">
            <a:spAutoFit/>
          </a:bodyPr>
          <a:lstStyle/>
          <a:p>
            <a:pPr algn="ctr" defTabSz="914034" rtl="0"/>
            <a:r>
              <a:rPr lang="en-US" sz="1600" b="1" kern="1200" dirty="0">
                <a:solidFill>
                  <a:prstClr val="black"/>
                </a:solidFill>
                <a:latin typeface="Georgia" panose="02040502050405020303" pitchFamily="18" charset="0"/>
                <a:ea typeface="+mn-ea"/>
                <a:cs typeface="+mn-cs"/>
              </a:rPr>
              <a:t>Schemes for Rehabilitation </a:t>
            </a:r>
            <a:endParaRPr lang="en-IN" sz="1600" b="1" kern="1200" dirty="0">
              <a:solidFill>
                <a:prstClr val="black"/>
              </a:solidFill>
              <a:latin typeface="Georgia" panose="02040502050405020303" pitchFamily="18" charset="0"/>
              <a:ea typeface="+mn-ea"/>
              <a:cs typeface="+mn-cs"/>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563907427"/>
              </p:ext>
            </p:extLst>
          </p:nvPr>
        </p:nvGraphicFramePr>
        <p:xfrm>
          <a:off x="719403" y="1700808"/>
          <a:ext cx="10160000" cy="569584"/>
        </p:xfrm>
        <a:graphic>
          <a:graphicData uri="http://schemas.openxmlformats.org/drawingml/2006/table">
            <a:tbl>
              <a:tblPr firstRow="1" bandRow="1">
                <a:tableStyleId>{5FD0F851-EC5A-4D38-B0AD-8093EC10F338}</a:tableStyleId>
              </a:tblPr>
              <a:tblGrid>
                <a:gridCol w="576064">
                  <a:extLst>
                    <a:ext uri="{9D8B030D-6E8A-4147-A177-3AD203B41FA5}">
                      <a16:colId xmlns="" xmlns:a16="http://schemas.microsoft.com/office/drawing/2014/main" val="20000"/>
                    </a:ext>
                  </a:extLst>
                </a:gridCol>
                <a:gridCol w="9583936">
                  <a:extLst>
                    <a:ext uri="{9D8B030D-6E8A-4147-A177-3AD203B41FA5}">
                      <a16:colId xmlns="" xmlns:a16="http://schemas.microsoft.com/office/drawing/2014/main" val="20001"/>
                    </a:ext>
                  </a:extLst>
                </a:gridCol>
              </a:tblGrid>
              <a:tr h="569584">
                <a:tc>
                  <a:txBody>
                    <a:bodyPr/>
                    <a:lstStyle/>
                    <a:p>
                      <a:r>
                        <a:rPr lang="en-US" sz="1400" dirty="0">
                          <a:latin typeface="Georgia" panose="02040502050405020303" pitchFamily="18" charset="0"/>
                        </a:rPr>
                        <a:t>1.</a:t>
                      </a:r>
                      <a:endParaRPr lang="en-IN" sz="1400" dirty="0">
                        <a:latin typeface="Georgia" panose="02040502050405020303" pitchFamily="18" charset="0"/>
                      </a:endParaRPr>
                    </a:p>
                  </a:txBody>
                  <a:tcPr marL="121920" marR="121920"/>
                </a:tc>
                <a:tc>
                  <a:txBody>
                    <a:bodyPr/>
                    <a:lstStyle/>
                    <a:p>
                      <a:pPr marL="0" marR="0" indent="0" algn="just" defTabSz="914400" rtl="0" eaLnBrk="1" fontAlgn="auto" latinLnBrk="0" hangingPunct="1">
                        <a:lnSpc>
                          <a:spcPct val="100000"/>
                        </a:lnSpc>
                        <a:spcBef>
                          <a:spcPts val="0"/>
                        </a:spcBef>
                        <a:spcAft>
                          <a:spcPts val="400"/>
                        </a:spcAft>
                        <a:buClrTx/>
                        <a:buSzTx/>
                        <a:buFontTx/>
                        <a:buNone/>
                        <a:tabLst/>
                        <a:defRPr/>
                      </a:pPr>
                      <a:r>
                        <a:rPr lang="en-US" sz="1400" dirty="0" smtClean="0">
                          <a:latin typeface="Georgia" panose="02040502050405020303" pitchFamily="18" charset="0"/>
                        </a:rPr>
                        <a:t>National</a:t>
                      </a:r>
                      <a:r>
                        <a:rPr lang="en-US" sz="1400" baseline="0" dirty="0" smtClean="0">
                          <a:latin typeface="Georgia" panose="02040502050405020303" pitchFamily="18" charset="0"/>
                        </a:rPr>
                        <a:t> Action Plan on Drug Demand Reduction: </a:t>
                      </a:r>
                      <a:r>
                        <a:rPr lang="en-US" sz="1400" b="0" baseline="0" dirty="0" smtClean="0">
                          <a:latin typeface="Georgia" panose="02040502050405020303" pitchFamily="18" charset="0"/>
                        </a:rPr>
                        <a:t>The scheme aims to prevent and reduce drug abuse through awareness campaigns, treatment and rehabilitation </a:t>
                      </a:r>
                      <a:r>
                        <a:rPr lang="en-US" sz="1400" b="0" baseline="0" dirty="0" err="1" smtClean="0">
                          <a:latin typeface="Georgia" panose="02040502050405020303" pitchFamily="18" charset="0"/>
                        </a:rPr>
                        <a:t>programmes</a:t>
                      </a:r>
                      <a:r>
                        <a:rPr lang="en-US" sz="1400" b="0" baseline="0" dirty="0" smtClean="0">
                          <a:latin typeface="Georgia" panose="02040502050405020303" pitchFamily="18" charset="0"/>
                        </a:rPr>
                        <a:t>.</a:t>
                      </a:r>
                      <a:endParaRPr lang="en-IN" sz="1400" b="0" dirty="0">
                        <a:latin typeface="Georgia" panose="02040502050405020303" pitchFamily="18" charset="0"/>
                      </a:endParaRPr>
                    </a:p>
                  </a:txBody>
                  <a:tcPr marT="0" marB="0"/>
                </a:tc>
                <a:extLst>
                  <a:ext uri="{0D108BD9-81ED-4DB2-BD59-A6C34878D82A}">
                    <a16:rowId xmlns="" xmlns:a16="http://schemas.microsoft.com/office/drawing/2014/main" val="10000"/>
                  </a:ext>
                </a:extLst>
              </a:tr>
            </a:tbl>
          </a:graphicData>
        </a:graphic>
      </p:graphicFrame>
      <p:graphicFrame>
        <p:nvGraphicFramePr>
          <p:cNvPr id="4" name="Table 3">
            <a:extLst>
              <a:ext uri="{FF2B5EF4-FFF2-40B4-BE49-F238E27FC236}">
                <a16:creationId xmlns="" xmlns:a16="http://schemas.microsoft.com/office/drawing/2014/main" id="{04554FC5-4CB3-1424-AAD4-9C55670C85D6}"/>
              </a:ext>
            </a:extLst>
          </p:cNvPr>
          <p:cNvGraphicFramePr>
            <a:graphicFrameLocks noGrp="1"/>
          </p:cNvGraphicFramePr>
          <p:nvPr>
            <p:extLst>
              <p:ext uri="{D42A27DB-BD31-4B8C-83A1-F6EECF244321}">
                <p14:modId xmlns:p14="http://schemas.microsoft.com/office/powerpoint/2010/main" val="3447149383"/>
              </p:ext>
            </p:extLst>
          </p:nvPr>
        </p:nvGraphicFramePr>
        <p:xfrm>
          <a:off x="719403" y="2270393"/>
          <a:ext cx="10160000" cy="2956870"/>
        </p:xfrm>
        <a:graphic>
          <a:graphicData uri="http://schemas.openxmlformats.org/drawingml/2006/table">
            <a:tbl>
              <a:tblPr firstRow="1" bandRow="1">
                <a:tableStyleId>{5FD0F851-EC5A-4D38-B0AD-8093EC10F338}</a:tableStyleId>
              </a:tblPr>
              <a:tblGrid>
                <a:gridCol w="576064">
                  <a:extLst>
                    <a:ext uri="{9D8B030D-6E8A-4147-A177-3AD203B41FA5}">
                      <a16:colId xmlns="" xmlns:a16="http://schemas.microsoft.com/office/drawing/2014/main" val="2286977423"/>
                    </a:ext>
                  </a:extLst>
                </a:gridCol>
                <a:gridCol w="9583936">
                  <a:extLst>
                    <a:ext uri="{9D8B030D-6E8A-4147-A177-3AD203B41FA5}">
                      <a16:colId xmlns="" xmlns:a16="http://schemas.microsoft.com/office/drawing/2014/main" val="530224531"/>
                    </a:ext>
                  </a:extLst>
                </a:gridCol>
              </a:tblGrid>
              <a:tr h="731520">
                <a:tc>
                  <a:txBody>
                    <a:bodyPr/>
                    <a:lstStyle/>
                    <a:p>
                      <a:r>
                        <a:rPr lang="en-IN" sz="1400" dirty="0">
                          <a:latin typeface="Georgia" panose="02040502050405020303" pitchFamily="18" charset="0"/>
                        </a:rPr>
                        <a:t>2.</a:t>
                      </a:r>
                    </a:p>
                  </a:txBody>
                  <a:tcPr marL="121920" marR="12192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kern="100" dirty="0">
                          <a:effectLst/>
                          <a:latin typeface="Georgia" panose="02040502050405020303" pitchFamily="18" charset="0"/>
                        </a:rPr>
                        <a:t>National Action for Mechanised Sanitation Ecosystem (NAMASTE</a:t>
                      </a:r>
                      <a:r>
                        <a:rPr lang="en-IN" sz="1400" kern="100" dirty="0" smtClean="0">
                          <a:effectLst/>
                          <a:latin typeface="Georgia" panose="02040502050405020303" pitchFamily="18" charset="0"/>
                        </a:rPr>
                        <a:t>):</a:t>
                      </a:r>
                      <a:r>
                        <a:rPr lang="en-US" sz="1400" b="0" kern="100" dirty="0" smtClean="0">
                          <a:effectLst/>
                          <a:latin typeface="Georgia" panose="02040502050405020303" pitchFamily="18" charset="0"/>
                        </a:rPr>
                        <a:t>The scheme aims to ensure safety, dignity and well-being of sanitation workers, especially those engaged in hazardous tasks such as cleaning of sewers and septic tanks.</a:t>
                      </a:r>
                      <a:endParaRPr lang="en-IN" sz="1400" b="0" kern="100" dirty="0" smtClean="0">
                        <a:effectLst/>
                        <a:latin typeface="Georgia" panose="02040502050405020303" pitchFamily="18" charset="0"/>
                        <a:ea typeface="Calibri" panose="020F0502020204030204" pitchFamily="34" charset="0"/>
                        <a:cs typeface="Times New Roman" panose="02020603050405020304" pitchFamily="18" charset="0"/>
                      </a:endParaRPr>
                    </a:p>
                  </a:txBody>
                  <a:tcPr marL="121920" marR="121920"/>
                </a:tc>
                <a:extLst>
                  <a:ext uri="{0D108BD9-81ED-4DB2-BD59-A6C34878D82A}">
                    <a16:rowId xmlns="" xmlns:a16="http://schemas.microsoft.com/office/drawing/2014/main" val="1448894231"/>
                  </a:ext>
                </a:extLst>
              </a:tr>
              <a:tr h="1112887">
                <a:tc>
                  <a:txBody>
                    <a:bodyPr/>
                    <a:lstStyle/>
                    <a:p>
                      <a:r>
                        <a:rPr lang="en-IN" sz="1400" b="1" dirty="0">
                          <a:latin typeface="Georgia" panose="02040502050405020303" pitchFamily="18" charset="0"/>
                        </a:rPr>
                        <a:t>3.</a:t>
                      </a:r>
                    </a:p>
                  </a:txBody>
                  <a:tcPr marL="121920" marR="121920"/>
                </a:tc>
                <a:tc>
                  <a:txBody>
                    <a:bodyPr/>
                    <a:lstStyle/>
                    <a:p>
                      <a:pPr algn="just">
                        <a:spcAft>
                          <a:spcPts val="400"/>
                        </a:spcAft>
                      </a:pPr>
                      <a:r>
                        <a:rPr lang="en-US" sz="1400" b="1" kern="100" dirty="0">
                          <a:effectLst/>
                          <a:latin typeface="Georgia" panose="02040502050405020303" pitchFamily="18" charset="0"/>
                        </a:rPr>
                        <a:t>Support for Marginalized Individuals for Livelihood and Enterprise (</a:t>
                      </a:r>
                      <a:r>
                        <a:rPr lang="en-US" sz="1400" b="1" kern="100" dirty="0" smtClean="0">
                          <a:effectLst/>
                          <a:latin typeface="Georgia" panose="02040502050405020303" pitchFamily="18" charset="0"/>
                        </a:rPr>
                        <a:t>SMILE)</a:t>
                      </a:r>
                      <a:r>
                        <a:rPr lang="en-US" sz="1400" b="1" kern="100" baseline="0" dirty="0" smtClean="0">
                          <a:effectLst/>
                          <a:latin typeface="Georgia" panose="02040502050405020303" pitchFamily="18" charset="0"/>
                        </a:rPr>
                        <a:t> </a:t>
                      </a:r>
                      <a:r>
                        <a:rPr lang="en-US" sz="1400" b="1" kern="1200" dirty="0" smtClean="0">
                          <a:solidFill>
                            <a:schemeClr val="tx1"/>
                          </a:solidFill>
                          <a:effectLst/>
                          <a:latin typeface="Georgia" panose="02040502050405020303" pitchFamily="18" charset="0"/>
                        </a:rPr>
                        <a:t>Central Sector Scheme for Comprehensive Rehabilitation of persons engaged in the act of Begging: </a:t>
                      </a:r>
                      <a:r>
                        <a:rPr lang="en-US" sz="1400" b="0" kern="1200" dirty="0" smtClean="0">
                          <a:solidFill>
                            <a:schemeClr val="tx1"/>
                          </a:solidFill>
                          <a:effectLst/>
                          <a:latin typeface="Georgia" panose="02040502050405020303" pitchFamily="18" charset="0"/>
                        </a:rPr>
                        <a:t>The objective of this scheme is to rehabilitate the people engaged in beggary by providing them skill development and employment opportunities. This scheme aims to make the country free from beggary.</a:t>
                      </a:r>
                      <a:endParaRPr lang="en-US"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L="121920" marR="121920"/>
                </a:tc>
                <a:extLst>
                  <a:ext uri="{0D108BD9-81ED-4DB2-BD59-A6C34878D82A}">
                    <a16:rowId xmlns="" xmlns:a16="http://schemas.microsoft.com/office/drawing/2014/main" val="3591568800"/>
                  </a:ext>
                </a:extLst>
              </a:tr>
              <a:tr h="1112463">
                <a:tc>
                  <a:txBody>
                    <a:bodyPr/>
                    <a:lstStyle/>
                    <a:p>
                      <a:r>
                        <a:rPr lang="en-IN" sz="1400" b="1" dirty="0">
                          <a:latin typeface="Georgia" panose="02040502050405020303" pitchFamily="18" charset="0"/>
                        </a:rPr>
                        <a:t>4.</a:t>
                      </a:r>
                    </a:p>
                  </a:txBody>
                  <a:tcPr marL="121920" marR="12192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400" b="1" kern="100" dirty="0" smtClean="0">
                          <a:effectLst/>
                          <a:latin typeface="Georgia" panose="02040502050405020303" pitchFamily="18" charset="0"/>
                        </a:rPr>
                        <a:t>Centrally Sponsored Scheme for implementation of the Protection of Civil Rights Act, 1955 and the Scheduled Castes and the Scheduled Tribes (Prevention of Atrocities) Act, 1989: </a:t>
                      </a:r>
                      <a:r>
                        <a:rPr lang="en-US" sz="1400" b="0" kern="100" dirty="0" smtClean="0">
                          <a:effectLst/>
                          <a:latin typeface="Georgia" panose="02040502050405020303" pitchFamily="18" charset="0"/>
                        </a:rPr>
                        <a:t>The aim</a:t>
                      </a:r>
                      <a:r>
                        <a:rPr lang="en-US" sz="1400" b="0" kern="100" baseline="0" dirty="0" smtClean="0">
                          <a:effectLst/>
                          <a:latin typeface="Georgia" panose="02040502050405020303" pitchFamily="18" charset="0"/>
                        </a:rPr>
                        <a:t> </a:t>
                      </a:r>
                      <a:r>
                        <a:rPr lang="en-US" sz="1400" b="0" kern="100" dirty="0" smtClean="0">
                          <a:effectLst/>
                          <a:latin typeface="Georgia" panose="02040502050405020303" pitchFamily="18" charset="0"/>
                        </a:rPr>
                        <a:t>of the scheme is to ensure strict implementation of the Protection of Civil Rights Act, 1955 and the Prevention of Atrocities Act, 1989, so as to protect the Scheduled Castes and Scheduled Tribes people.</a:t>
                      </a:r>
                      <a:endParaRPr lang="en-US" sz="1400" b="0" kern="100" dirty="0">
                        <a:effectLst/>
                        <a:latin typeface="Georgia" panose="02040502050405020303" pitchFamily="18" charset="0"/>
                        <a:ea typeface="Calibri" panose="020F0502020204030204" pitchFamily="34" charset="0"/>
                        <a:cs typeface="Times New Roman" panose="02020603050405020304" pitchFamily="18" charset="0"/>
                      </a:endParaRPr>
                    </a:p>
                  </a:txBody>
                  <a:tcPr marL="121920" marR="121920"/>
                </a:tc>
                <a:extLst>
                  <a:ext uri="{0D108BD9-81ED-4DB2-BD59-A6C34878D82A}">
                    <a16:rowId xmlns="" xmlns:a16="http://schemas.microsoft.com/office/drawing/2014/main" val="1765907550"/>
                  </a:ext>
                </a:extLst>
              </a:tr>
            </a:tbl>
          </a:graphicData>
        </a:graphic>
      </p:graphicFrame>
      <p:sp>
        <p:nvSpPr>
          <p:cNvPr id="7" name="Slide Number Placeholder 6"/>
          <p:cNvSpPr>
            <a:spLocks noGrp="1"/>
          </p:cNvSpPr>
          <p:nvPr>
            <p:ph type="sldNum" sz="quarter" idx="12"/>
          </p:nvPr>
        </p:nvSpPr>
        <p:spPr/>
        <p:txBody>
          <a:bodyPr/>
          <a:lstStyle/>
          <a:p>
            <a:fld id="{4FC28FC3-2EE6-4D97-B973-ED9E85450A19}" type="slidenum">
              <a:rPr lang="en-IN" sz="1400">
                <a:solidFill>
                  <a:srgbClr val="CEB966"/>
                </a:solidFill>
                <a:latin typeface="Georgia" panose="02040502050405020303" pitchFamily="18" charset="0"/>
              </a:rPr>
              <a:pPr/>
              <a:t>7</a:t>
            </a:fld>
            <a:endParaRPr lang="en-IN" sz="1400">
              <a:solidFill>
                <a:srgbClr val="CEB966"/>
              </a:solidFill>
              <a:latin typeface="Georgia" panose="02040502050405020303" pitchFamily="18" charset="0"/>
            </a:endParaRPr>
          </a:p>
        </p:txBody>
      </p:sp>
    </p:spTree>
    <p:extLst>
      <p:ext uri="{BB962C8B-B14F-4D97-AF65-F5344CB8AC3E}">
        <p14:creationId xmlns:p14="http://schemas.microsoft.com/office/powerpoint/2010/main" val="108505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3400" y="304800"/>
            <a:ext cx="10855960" cy="487185"/>
          </a:xfrm>
          <a:prstGeom prst="rect">
            <a:avLst/>
          </a:prstGeom>
        </p:spPr>
        <p:txBody>
          <a:bodyPr vert="horz" wrap="square" lIns="0" tIns="67945" rIns="0" bIns="0" rtlCol="0">
            <a:spAutoFit/>
          </a:bodyPr>
          <a:lstStyle/>
          <a:p>
            <a:pPr marL="12700" marR="5080">
              <a:lnSpc>
                <a:spcPts val="3460"/>
              </a:lnSpc>
              <a:spcBef>
                <a:spcPts val="535"/>
              </a:spcBef>
            </a:pPr>
            <a:r>
              <a:rPr sz="2400" dirty="0"/>
              <a:t>Overview</a:t>
            </a:r>
            <a:r>
              <a:rPr sz="2400" spc="-50" dirty="0"/>
              <a:t> </a:t>
            </a:r>
            <a:r>
              <a:rPr sz="2400" dirty="0"/>
              <a:t>of</a:t>
            </a:r>
            <a:r>
              <a:rPr sz="2400" spc="-35" dirty="0"/>
              <a:t> </a:t>
            </a:r>
            <a:r>
              <a:rPr sz="2400" dirty="0"/>
              <a:t>the</a:t>
            </a:r>
            <a:r>
              <a:rPr sz="2400" spc="-40" dirty="0"/>
              <a:t> </a:t>
            </a:r>
            <a:r>
              <a:rPr sz="2400" dirty="0"/>
              <a:t>Schemes/Programmes</a:t>
            </a:r>
            <a:r>
              <a:rPr sz="2400" spc="-50" dirty="0"/>
              <a:t> </a:t>
            </a:r>
            <a:r>
              <a:rPr sz="2400" dirty="0"/>
              <a:t>benefitting</a:t>
            </a:r>
            <a:r>
              <a:rPr sz="2400" spc="-75" dirty="0"/>
              <a:t> </a:t>
            </a:r>
            <a:r>
              <a:rPr sz="2400" spc="-10" dirty="0"/>
              <a:t>women </a:t>
            </a:r>
            <a:r>
              <a:rPr sz="2400" dirty="0"/>
              <a:t>and</a:t>
            </a:r>
            <a:r>
              <a:rPr sz="2400" spc="-20" dirty="0"/>
              <a:t> </a:t>
            </a:r>
            <a:r>
              <a:rPr sz="2400" spc="-10" dirty="0"/>
              <a:t>girls</a:t>
            </a:r>
          </a:p>
        </p:txBody>
      </p:sp>
      <p:graphicFrame>
        <p:nvGraphicFramePr>
          <p:cNvPr id="4" name="Table 3"/>
          <p:cNvGraphicFramePr>
            <a:graphicFrameLocks noGrp="1"/>
          </p:cNvGraphicFramePr>
          <p:nvPr>
            <p:extLst>
              <p:ext uri="{D42A27DB-BD31-4B8C-83A1-F6EECF244321}">
                <p14:modId xmlns:p14="http://schemas.microsoft.com/office/powerpoint/2010/main" val="452138335"/>
              </p:ext>
            </p:extLst>
          </p:nvPr>
        </p:nvGraphicFramePr>
        <p:xfrm>
          <a:off x="762000" y="1658115"/>
          <a:ext cx="10134600" cy="5059680"/>
        </p:xfrm>
        <a:graphic>
          <a:graphicData uri="http://schemas.openxmlformats.org/drawingml/2006/table">
            <a:tbl>
              <a:tblPr firstRow="1" bandRow="1">
                <a:tableStyleId>{5940675A-B579-460E-94D1-54222C63F5DA}</a:tableStyleId>
              </a:tblPr>
              <a:tblGrid>
                <a:gridCol w="735357"/>
                <a:gridCol w="5589243"/>
                <a:gridCol w="1905000"/>
                <a:gridCol w="1905000"/>
              </a:tblGrid>
              <a:tr h="217714">
                <a:tc>
                  <a:txBody>
                    <a:bodyPr/>
                    <a:lstStyle/>
                    <a:p>
                      <a:pPr algn="ctr"/>
                      <a:r>
                        <a:rPr lang="hi-IN" b="1" dirty="0" smtClean="0">
                          <a:latin typeface="Perpetua" panose="02020502060401020303" pitchFamily="18" charset="0"/>
                        </a:rPr>
                        <a:t>S. No.</a:t>
                      </a:r>
                      <a:endParaRPr lang="en-IN" b="1" dirty="0">
                        <a:latin typeface="Perpetua" panose="02020502060401020303" pitchFamily="18" charset="0"/>
                      </a:endParaRPr>
                    </a:p>
                  </a:txBody>
                  <a:tcPr>
                    <a:solidFill>
                      <a:schemeClr val="accent4">
                        <a:lumMod val="40000"/>
                        <a:lumOff val="60000"/>
                      </a:schemeClr>
                    </a:solidFill>
                  </a:tcPr>
                </a:tc>
                <a:tc>
                  <a:txBody>
                    <a:bodyPr/>
                    <a:lstStyle/>
                    <a:p>
                      <a:pPr algn="ctr"/>
                      <a:r>
                        <a:rPr lang="hi-IN" b="1" dirty="0" smtClean="0">
                          <a:latin typeface="Perpetua" panose="02020502060401020303" pitchFamily="18" charset="0"/>
                        </a:rPr>
                        <a:t>Name of Scheme</a:t>
                      </a:r>
                      <a:endParaRPr lang="en-IN" b="1" dirty="0">
                        <a:latin typeface="Perpetua" panose="02020502060401020303" pitchFamily="18" charset="0"/>
                      </a:endParaRPr>
                    </a:p>
                  </a:txBody>
                  <a:tcPr>
                    <a:solidFill>
                      <a:schemeClr val="accent4">
                        <a:lumMod val="40000"/>
                        <a:lumOff val="60000"/>
                      </a:schemeClr>
                    </a:solidFill>
                  </a:tcP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b="1" dirty="0" smtClean="0">
                          <a:latin typeface="Perpetua" panose="02020502060401020303" pitchFamily="18" charset="0"/>
                        </a:rPr>
                        <a:t>R</a:t>
                      </a:r>
                      <a:r>
                        <a:rPr lang="hi-IN" b="1" dirty="0" smtClean="0">
                          <a:latin typeface="Perpetua" panose="02020502060401020303" pitchFamily="18" charset="0"/>
                        </a:rPr>
                        <a:t>.E.</a:t>
                      </a:r>
                      <a:r>
                        <a:rPr lang="hi-IN" sz="1800" b="1" dirty="0" smtClean="0">
                          <a:solidFill>
                            <a:srgbClr val="FF0000"/>
                          </a:solidFill>
                          <a:latin typeface="Perpetua" panose="02020502060401020303" pitchFamily="18" charset="0"/>
                        </a:rPr>
                        <a:t> </a:t>
                      </a:r>
                      <a:r>
                        <a:rPr lang="hi-IN" sz="1600" b="1" dirty="0" smtClean="0">
                          <a:solidFill>
                            <a:schemeClr val="tx1"/>
                          </a:solidFill>
                          <a:latin typeface="Perpetua" panose="02020502060401020303" pitchFamily="18" charset="0"/>
                        </a:rPr>
                        <a:t>(2024-25)</a:t>
                      </a:r>
                      <a:endParaRPr lang="en-US" sz="1600" b="1" dirty="0" smtClean="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Perpetua" panose="02020502060401020303" pitchFamily="18" charset="0"/>
                        </a:rPr>
                        <a:t>B.E. (2025-26)</a:t>
                      </a: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1</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err="1" smtClean="0">
                          <a:latin typeface="Perpetua" panose="02020502060401020303" pitchFamily="18" charset="0"/>
                        </a:rPr>
                        <a:t>Vanchit</a:t>
                      </a:r>
                      <a:r>
                        <a:rPr lang="en-US" sz="1400" baseline="0" dirty="0" smtClean="0">
                          <a:latin typeface="Perpetua" panose="02020502060401020303" pitchFamily="18" charset="0"/>
                        </a:rPr>
                        <a:t> </a:t>
                      </a:r>
                      <a:r>
                        <a:rPr lang="en-US" sz="1400" baseline="0" dirty="0" err="1" smtClean="0">
                          <a:latin typeface="Perpetua" panose="02020502060401020303" pitchFamily="18" charset="0"/>
                        </a:rPr>
                        <a:t>Ikai</a:t>
                      </a:r>
                      <a:r>
                        <a:rPr lang="en-US" sz="1400" baseline="0" dirty="0" smtClean="0">
                          <a:latin typeface="Perpetua" panose="02020502060401020303" pitchFamily="18" charset="0"/>
                        </a:rPr>
                        <a:t> </a:t>
                      </a:r>
                      <a:r>
                        <a:rPr lang="en-US" sz="1400" baseline="0" dirty="0" err="1" smtClean="0">
                          <a:latin typeface="Perpetua" panose="02020502060401020303" pitchFamily="18" charset="0"/>
                        </a:rPr>
                        <a:t>Samooh</a:t>
                      </a:r>
                      <a:r>
                        <a:rPr lang="en-US" sz="1400" baseline="0" dirty="0" smtClean="0">
                          <a:latin typeface="Perpetua" panose="02020502060401020303" pitchFamily="18" charset="0"/>
                        </a:rPr>
                        <a:t> </a:t>
                      </a:r>
                      <a:r>
                        <a:rPr lang="en-US" sz="1400" baseline="0" dirty="0" err="1" smtClean="0">
                          <a:latin typeface="Perpetua" panose="02020502060401020303" pitchFamily="18" charset="0"/>
                        </a:rPr>
                        <a:t>aur</a:t>
                      </a:r>
                      <a:r>
                        <a:rPr lang="en-US" sz="1400" baseline="0" dirty="0" smtClean="0">
                          <a:latin typeface="Perpetua" panose="02020502060401020303" pitchFamily="18" charset="0"/>
                        </a:rPr>
                        <a:t> </a:t>
                      </a:r>
                      <a:r>
                        <a:rPr lang="en-US" sz="1400" baseline="0" dirty="0" err="1" smtClean="0">
                          <a:latin typeface="Perpetua" panose="02020502060401020303" pitchFamily="18" charset="0"/>
                        </a:rPr>
                        <a:t>Vargon</a:t>
                      </a:r>
                      <a:r>
                        <a:rPr lang="en-US" sz="1400" baseline="0" dirty="0" smtClean="0">
                          <a:latin typeface="Perpetua" panose="02020502060401020303" pitchFamily="18" charset="0"/>
                        </a:rPr>
                        <a:t> </a:t>
                      </a:r>
                      <a:r>
                        <a:rPr lang="en-US" sz="1400" baseline="0" dirty="0" err="1" smtClean="0">
                          <a:latin typeface="Perpetua" panose="02020502060401020303" pitchFamily="18" charset="0"/>
                        </a:rPr>
                        <a:t>ki</a:t>
                      </a:r>
                      <a:r>
                        <a:rPr lang="en-US" sz="1400" baseline="0" dirty="0" smtClean="0">
                          <a:latin typeface="Perpetua" panose="02020502060401020303" pitchFamily="18" charset="0"/>
                        </a:rPr>
                        <a:t> </a:t>
                      </a:r>
                      <a:r>
                        <a:rPr lang="en-US" sz="1400" baseline="0" dirty="0" err="1" smtClean="0">
                          <a:latin typeface="Perpetua" panose="02020502060401020303" pitchFamily="18" charset="0"/>
                        </a:rPr>
                        <a:t>Arthik</a:t>
                      </a:r>
                      <a:r>
                        <a:rPr lang="en-US" sz="1400" baseline="0" dirty="0" smtClean="0">
                          <a:latin typeface="Perpetua" panose="02020502060401020303" pitchFamily="18" charset="0"/>
                        </a:rPr>
                        <a:t> </a:t>
                      </a:r>
                      <a:r>
                        <a:rPr lang="en-US" sz="1400" baseline="0" dirty="0" err="1" smtClean="0">
                          <a:latin typeface="Perpetua" panose="02020502060401020303" pitchFamily="18" charset="0"/>
                        </a:rPr>
                        <a:t>Sahayata</a:t>
                      </a:r>
                      <a:r>
                        <a:rPr lang="en-US" sz="1400" baseline="0" dirty="0" smtClean="0">
                          <a:latin typeface="Perpetua" panose="02020502060401020303" pitchFamily="18" charset="0"/>
                        </a:rPr>
                        <a:t> (VISVAS) </a:t>
                      </a:r>
                      <a:r>
                        <a:rPr lang="en-US" sz="1400" baseline="0" dirty="0" err="1" smtClean="0">
                          <a:latin typeface="Perpetua" panose="02020502060401020303" pitchFamily="18" charset="0"/>
                        </a:rPr>
                        <a:t>Yojana</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7.04</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15.08</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2</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Post </a:t>
                      </a:r>
                      <a:r>
                        <a:rPr lang="en-IN" sz="1400" dirty="0" err="1" smtClean="0">
                          <a:latin typeface="Perpetua" panose="02020502060401020303" pitchFamily="18" charset="0"/>
                        </a:rPr>
                        <a:t>Matric</a:t>
                      </a:r>
                      <a:r>
                        <a:rPr lang="en-IN" sz="1400" dirty="0" smtClean="0">
                          <a:latin typeface="Perpetua" panose="02020502060401020303" pitchFamily="18" charset="0"/>
                        </a:rPr>
                        <a:t> Scholarship for SCs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2695.00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3116.40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3</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Strengthening of Machinery for Enforcement of PCR Act, 1955 and </a:t>
                      </a:r>
                      <a:r>
                        <a:rPr lang="en-IN" sz="1400" dirty="0" err="1" smtClean="0">
                          <a:latin typeface="Perpetua" panose="02020502060401020303" pitchFamily="18" charset="0"/>
                        </a:rPr>
                        <a:t>PoA</a:t>
                      </a:r>
                      <a:r>
                        <a:rPr lang="en-IN" sz="1400" dirty="0" smtClean="0">
                          <a:latin typeface="Perpetua" panose="02020502060401020303" pitchFamily="18" charset="0"/>
                        </a:rPr>
                        <a:t> Act, 1989</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150.00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138.90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4</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Pre </a:t>
                      </a:r>
                      <a:r>
                        <a:rPr lang="en-IN" sz="1400" dirty="0" err="1" smtClean="0">
                          <a:latin typeface="Perpetua" panose="02020502060401020303" pitchFamily="18" charset="0"/>
                        </a:rPr>
                        <a:t>Matric</a:t>
                      </a:r>
                      <a:r>
                        <a:rPr lang="en-IN" sz="1400" dirty="0" smtClean="0">
                          <a:latin typeface="Perpetua" panose="02020502060401020303" pitchFamily="18" charset="0"/>
                        </a:rPr>
                        <a:t> Scholarship for SCs and Others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220.50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283.20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5</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Venture Capital Fund for SCs and OBCs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9.00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6</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Scheme of Residential Education for Students in High School in Targeted Area (SRESHTA) for SCs </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33.00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42.00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7</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err="1" smtClean="0">
                          <a:latin typeface="Perpetua" panose="02020502060401020303" pitchFamily="18" charset="0"/>
                        </a:rPr>
                        <a:t>Pradhan</a:t>
                      </a:r>
                      <a:r>
                        <a:rPr lang="en-IN" sz="1400" dirty="0" smtClean="0">
                          <a:latin typeface="Perpetua" panose="02020502060401020303" pitchFamily="18" charset="0"/>
                        </a:rPr>
                        <a:t> </a:t>
                      </a:r>
                      <a:r>
                        <a:rPr lang="en-IN" sz="1400" dirty="0" err="1" smtClean="0">
                          <a:latin typeface="Perpetua" panose="02020502060401020303" pitchFamily="18" charset="0"/>
                        </a:rPr>
                        <a:t>Mantri</a:t>
                      </a:r>
                      <a:r>
                        <a:rPr lang="en-IN" sz="1400" dirty="0" smtClean="0">
                          <a:latin typeface="Perpetua" panose="02020502060401020303" pitchFamily="18" charset="0"/>
                        </a:rPr>
                        <a:t> </a:t>
                      </a:r>
                      <a:r>
                        <a:rPr lang="en-IN" sz="1400" dirty="0" err="1" smtClean="0">
                          <a:latin typeface="Perpetua" panose="02020502060401020303" pitchFamily="18" charset="0"/>
                        </a:rPr>
                        <a:t>Dakshta</a:t>
                      </a:r>
                      <a:r>
                        <a:rPr lang="en-IN" sz="1400" dirty="0" smtClean="0">
                          <a:latin typeface="Perpetua" panose="02020502060401020303" pitchFamily="18" charset="0"/>
                        </a:rPr>
                        <a:t> </a:t>
                      </a:r>
                      <a:r>
                        <a:rPr lang="en-IN" sz="1400" dirty="0" err="1" smtClean="0">
                          <a:latin typeface="Perpetua" panose="02020502060401020303" pitchFamily="18" charset="0"/>
                        </a:rPr>
                        <a:t>Aur</a:t>
                      </a:r>
                      <a:r>
                        <a:rPr lang="en-IN" sz="1400" dirty="0" smtClean="0">
                          <a:latin typeface="Perpetua" panose="02020502060401020303" pitchFamily="18" charset="0"/>
                        </a:rPr>
                        <a:t> </a:t>
                      </a:r>
                      <a:r>
                        <a:rPr lang="en-IN" sz="1400" dirty="0" err="1" smtClean="0">
                          <a:latin typeface="Perpetua" panose="02020502060401020303" pitchFamily="18" charset="0"/>
                        </a:rPr>
                        <a:t>Kushalta</a:t>
                      </a:r>
                      <a:r>
                        <a:rPr lang="en-IN" sz="1400" dirty="0" smtClean="0">
                          <a:latin typeface="Perpetua" panose="02020502060401020303" pitchFamily="18" charset="0"/>
                        </a:rPr>
                        <a:t> </a:t>
                      </a:r>
                      <a:r>
                        <a:rPr lang="en-IN" sz="1400" dirty="0" err="1" smtClean="0">
                          <a:latin typeface="Perpetua" panose="02020502060401020303" pitchFamily="18" charset="0"/>
                        </a:rPr>
                        <a:t>Sampann</a:t>
                      </a:r>
                      <a:r>
                        <a:rPr lang="en-IN" sz="1400" dirty="0" smtClean="0">
                          <a:latin typeface="Perpetua" panose="02020502060401020303" pitchFamily="18" charset="0"/>
                        </a:rPr>
                        <a:t> </a:t>
                      </a:r>
                      <a:r>
                        <a:rPr lang="en-IN" sz="1400" dirty="0" err="1" smtClean="0">
                          <a:latin typeface="Perpetua" panose="02020502060401020303" pitchFamily="18" charset="0"/>
                        </a:rPr>
                        <a:t>Hitgrahi</a:t>
                      </a:r>
                      <a:r>
                        <a:rPr lang="en-IN" sz="1400" dirty="0" smtClean="0">
                          <a:latin typeface="Perpetua" panose="02020502060401020303" pitchFamily="18" charset="0"/>
                        </a:rPr>
                        <a:t> (PM-DAKSH) </a:t>
                      </a:r>
                      <a:r>
                        <a:rPr lang="en-IN" sz="1400" dirty="0" err="1" smtClean="0">
                          <a:latin typeface="Perpetua" panose="02020502060401020303" pitchFamily="18" charset="0"/>
                        </a:rPr>
                        <a:t>Yojana</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21.00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39.00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8</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Scholarships for Higher Education for Young Achievers Scheme (SHREYAS) for SCs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128.40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141.60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8</a:t>
                      </a:r>
                      <a:r>
                        <a:rPr lang="hi-IN" sz="1200" dirty="0" smtClean="0">
                          <a:latin typeface="Perpetua" panose="02020502060401020303" pitchFamily="18" charset="0"/>
                        </a:rPr>
                        <a:t>.</a:t>
                      </a:r>
                      <a:r>
                        <a:rPr lang="en-US" sz="1200" dirty="0" smtClean="0">
                          <a:latin typeface="Perpetua" panose="02020502060401020303" pitchFamily="18" charset="0"/>
                        </a:rPr>
                        <a:t>1</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National Overseas Scholarship for SCs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28.50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39.00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8</a:t>
                      </a:r>
                      <a:r>
                        <a:rPr lang="hi-IN" sz="1200" dirty="0" smtClean="0">
                          <a:latin typeface="Perpetua" panose="02020502060401020303" pitchFamily="18" charset="0"/>
                        </a:rPr>
                        <a:t>.</a:t>
                      </a:r>
                      <a:r>
                        <a:rPr lang="en-US" sz="1200" dirty="0" smtClean="0">
                          <a:latin typeface="Perpetua" panose="02020502060401020303" pitchFamily="18" charset="0"/>
                        </a:rPr>
                        <a:t>2</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National Fellowship for SCs </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63.60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63.60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8</a:t>
                      </a:r>
                      <a:r>
                        <a:rPr lang="hi-IN" sz="1200" dirty="0" smtClean="0">
                          <a:latin typeface="Perpetua" panose="02020502060401020303" pitchFamily="18" charset="0"/>
                        </a:rPr>
                        <a:t>.</a:t>
                      </a:r>
                      <a:r>
                        <a:rPr lang="en-US" sz="1200" dirty="0" smtClean="0">
                          <a:latin typeface="Perpetua" panose="02020502060401020303" pitchFamily="18" charset="0"/>
                        </a:rPr>
                        <a:t>3</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Free Coaching for SCs and OBCs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5.40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6.00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8</a:t>
                      </a:r>
                      <a:r>
                        <a:rPr lang="hi-IN" sz="1200" dirty="0" smtClean="0">
                          <a:latin typeface="Perpetua" panose="02020502060401020303" pitchFamily="18" charset="0"/>
                        </a:rPr>
                        <a:t>.</a:t>
                      </a:r>
                      <a:r>
                        <a:rPr lang="en-US" sz="1200" dirty="0" smtClean="0">
                          <a:latin typeface="Perpetua" panose="02020502060401020303" pitchFamily="18" charset="0"/>
                        </a:rPr>
                        <a:t>4</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Top Class Education for SCs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30.90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33.00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9</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Scholarships for Higher Education for Young Achievers Scheme (SHREYAS) for OBCs and EBCs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24.00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75.04</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200" dirty="0" smtClean="0">
                          <a:latin typeface="Perpetua" panose="02020502060401020303" pitchFamily="18" charset="0"/>
                        </a:rPr>
                        <a:t>9</a:t>
                      </a:r>
                      <a:r>
                        <a:rPr lang="hi-IN" sz="1200" dirty="0" smtClean="0">
                          <a:latin typeface="Perpetua" panose="02020502060401020303" pitchFamily="18" charset="0"/>
                        </a:rPr>
                        <a:t>.</a:t>
                      </a:r>
                      <a:r>
                        <a:rPr lang="en-US" sz="1200" dirty="0" smtClean="0">
                          <a:latin typeface="Perpetua" panose="02020502060401020303" pitchFamily="18" charset="0"/>
                        </a:rPr>
                        <a:t>1</a:t>
                      </a:r>
                      <a:endParaRPr lang="en-IN" sz="12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Interest Subsidy on Overseas Studies of OBCs and EBCs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7.50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18.00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bl>
          </a:graphicData>
        </a:graphic>
      </p:graphicFrame>
      <p:sp>
        <p:nvSpPr>
          <p:cNvPr id="3" name="TextBox 2"/>
          <p:cNvSpPr txBox="1"/>
          <p:nvPr/>
        </p:nvSpPr>
        <p:spPr>
          <a:xfrm>
            <a:off x="9214757" y="1341272"/>
            <a:ext cx="3276600" cy="369332"/>
          </a:xfrm>
          <a:prstGeom prst="rect">
            <a:avLst/>
          </a:prstGeom>
          <a:noFill/>
        </p:spPr>
        <p:txBody>
          <a:bodyPr wrap="square" rtlCol="0">
            <a:spAutoFit/>
          </a:bodyPr>
          <a:lstStyle/>
          <a:p>
            <a:r>
              <a:rPr lang="en-US" dirty="0" smtClean="0">
                <a:latin typeface="Perpetua" panose="02020502060401020303" pitchFamily="18" charset="0"/>
              </a:rPr>
              <a:t>    </a:t>
            </a:r>
            <a:r>
              <a:rPr lang="en-US" sz="1200" dirty="0" err="1" smtClean="0">
                <a:latin typeface="Perpetua" panose="02020502060401020303" pitchFamily="18" charset="0"/>
              </a:rPr>
              <a:t>Rs</a:t>
            </a:r>
            <a:r>
              <a:rPr lang="en-US" sz="1200" dirty="0" smtClean="0">
                <a:latin typeface="Perpetua" panose="02020502060401020303" pitchFamily="18" charset="0"/>
              </a:rPr>
              <a:t> in Crore</a:t>
            </a:r>
            <a:endParaRPr lang="en-IN" sz="1200" dirty="0">
              <a:latin typeface="Perpetua" panose="02020502060401020303" pitchFamily="18" charset="0"/>
            </a:endParaRPr>
          </a:p>
        </p:txBody>
      </p:sp>
      <p:sp>
        <p:nvSpPr>
          <p:cNvPr id="5" name="TextBox 4"/>
          <p:cNvSpPr txBox="1"/>
          <p:nvPr/>
        </p:nvSpPr>
        <p:spPr>
          <a:xfrm>
            <a:off x="538843" y="971940"/>
            <a:ext cx="11049000" cy="369332"/>
          </a:xfrm>
          <a:prstGeom prst="rect">
            <a:avLst/>
          </a:prstGeom>
          <a:noFill/>
        </p:spPr>
        <p:txBody>
          <a:bodyPr wrap="square" rtlCol="0">
            <a:spAutoFit/>
          </a:bodyPr>
          <a:lstStyle/>
          <a:p>
            <a:r>
              <a:rPr lang="en-US" u="sng" dirty="0" smtClean="0">
                <a:latin typeface="Perpetua" panose="02020502060401020303" pitchFamily="18" charset="0"/>
              </a:rPr>
              <a:t>Major Schemes of </a:t>
            </a:r>
            <a:r>
              <a:rPr lang="en-US" u="sng" dirty="0" err="1" smtClean="0">
                <a:latin typeface="Perpetua" panose="02020502060401020303" pitchFamily="18" charset="0"/>
              </a:rPr>
              <a:t>DoSJE</a:t>
            </a:r>
            <a:r>
              <a:rPr lang="en-US" u="sng" dirty="0" smtClean="0">
                <a:latin typeface="Perpetua" panose="02020502060401020303" pitchFamily="18" charset="0"/>
              </a:rPr>
              <a:t> along with their total outlays under Gender Budget (Statement 13)is as follows:</a:t>
            </a:r>
            <a:endParaRPr lang="en-IN" u="sng" dirty="0">
              <a:latin typeface="Perpetua" panose="02020502060401020303" pitchFamily="18" charset="0"/>
            </a:endParaRPr>
          </a:p>
        </p:txBody>
      </p:sp>
    </p:spTree>
    <p:extLst>
      <p:ext uri="{BB962C8B-B14F-4D97-AF65-F5344CB8AC3E}">
        <p14:creationId xmlns:p14="http://schemas.microsoft.com/office/powerpoint/2010/main" val="21534262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8378" y="285699"/>
            <a:ext cx="10855960" cy="487185"/>
          </a:xfrm>
          <a:prstGeom prst="rect">
            <a:avLst/>
          </a:prstGeom>
        </p:spPr>
        <p:txBody>
          <a:bodyPr vert="horz" wrap="square" lIns="0" tIns="67945" rIns="0" bIns="0" rtlCol="0">
            <a:spAutoFit/>
          </a:bodyPr>
          <a:lstStyle/>
          <a:p>
            <a:pPr marL="12700" marR="5080">
              <a:lnSpc>
                <a:spcPts val="3460"/>
              </a:lnSpc>
              <a:spcBef>
                <a:spcPts val="535"/>
              </a:spcBef>
            </a:pPr>
            <a:r>
              <a:rPr sz="2400" dirty="0"/>
              <a:t>Overview</a:t>
            </a:r>
            <a:r>
              <a:rPr sz="2400" spc="-50" dirty="0"/>
              <a:t> </a:t>
            </a:r>
            <a:r>
              <a:rPr sz="2400" dirty="0"/>
              <a:t>of</a:t>
            </a:r>
            <a:r>
              <a:rPr sz="2400" spc="-35" dirty="0"/>
              <a:t> </a:t>
            </a:r>
            <a:r>
              <a:rPr sz="2400" dirty="0"/>
              <a:t>the</a:t>
            </a:r>
            <a:r>
              <a:rPr sz="2400" spc="-40" dirty="0"/>
              <a:t> </a:t>
            </a:r>
            <a:r>
              <a:rPr sz="2400" dirty="0"/>
              <a:t>Schemes/Programmes</a:t>
            </a:r>
            <a:r>
              <a:rPr sz="2400" spc="-50" dirty="0"/>
              <a:t> </a:t>
            </a:r>
            <a:r>
              <a:rPr sz="2400" dirty="0"/>
              <a:t>benefitting</a:t>
            </a:r>
            <a:r>
              <a:rPr sz="2400" spc="-75" dirty="0"/>
              <a:t> </a:t>
            </a:r>
            <a:r>
              <a:rPr sz="2400" spc="-10" dirty="0"/>
              <a:t>women </a:t>
            </a:r>
            <a:r>
              <a:rPr sz="2400" dirty="0"/>
              <a:t>and</a:t>
            </a:r>
            <a:r>
              <a:rPr sz="2400" spc="-20" dirty="0"/>
              <a:t> </a:t>
            </a:r>
            <a:r>
              <a:rPr sz="2400" spc="-10" dirty="0"/>
              <a:t>girls</a:t>
            </a:r>
          </a:p>
        </p:txBody>
      </p:sp>
      <p:graphicFrame>
        <p:nvGraphicFramePr>
          <p:cNvPr id="4" name="Table 3"/>
          <p:cNvGraphicFramePr>
            <a:graphicFrameLocks noGrp="1"/>
          </p:cNvGraphicFramePr>
          <p:nvPr>
            <p:extLst>
              <p:ext uri="{D42A27DB-BD31-4B8C-83A1-F6EECF244321}">
                <p14:modId xmlns:p14="http://schemas.microsoft.com/office/powerpoint/2010/main" val="2748457085"/>
              </p:ext>
            </p:extLst>
          </p:nvPr>
        </p:nvGraphicFramePr>
        <p:xfrm>
          <a:off x="1066800" y="1524000"/>
          <a:ext cx="9677400" cy="4922520"/>
        </p:xfrm>
        <a:graphic>
          <a:graphicData uri="http://schemas.openxmlformats.org/drawingml/2006/table">
            <a:tbl>
              <a:tblPr firstRow="1" bandRow="1">
                <a:tableStyleId>{5940675A-B579-460E-94D1-54222C63F5DA}</a:tableStyleId>
              </a:tblPr>
              <a:tblGrid>
                <a:gridCol w="964948"/>
                <a:gridCol w="4808963"/>
                <a:gridCol w="2195713"/>
                <a:gridCol w="1707776"/>
              </a:tblGrid>
              <a:tr h="217714">
                <a:tc>
                  <a:txBody>
                    <a:bodyPr/>
                    <a:lstStyle/>
                    <a:p>
                      <a:pPr algn="ctr"/>
                      <a:r>
                        <a:rPr lang="hi-IN" sz="1400" b="1" dirty="0" smtClean="0">
                          <a:solidFill>
                            <a:schemeClr val="tx1"/>
                          </a:solidFill>
                          <a:latin typeface="Perpetua" panose="02020502060401020303" pitchFamily="18" charset="0"/>
                        </a:rPr>
                        <a:t>S. No.</a:t>
                      </a:r>
                      <a:endParaRPr lang="en-IN" sz="1400" b="1"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hi-IN" sz="1400" b="1" dirty="0" smtClean="0">
                          <a:solidFill>
                            <a:schemeClr val="tx1"/>
                          </a:solidFill>
                          <a:latin typeface="Perpetua" panose="02020502060401020303" pitchFamily="18" charset="0"/>
                        </a:rPr>
                        <a:t>Name of Scheme</a:t>
                      </a:r>
                      <a:endParaRPr lang="en-IN" sz="1400" b="1"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b="1" dirty="0" smtClean="0">
                          <a:solidFill>
                            <a:schemeClr val="tx1"/>
                          </a:solidFill>
                          <a:latin typeface="Perpetua" panose="02020502060401020303" pitchFamily="18" charset="0"/>
                        </a:rPr>
                        <a:t>R</a:t>
                      </a:r>
                      <a:r>
                        <a:rPr lang="hi-IN" sz="1400" b="1" dirty="0" smtClean="0">
                          <a:solidFill>
                            <a:schemeClr val="tx1"/>
                          </a:solidFill>
                          <a:latin typeface="Perpetua" panose="02020502060401020303" pitchFamily="18" charset="0"/>
                        </a:rPr>
                        <a:t>.E. (2024-25)</a:t>
                      </a:r>
                      <a:endParaRPr lang="en-IN" sz="1400" b="1" dirty="0">
                        <a:solidFill>
                          <a:schemeClr val="tx1"/>
                        </a:solidFill>
                        <a:latin typeface="Perpetua" panose="02020502060401020303" pitchFamily="18" charset="0"/>
                        <a:cs typeface="Arial" pitchFamily="34" charset="0"/>
                      </a:endParaRPr>
                    </a:p>
                  </a:txBody>
                  <a:tcPr>
                    <a:solidFill>
                      <a:schemeClr val="accent4">
                        <a:lumMod val="40000"/>
                        <a:lumOff val="60000"/>
                      </a:schemeClr>
                    </a:solidFill>
                  </a:tcPr>
                </a:tc>
                <a:tc>
                  <a:txBody>
                    <a:bodyPr/>
                    <a:lstStyle/>
                    <a:p>
                      <a:pPr algn="ctr"/>
                      <a:r>
                        <a:rPr lang="en-US" sz="1400" b="1" dirty="0" smtClean="0">
                          <a:solidFill>
                            <a:schemeClr val="tx1"/>
                          </a:solidFill>
                          <a:latin typeface="Perpetua" panose="02020502060401020303" pitchFamily="18" charset="0"/>
                          <a:cs typeface="Arial" pitchFamily="34" charset="0"/>
                        </a:rPr>
                        <a:t>B.E.(2025-26)</a:t>
                      </a:r>
                      <a:endParaRPr lang="en-IN" sz="1400" b="1" dirty="0">
                        <a:solidFill>
                          <a:schemeClr val="tx1"/>
                        </a:solidFill>
                        <a:latin typeface="Perpetua" panose="02020502060401020303" pitchFamily="18" charset="0"/>
                        <a:cs typeface="Arial" pitchFamily="34"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9</a:t>
                      </a:r>
                      <a:r>
                        <a:rPr lang="hi-IN" sz="1400" dirty="0" smtClean="0">
                          <a:latin typeface="Perpetua" panose="02020502060401020303" pitchFamily="18" charset="0"/>
                        </a:rPr>
                        <a:t>.</a:t>
                      </a:r>
                      <a:r>
                        <a:rPr lang="en-US" sz="1400" dirty="0" smtClean="0">
                          <a:latin typeface="Perpetua" panose="02020502060401020303" pitchFamily="18" charset="0"/>
                        </a:rPr>
                        <a:t>2</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National Fellowship for OBCs </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16.50 </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57.04</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10</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err="1" smtClean="0">
                          <a:latin typeface="Perpetua" panose="02020502060401020303" pitchFamily="18" charset="0"/>
                        </a:rPr>
                        <a:t>Pradhan</a:t>
                      </a:r>
                      <a:r>
                        <a:rPr lang="en-IN" sz="1400" dirty="0" smtClean="0">
                          <a:latin typeface="Perpetua" panose="02020502060401020303" pitchFamily="18" charset="0"/>
                        </a:rPr>
                        <a:t> </a:t>
                      </a:r>
                      <a:r>
                        <a:rPr lang="en-IN" sz="1400" dirty="0" err="1" smtClean="0">
                          <a:latin typeface="Perpetua" panose="02020502060401020303" pitchFamily="18" charset="0"/>
                        </a:rPr>
                        <a:t>Mantri</a:t>
                      </a:r>
                      <a:r>
                        <a:rPr lang="en-IN" sz="1400" dirty="0" smtClean="0">
                          <a:latin typeface="Perpetua" panose="02020502060401020303" pitchFamily="18" charset="0"/>
                        </a:rPr>
                        <a:t> Young Achievers Scholarship Award Scheme for Vibrant India (PM YASASVI) for OBCs, EBCs and DNTs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414.19</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657.00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10</a:t>
                      </a:r>
                      <a:r>
                        <a:rPr lang="hi-IN" sz="1400" dirty="0" smtClean="0">
                          <a:latin typeface="Perpetua" panose="02020502060401020303" pitchFamily="18" charset="0"/>
                        </a:rPr>
                        <a:t>.</a:t>
                      </a:r>
                      <a:r>
                        <a:rPr lang="en-US" sz="1400" dirty="0" smtClean="0">
                          <a:latin typeface="Perpetua" panose="02020502060401020303" pitchFamily="18" charset="0"/>
                        </a:rPr>
                        <a:t>1</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Post </a:t>
                      </a:r>
                      <a:r>
                        <a:rPr lang="en-IN" sz="1400" dirty="0" err="1" smtClean="0">
                          <a:latin typeface="Perpetua" panose="02020502060401020303" pitchFamily="18" charset="0"/>
                        </a:rPr>
                        <a:t>Matric</a:t>
                      </a:r>
                      <a:r>
                        <a:rPr lang="en-IN" sz="1400" dirty="0" smtClean="0">
                          <a:latin typeface="Perpetua" panose="02020502060401020303" pitchFamily="18" charset="0"/>
                        </a:rPr>
                        <a:t> Scholarship for OBCs, EBCs and DNTs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276.30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375.00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10</a:t>
                      </a:r>
                      <a:r>
                        <a:rPr lang="hi-IN" sz="1400" dirty="0" smtClean="0">
                          <a:latin typeface="Perpetua" panose="02020502060401020303" pitchFamily="18" charset="0"/>
                        </a:rPr>
                        <a:t>.</a:t>
                      </a:r>
                      <a:r>
                        <a:rPr lang="en-US" sz="1400" dirty="0" smtClean="0">
                          <a:latin typeface="Perpetua" panose="02020502060401020303" pitchFamily="18" charset="0"/>
                        </a:rPr>
                        <a:t>2</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Pre </a:t>
                      </a:r>
                      <a:r>
                        <a:rPr lang="en-IN" sz="1400" dirty="0" err="1" smtClean="0">
                          <a:latin typeface="Perpetua" panose="02020502060401020303" pitchFamily="18" charset="0"/>
                        </a:rPr>
                        <a:t>Matric</a:t>
                      </a:r>
                      <a:r>
                        <a:rPr lang="en-IN" sz="1400" dirty="0" smtClean="0">
                          <a:latin typeface="Perpetua" panose="02020502060401020303" pitchFamily="18" charset="0"/>
                        </a:rPr>
                        <a:t> Scholarship for OBCs, EBCs and DNTs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63.00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90.00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10.3</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Top Class School</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18.00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30.00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10</a:t>
                      </a:r>
                      <a:r>
                        <a:rPr lang="hi-IN" sz="1400" dirty="0" smtClean="0">
                          <a:latin typeface="Perpetua" panose="02020502060401020303" pitchFamily="18" charset="0"/>
                        </a:rPr>
                        <a:t>.</a:t>
                      </a:r>
                      <a:r>
                        <a:rPr lang="en-US" sz="1400" dirty="0" smtClean="0">
                          <a:latin typeface="Perpetua" panose="02020502060401020303" pitchFamily="18" charset="0"/>
                        </a:rPr>
                        <a:t>4</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Top Class College</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47.89</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150.00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10</a:t>
                      </a:r>
                      <a:r>
                        <a:rPr lang="hi-IN" sz="1400" dirty="0" smtClean="0">
                          <a:latin typeface="Perpetua" panose="02020502060401020303" pitchFamily="18" charset="0"/>
                        </a:rPr>
                        <a:t>.</a:t>
                      </a:r>
                      <a:r>
                        <a:rPr lang="en-US" sz="1400" dirty="0" smtClean="0">
                          <a:latin typeface="Perpetua" panose="02020502060401020303" pitchFamily="18" charset="0"/>
                        </a:rPr>
                        <a:t>5</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Boys and Girls Hostel for OBCs</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9.00 </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12.00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11</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err="1" smtClean="0">
                          <a:latin typeface="Perpetua" panose="02020502060401020303" pitchFamily="18" charset="0"/>
                        </a:rPr>
                        <a:t>Pradhan</a:t>
                      </a:r>
                      <a:r>
                        <a:rPr lang="en-IN" sz="1400" dirty="0" smtClean="0">
                          <a:latin typeface="Perpetua" panose="02020502060401020303" pitchFamily="18" charset="0"/>
                        </a:rPr>
                        <a:t> </a:t>
                      </a:r>
                      <a:r>
                        <a:rPr lang="en-IN" sz="1400" dirty="0" err="1" smtClean="0">
                          <a:latin typeface="Perpetua" panose="02020502060401020303" pitchFamily="18" charset="0"/>
                        </a:rPr>
                        <a:t>Mantri</a:t>
                      </a:r>
                      <a:r>
                        <a:rPr lang="en-IN" sz="1400" dirty="0" smtClean="0">
                          <a:latin typeface="Perpetua" panose="02020502060401020303" pitchFamily="18" charset="0"/>
                        </a:rPr>
                        <a:t> </a:t>
                      </a:r>
                      <a:r>
                        <a:rPr lang="en-IN" sz="1400" dirty="0" err="1" smtClean="0">
                          <a:latin typeface="Perpetua" panose="02020502060401020303" pitchFamily="18" charset="0"/>
                        </a:rPr>
                        <a:t>Anusuchit</a:t>
                      </a:r>
                      <a:r>
                        <a:rPr lang="en-IN" sz="1400" dirty="0" smtClean="0">
                          <a:latin typeface="Perpetua" panose="02020502060401020303" pitchFamily="18" charset="0"/>
                        </a:rPr>
                        <a:t> </a:t>
                      </a:r>
                      <a:r>
                        <a:rPr lang="en-IN" sz="1400" dirty="0" err="1" smtClean="0">
                          <a:latin typeface="Perpetua" panose="02020502060401020303" pitchFamily="18" charset="0"/>
                        </a:rPr>
                        <a:t>Jaati</a:t>
                      </a:r>
                      <a:r>
                        <a:rPr lang="en-IN" sz="1400" dirty="0" smtClean="0">
                          <a:latin typeface="Perpetua" panose="02020502060401020303" pitchFamily="18" charset="0"/>
                        </a:rPr>
                        <a:t> </a:t>
                      </a:r>
                      <a:r>
                        <a:rPr lang="en-IN" sz="1400" dirty="0" err="1" smtClean="0">
                          <a:latin typeface="Perpetua" panose="02020502060401020303" pitchFamily="18" charset="0"/>
                        </a:rPr>
                        <a:t>Abhyuday</a:t>
                      </a:r>
                      <a:r>
                        <a:rPr lang="en-IN" sz="1400" dirty="0" smtClean="0">
                          <a:latin typeface="Perpetua" panose="02020502060401020303" pitchFamily="18" charset="0"/>
                        </a:rPr>
                        <a:t> </a:t>
                      </a:r>
                      <a:r>
                        <a:rPr lang="en-IN" sz="1400" dirty="0" err="1" smtClean="0">
                          <a:latin typeface="Perpetua" panose="02020502060401020303" pitchFamily="18" charset="0"/>
                        </a:rPr>
                        <a:t>Yojana</a:t>
                      </a:r>
                      <a:r>
                        <a:rPr lang="en-IN" sz="1400" dirty="0" smtClean="0">
                          <a:latin typeface="Perpetua" panose="02020502060401020303" pitchFamily="18" charset="0"/>
                        </a:rPr>
                        <a:t> (PM AJAY)</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240.00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642.00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12</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IN" sz="1400" dirty="0" smtClean="0">
                          <a:latin typeface="Perpetua" panose="02020502060401020303" pitchFamily="18" charset="0"/>
                        </a:rPr>
                        <a:t>Support for Marginalized Individuals for Livelihood and Enterprise (SMILE) - Comprehensive Rehabilitation of Persons Engaged in the Act of Begging</a:t>
                      </a: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4.50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9.00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320040">
                <a:tc>
                  <a:txBody>
                    <a:bodyPr/>
                    <a:lstStyle/>
                    <a:p>
                      <a:pPr algn="ctr"/>
                      <a:r>
                        <a:rPr lang="en-US" sz="1400" dirty="0" smtClean="0">
                          <a:latin typeface="Perpetua" panose="02020502060401020303" pitchFamily="18" charset="0"/>
                        </a:rPr>
                        <a:t>13</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National Action for Mechanised Sanitation Ecosystem (NAMASTE)</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15.00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39.00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14</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latin typeface="Perpetua" panose="02020502060401020303" pitchFamily="18" charset="0"/>
                        </a:rPr>
                        <a:t>Scheme for Economic Empowerment of DNT/NT/SNTs (SEED)</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IN" sz="1400" dirty="0" smtClean="0">
                          <a:solidFill>
                            <a:schemeClr val="tx1"/>
                          </a:solidFill>
                          <a:latin typeface="Perpetua" panose="02020502060401020303" pitchFamily="18" charset="0"/>
                        </a:rPr>
                        <a:t>9.00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11.82</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r>
                        <a:rPr lang="en-US" sz="1400" dirty="0" smtClean="0">
                          <a:latin typeface="Perpetua" panose="02020502060401020303" pitchFamily="18" charset="0"/>
                        </a:rPr>
                        <a:t>15</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latin typeface="Perpetua" panose="02020502060401020303" pitchFamily="18" charset="0"/>
                        </a:rPr>
                        <a:t>National Action Plan for Drug Demand Reduction</a:t>
                      </a: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72.00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dirty="0" smtClean="0">
                          <a:solidFill>
                            <a:schemeClr val="tx1"/>
                          </a:solidFill>
                          <a:latin typeface="Perpetua" panose="02020502060401020303" pitchFamily="18" charset="0"/>
                        </a:rPr>
                        <a:t>99.90</a:t>
                      </a:r>
                      <a:endParaRPr lang="en-IN" sz="1400" dirty="0">
                        <a:solidFill>
                          <a:schemeClr val="tx1"/>
                        </a:solidFill>
                        <a:latin typeface="Perpetua" panose="02020502060401020303" pitchFamily="18" charset="0"/>
                      </a:endParaRPr>
                    </a:p>
                  </a:txBody>
                  <a:tcPr>
                    <a:solidFill>
                      <a:schemeClr val="accent4">
                        <a:lumMod val="40000"/>
                        <a:lumOff val="60000"/>
                      </a:schemeClr>
                    </a:solidFill>
                  </a:tcPr>
                </a:tc>
              </a:tr>
              <a:tr h="217714">
                <a:tc>
                  <a:txBody>
                    <a:bodyPr/>
                    <a:lstStyle/>
                    <a:p>
                      <a:pPr algn="ctr"/>
                      <a:endParaRPr lang="en-IN" sz="1400" dirty="0">
                        <a:latin typeface="Perpetua" panose="02020502060401020303" pitchFamily="18" charset="0"/>
                      </a:endParaRPr>
                    </a:p>
                  </a:txBody>
                  <a:tcPr>
                    <a:solidFill>
                      <a:schemeClr val="accent4">
                        <a:lumMod val="40000"/>
                        <a:lumOff val="60000"/>
                      </a:schemeClr>
                    </a:solidFill>
                  </a:tcPr>
                </a:tc>
                <a:tc>
                  <a:txBody>
                    <a:bodyPr/>
                    <a:lstStyle/>
                    <a:p>
                      <a:pPr algn="ctr"/>
                      <a:r>
                        <a:rPr lang="en-US" sz="1400" b="1" dirty="0" smtClean="0">
                          <a:latin typeface="Perpetua" panose="02020502060401020303" pitchFamily="18" charset="0"/>
                        </a:rPr>
                        <a:t>Total</a:t>
                      </a:r>
                      <a:endParaRPr lang="en-IN" sz="1400" b="1" dirty="0">
                        <a:latin typeface="Perpetua" panose="02020502060401020303" pitchFamily="18" charset="0"/>
                      </a:endParaRPr>
                    </a:p>
                  </a:txBody>
                  <a:tcPr>
                    <a:solidFill>
                      <a:schemeClr val="accent4">
                        <a:lumMod val="40000"/>
                        <a:lumOff val="60000"/>
                      </a:schemeClr>
                    </a:solidFill>
                  </a:tcPr>
                </a:tc>
                <a:tc>
                  <a:txBody>
                    <a:bodyPr/>
                    <a:lstStyle/>
                    <a:p>
                      <a:pPr algn="ctr"/>
                      <a:r>
                        <a:rPr lang="en-US" sz="1400" b="1" dirty="0" smtClean="0">
                          <a:solidFill>
                            <a:schemeClr val="tx1"/>
                          </a:solidFill>
                          <a:latin typeface="Perpetua" panose="02020502060401020303" pitchFamily="18" charset="0"/>
                        </a:rPr>
                        <a:t>4042.63</a:t>
                      </a:r>
                      <a:endParaRPr lang="en-IN" sz="1400" b="1" dirty="0">
                        <a:solidFill>
                          <a:schemeClr val="tx1"/>
                        </a:solidFill>
                        <a:latin typeface="Perpetua" panose="02020502060401020303" pitchFamily="18" charset="0"/>
                      </a:endParaRPr>
                    </a:p>
                  </a:txBody>
                  <a:tcPr>
                    <a:solidFill>
                      <a:schemeClr val="accent4">
                        <a:lumMod val="40000"/>
                        <a:lumOff val="60000"/>
                      </a:schemeClr>
                    </a:solidFill>
                  </a:tcPr>
                </a:tc>
                <a:tc>
                  <a:txBody>
                    <a:bodyPr/>
                    <a:lstStyle/>
                    <a:p>
                      <a:pPr algn="ctr"/>
                      <a:r>
                        <a:rPr lang="en-US" sz="1400" b="1" dirty="0" smtClean="0">
                          <a:solidFill>
                            <a:schemeClr val="tx1"/>
                          </a:solidFill>
                          <a:latin typeface="Perpetua" panose="02020502060401020303" pitchFamily="18" charset="0"/>
                        </a:rPr>
                        <a:t>5309.94</a:t>
                      </a:r>
                      <a:endParaRPr lang="en-IN" sz="1400" b="1" dirty="0">
                        <a:solidFill>
                          <a:schemeClr val="tx1"/>
                        </a:solidFill>
                        <a:latin typeface="Perpetua" panose="02020502060401020303" pitchFamily="18" charset="0"/>
                      </a:endParaRPr>
                    </a:p>
                  </a:txBody>
                  <a:tcPr>
                    <a:solidFill>
                      <a:schemeClr val="accent4">
                        <a:lumMod val="40000"/>
                        <a:lumOff val="60000"/>
                      </a:schemeClr>
                    </a:solidFill>
                  </a:tcPr>
                </a:tc>
              </a:tr>
            </a:tbl>
          </a:graphicData>
        </a:graphic>
      </p:graphicFrame>
      <p:sp>
        <p:nvSpPr>
          <p:cNvPr id="6" name="TextBox 5"/>
          <p:cNvSpPr txBox="1"/>
          <p:nvPr/>
        </p:nvSpPr>
        <p:spPr>
          <a:xfrm>
            <a:off x="9525000" y="1208705"/>
            <a:ext cx="3276600" cy="369332"/>
          </a:xfrm>
          <a:prstGeom prst="rect">
            <a:avLst/>
          </a:prstGeom>
          <a:noFill/>
        </p:spPr>
        <p:txBody>
          <a:bodyPr wrap="square" rtlCol="0">
            <a:spAutoFit/>
          </a:bodyPr>
          <a:lstStyle/>
          <a:p>
            <a:r>
              <a:rPr lang="en-US" dirty="0" smtClean="0">
                <a:latin typeface="Perpetua" panose="02020502060401020303" pitchFamily="18" charset="0"/>
              </a:rPr>
              <a:t>    </a:t>
            </a:r>
            <a:r>
              <a:rPr lang="en-US" sz="1600" dirty="0" err="1" smtClean="0">
                <a:latin typeface="Perpetua" panose="02020502060401020303" pitchFamily="18" charset="0"/>
              </a:rPr>
              <a:t>Rs</a:t>
            </a:r>
            <a:r>
              <a:rPr lang="en-US" sz="1600" dirty="0" smtClean="0">
                <a:latin typeface="Perpetua" panose="02020502060401020303" pitchFamily="18" charset="0"/>
              </a:rPr>
              <a:t> in Crore</a:t>
            </a:r>
            <a:endParaRPr lang="en-IN" sz="1600" dirty="0">
              <a:latin typeface="Perpetua" panose="02020502060401020303" pitchFamily="18" charset="0"/>
            </a:endParaRPr>
          </a:p>
        </p:txBody>
      </p:sp>
      <p:sp>
        <p:nvSpPr>
          <p:cNvPr id="7" name="TextBox 6"/>
          <p:cNvSpPr txBox="1"/>
          <p:nvPr/>
        </p:nvSpPr>
        <p:spPr>
          <a:xfrm>
            <a:off x="609600" y="849868"/>
            <a:ext cx="11049000" cy="369332"/>
          </a:xfrm>
          <a:prstGeom prst="rect">
            <a:avLst/>
          </a:prstGeom>
          <a:noFill/>
        </p:spPr>
        <p:txBody>
          <a:bodyPr wrap="square" rtlCol="0">
            <a:spAutoFit/>
          </a:bodyPr>
          <a:lstStyle/>
          <a:p>
            <a:r>
              <a:rPr lang="en-US" u="sng" dirty="0" smtClean="0">
                <a:latin typeface="Perpetua" panose="02020502060401020303" pitchFamily="18" charset="0"/>
              </a:rPr>
              <a:t>Major Schemes of </a:t>
            </a:r>
            <a:r>
              <a:rPr lang="en-US" u="sng" dirty="0" err="1" smtClean="0">
                <a:latin typeface="Perpetua" panose="02020502060401020303" pitchFamily="18" charset="0"/>
              </a:rPr>
              <a:t>DoSJE</a:t>
            </a:r>
            <a:r>
              <a:rPr lang="en-US" u="sng" dirty="0" smtClean="0">
                <a:latin typeface="Perpetua" panose="02020502060401020303" pitchFamily="18" charset="0"/>
              </a:rPr>
              <a:t> along with their total outlays under Gender Budget (Statement 13)is as follows:</a:t>
            </a:r>
            <a:endParaRPr lang="en-IN" u="sng" dirty="0">
              <a:latin typeface="Perpetua" panose="02020502060401020303"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Dividend" id="{9697A71B-4AB7-4A1A-BD5B-BB2D22835B57}" vid="{C21699FF-00E4-43C8-BBCC-D7E5536C371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1248</TotalTime>
  <Words>3621</Words>
  <Application>Microsoft Office PowerPoint</Application>
  <PresentationFormat>Custom</PresentationFormat>
  <Paragraphs>768</Paragraphs>
  <Slides>21</Slides>
  <Notes>6</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Office Theme</vt:lpstr>
      <vt:lpstr>Theme1</vt:lpstr>
      <vt:lpstr>National Consultation on Gender Budgeting with Central Ministries/Departments and State Governments</vt:lpstr>
      <vt:lpstr>  </vt:lpstr>
      <vt:lpstr>PowerPoint Presentation</vt:lpstr>
      <vt:lpstr>Schemes of the Department</vt:lpstr>
      <vt:lpstr>Schemes of the Department</vt:lpstr>
      <vt:lpstr>Schemes of the Department</vt:lpstr>
      <vt:lpstr>Schemes of the Department </vt:lpstr>
      <vt:lpstr>Overview of the Schemes/Programmes benefitting women and girls</vt:lpstr>
      <vt:lpstr>Overview of the Schemes/Programmes benefitting women and girls</vt:lpstr>
      <vt:lpstr>Allocations reported in the Gender Budget Statement in FY 2024-25 &amp; FY 2025-26</vt:lpstr>
      <vt:lpstr>Allocations reported in the Gender Budget Statement in FY 2024-25 &amp; FY 2025-26</vt:lpstr>
      <vt:lpstr>Allocations reported in the Gender Budget Statement in FY 2024-25 &amp; FY 2025-26</vt:lpstr>
      <vt:lpstr>Allocations reported in the Gender Budget Statement in FY 2024-25 &amp; FY 2025-26</vt:lpstr>
      <vt:lpstr>Allocations reported in the Gender Budget Statement in FY 2024-25 &amp; FY 2025-26</vt:lpstr>
      <vt:lpstr>Trends of Allocation in Gender Budget Statement during last 3 years</vt:lpstr>
      <vt:lpstr>Trends of Allocation in Gender Budget Statement during last 3 years</vt:lpstr>
      <vt:lpstr>Initiatives for strengthening Gender Budgeting Processes </vt:lpstr>
      <vt:lpstr>Initiatives for strengthening Gender Budgeting Processes</vt:lpstr>
      <vt:lpstr>Initiatives for strengthening Gender Budgeting Processes</vt:lpstr>
      <vt:lpstr>Way Forward</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Consultation on Gender Budgeting with Central Ministries/Departments and State Governments</dc:title>
  <dc:creator>Anshul Sharma</dc:creator>
  <cp:lastModifiedBy>DDG</cp:lastModifiedBy>
  <cp:revision>73</cp:revision>
  <dcterms:created xsi:type="dcterms:W3CDTF">2025-06-06T05:53:13Z</dcterms:created>
  <dcterms:modified xsi:type="dcterms:W3CDTF">2025-06-17T10:23:27Z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2025-06-05T00:00:00Z</vt:filetime>
  </property>
  <property fmtid="{D5CDD505-2E9C-101B-9397-08002B2CF9AE}" pid="3" name="Creator">
    <vt:lpwstr>Microsoft® PowerPoint® 2021</vt:lpwstr>
  </property>
  <property fmtid="{D5CDD505-2E9C-101B-9397-08002B2CF9AE}" pid="4" name="LastSaved">
    <vt:filetime>2025-06-06T00:00:00Z</vt:filetime>
  </property>
  <property fmtid="{D5CDD505-2E9C-101B-9397-08002B2CF9AE}" pid="5" name="Producer">
    <vt:lpwstr>Microsoft® PowerPoint® 2021</vt:lpwstr>
  </property>
</Properties>
</file>